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8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630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445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1811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5411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6610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599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686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3543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124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347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041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9672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1289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117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010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72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358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B4F4946-9D33-4FA4-A4E6-132540E048B8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D4023B0-2AA0-4743-9D18-53F01865A4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237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23DA8D-0781-445F-BDBE-2DB3421A3F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Тема 1.4 Грузы и грузопотоки</a:t>
            </a:r>
          </a:p>
        </p:txBody>
      </p:sp>
    </p:spTree>
    <p:extLst>
      <p:ext uri="{BB962C8B-B14F-4D97-AF65-F5344CB8AC3E}">
        <p14:creationId xmlns:p14="http://schemas.microsoft.com/office/powerpoint/2010/main" xmlns="" val="4211132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5A5B02-4F95-44D2-89E3-A939B6B3F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53" y="805434"/>
            <a:ext cx="9720072" cy="1499616"/>
          </a:xfrm>
        </p:spPr>
        <p:txBody>
          <a:bodyPr/>
          <a:lstStyle/>
          <a:p>
            <a:pPr algn="ctr"/>
            <a:r>
              <a:rPr lang="ru-RU" sz="5400" dirty="0"/>
              <a:t>По обороту тары:</a:t>
            </a:r>
            <a:br>
              <a:rPr lang="ru-RU" sz="5400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2614214-E889-4709-B8F4-36B96FD02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43" y="2305050"/>
            <a:ext cx="11793514" cy="4362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- разовая (тара, предназначенная для разового использования); </a:t>
            </a:r>
          </a:p>
          <a:p>
            <a:pPr marL="0" indent="0">
              <a:buNone/>
            </a:pPr>
            <a:r>
              <a:rPr lang="ru-RU" sz="2800" dirty="0"/>
              <a:t>- возвратная (тара, бывшая в употреблении, которая подлежит возврату и использованию повторно);</a:t>
            </a:r>
          </a:p>
          <a:p>
            <a:pPr marL="0" indent="0">
              <a:buNone/>
            </a:pPr>
            <a:r>
              <a:rPr lang="ru-RU" sz="2800" dirty="0"/>
              <a:t> - многооборотная (тара, прочностные показатели которой рассчитаны на ее многократное применение). </a:t>
            </a:r>
          </a:p>
        </p:txBody>
      </p:sp>
    </p:spTree>
    <p:extLst>
      <p:ext uri="{BB962C8B-B14F-4D97-AF65-F5344CB8AC3E}">
        <p14:creationId xmlns:p14="http://schemas.microsoft.com/office/powerpoint/2010/main" xmlns="" val="582066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932319-26AB-45D1-BDD1-DC556DA7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Классификация  упаковки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7FFF53A-9DEA-479D-877D-6BAEC694A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758297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Упаковка – средство или комплекс средств, предназначенные для защиты продукции от повреждения и потерь. </a:t>
            </a:r>
          </a:p>
          <a:p>
            <a:pPr marL="0" indent="0">
              <a:buNone/>
            </a:pPr>
            <a:r>
              <a:rPr lang="ru-RU" sz="2800" dirty="0"/>
              <a:t>Элементы упаковки: тара, упаковочные материалы, перевязочные материалы. Например, ящик, в котором находится холодильник – это тара, а пенопласт в коробке – это упаковка. Печенье в салофановом пакете – это тара. Т.е. упаковка находится в таре</a:t>
            </a:r>
          </a:p>
        </p:txBody>
      </p:sp>
    </p:spTree>
    <p:extLst>
      <p:ext uri="{BB962C8B-B14F-4D97-AF65-F5344CB8AC3E}">
        <p14:creationId xmlns:p14="http://schemas.microsoft.com/office/powerpoint/2010/main" xmlns="" val="1493457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3FD73A-FB76-4470-A0C8-3598A2822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Классификация упаковки (тары):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AC84CB0-7571-47AC-B945-A97B0445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987" y="2190750"/>
            <a:ext cx="11630025" cy="4514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1.По месту формирования и назначению: </a:t>
            </a:r>
          </a:p>
          <a:p>
            <a:pPr marL="0" indent="0">
              <a:buNone/>
            </a:pPr>
            <a:r>
              <a:rPr lang="ru-RU" sz="2400" dirty="0"/>
              <a:t>1.1.транспортная, 1.2. потребительская. </a:t>
            </a:r>
          </a:p>
          <a:p>
            <a:pPr marL="0" indent="0">
              <a:buNone/>
            </a:pPr>
            <a:r>
              <a:rPr lang="ru-RU" sz="2400" dirty="0"/>
              <a:t>2.По форме (виду): коробки, ящики, пакеты, мешки, банки, флаконы, тубы, корзины, бочонки, цистерны и т.д. </a:t>
            </a:r>
          </a:p>
          <a:p>
            <a:pPr marL="0" indent="0">
              <a:buNone/>
            </a:pPr>
            <a:r>
              <a:rPr lang="ru-RU" sz="2400" dirty="0"/>
              <a:t>3.По конструкции: </a:t>
            </a:r>
          </a:p>
          <a:p>
            <a:pPr marL="0" indent="0">
              <a:buNone/>
            </a:pPr>
            <a:r>
              <a:rPr lang="ru-RU" sz="2400" dirty="0"/>
              <a:t>3.1. жесткая, 3.2. полужесткая, 3.3. мягкая.</a:t>
            </a:r>
          </a:p>
          <a:p>
            <a:pPr marL="0" indent="0">
              <a:buNone/>
            </a:pPr>
            <a:r>
              <a:rPr lang="ru-RU" sz="2400" dirty="0"/>
              <a:t>4. По кратности использования:</a:t>
            </a:r>
          </a:p>
          <a:p>
            <a:pPr marL="0" indent="0">
              <a:buNone/>
            </a:pPr>
            <a:r>
              <a:rPr lang="ru-RU" sz="2400" dirty="0"/>
              <a:t> 4.1. однооборотная (одноразовая), 4.2. многооборотная (многоразовая).</a:t>
            </a:r>
          </a:p>
        </p:txBody>
      </p:sp>
    </p:spTree>
    <p:extLst>
      <p:ext uri="{BB962C8B-B14F-4D97-AF65-F5344CB8AC3E}">
        <p14:creationId xmlns:p14="http://schemas.microsoft.com/office/powerpoint/2010/main" xmlns="" val="3594774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15BA1F-8CC5-4AC5-BA4B-F1E2BFD7F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46D07AF-E83F-407F-9CC4-1A3707E6A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/>
              <a:t>5. По материалу упаковки: </a:t>
            </a:r>
          </a:p>
          <a:p>
            <a:pPr marL="0" indent="0">
              <a:buNone/>
            </a:pPr>
            <a:r>
              <a:rPr lang="ru-RU" sz="2800" dirty="0"/>
              <a:t>5.1. полимерная,</a:t>
            </a:r>
          </a:p>
          <a:p>
            <a:pPr marL="0" indent="0">
              <a:buNone/>
            </a:pPr>
            <a:r>
              <a:rPr lang="ru-RU" sz="2800" dirty="0"/>
              <a:t>5.2. картон,</a:t>
            </a:r>
          </a:p>
          <a:p>
            <a:pPr marL="0" indent="0">
              <a:buNone/>
            </a:pPr>
            <a:r>
              <a:rPr lang="ru-RU" sz="2800" dirty="0"/>
              <a:t>5.3. древесина, </a:t>
            </a:r>
          </a:p>
          <a:p>
            <a:pPr marL="0" indent="0">
              <a:buNone/>
            </a:pPr>
            <a:r>
              <a:rPr lang="ru-RU" sz="2800" dirty="0"/>
              <a:t>5.4. металл, </a:t>
            </a:r>
          </a:p>
          <a:p>
            <a:pPr marL="0" indent="0">
              <a:buNone/>
            </a:pPr>
            <a:r>
              <a:rPr lang="ru-RU" sz="2800" dirty="0"/>
              <a:t>5.5. стекло, </a:t>
            </a:r>
          </a:p>
          <a:p>
            <a:pPr marL="0" indent="0">
              <a:buNone/>
            </a:pPr>
            <a:r>
              <a:rPr lang="ru-RU" sz="2800" dirty="0"/>
              <a:t>5.6. бумага и т.д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88743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277C44-D1A6-4803-BA89-83EEC4F9E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Контрольные вопросы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A19897-EC8A-4CC4-AC31-91AE80F3F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 Дайте определение понятиям «упаковка» и «тара».</a:t>
            </a:r>
          </a:p>
          <a:p>
            <a:r>
              <a:rPr lang="ru-RU" dirty="0"/>
              <a:t>2. Как классифицируется тара по степени жесткости?</a:t>
            </a:r>
          </a:p>
          <a:p>
            <a:r>
              <a:rPr lang="ru-RU" dirty="0"/>
              <a:t>3. Как классифицируется тара по материалу изготовления?</a:t>
            </a:r>
          </a:p>
          <a:p>
            <a:r>
              <a:rPr lang="ru-RU" dirty="0"/>
              <a:t>4. Как классифицируется тара по размерам?</a:t>
            </a:r>
          </a:p>
          <a:p>
            <a:r>
              <a:rPr lang="ru-RU" dirty="0"/>
              <a:t>5. Как классифицируется тара по конструктивным особенностям?</a:t>
            </a:r>
          </a:p>
          <a:p>
            <a:r>
              <a:rPr lang="ru-RU" dirty="0"/>
              <a:t>6. Как классифицируется тара по степени прочности?</a:t>
            </a:r>
          </a:p>
          <a:p>
            <a:r>
              <a:rPr lang="ru-RU" dirty="0"/>
              <a:t>7. Как классифицируется тара по отношению к грузу?</a:t>
            </a:r>
          </a:p>
          <a:p>
            <a:r>
              <a:rPr lang="ru-RU" dirty="0"/>
              <a:t>8. Как классифицируется тара по обороту тары?</a:t>
            </a:r>
          </a:p>
          <a:p>
            <a:r>
              <a:rPr lang="ru-RU" dirty="0"/>
              <a:t>9. Как классифицируется упаковка по месту формирования и </a:t>
            </a:r>
          </a:p>
          <a:p>
            <a:r>
              <a:rPr lang="ru-RU" dirty="0"/>
              <a:t>назначению?</a:t>
            </a:r>
          </a:p>
          <a:p>
            <a:r>
              <a:rPr lang="ru-RU" dirty="0"/>
              <a:t>10. Как классифицируется упаковка по материалу упаковки?</a:t>
            </a:r>
          </a:p>
        </p:txBody>
      </p:sp>
    </p:spTree>
    <p:extLst>
      <p:ext uri="{BB962C8B-B14F-4D97-AF65-F5344CB8AC3E}">
        <p14:creationId xmlns:p14="http://schemas.microsoft.com/office/powerpoint/2010/main" xmlns="" val="395131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4BFF59-2BE6-4424-BDA8-514AFC41B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910" y="838200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План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41FD66F-4B91-4125-81FC-154627E43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ru-RU" sz="2800" dirty="0"/>
              <a:t>1. Тара, ее назначение и характеристика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800" dirty="0"/>
              <a:t>2. Упаковка для пищевых продуктов. Составные элементы упаковки.</a:t>
            </a:r>
          </a:p>
        </p:txBody>
      </p:sp>
    </p:spTree>
    <p:extLst>
      <p:ext uri="{BB962C8B-B14F-4D97-AF65-F5344CB8AC3E}">
        <p14:creationId xmlns:p14="http://schemas.microsoft.com/office/powerpoint/2010/main" xmlns="" val="714381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E5FEA6-54C8-47ED-BF08-4F5405998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104" y="840318"/>
            <a:ext cx="8761413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/>
              <a:t>определение понятий «упаковка» и «тара»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102CE9-08FD-43C8-9B5D-62F8A913C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57" y="2285999"/>
            <a:ext cx="12021423" cy="44251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Под упаковкой понимается средство или комплекс средств, обеспечивающих защиту продукции от повреждений и потерь, а также защиту продукции от повреждений и потерь, а также защиту окружающей среды от загрязнений. Упаковывание – это подготовка продукции к обращению (транспортировке, хранению, реализации и потреблению)</a:t>
            </a:r>
          </a:p>
          <a:p>
            <a:pPr marL="0" indent="0">
              <a:buNone/>
            </a:pPr>
            <a:r>
              <a:rPr lang="ru-RU" sz="2400" dirty="0"/>
              <a:t> Помимо того, что упаковка является важным условием обеспечения сохранности грузов, она еще позволяет формировать грузовые единицы (по габаритам или массе), контролировать и учитывать количественные показатели грузов при отгрузке и выдаче, рационально использовать грузовой объем транспортных средств, обеспечивать условия для выполнения погрузочно-разгрузочных работ, пакетирования и маркировки грузов. </a:t>
            </a:r>
          </a:p>
        </p:txBody>
      </p:sp>
    </p:spTree>
    <p:extLst>
      <p:ext uri="{BB962C8B-B14F-4D97-AF65-F5344CB8AC3E}">
        <p14:creationId xmlns:p14="http://schemas.microsoft.com/office/powerpoint/2010/main" xmlns="" val="3433910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725684-A1FA-4F44-BC54-767002F1A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84" y="2290195"/>
            <a:ext cx="11299971" cy="4245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Основным элементом упаковки, представляющим собой изделие для размещения продукции, является тара. </a:t>
            </a:r>
          </a:p>
          <a:p>
            <a:pPr marL="0" indent="0">
              <a:buNone/>
            </a:pPr>
            <a:r>
              <a:rPr lang="ru-RU" sz="2400" dirty="0"/>
              <a:t>Применение тары создает определенные удобства для производства погрузочно-разгрузочных работ и способствует применению механизации. Тара различна по форме и весу. Вес ее определяется как разность между общим весом груза, включая вес тары (брутто), и собственным весом самого груза (нетто).  Она должна быть портативной и удобной для производства погрузочно-разгрузочных работ и при перевозке, без каких-либо выступов, мешающих укладке в штабеля на складах и в подвижной состав</a:t>
            </a:r>
          </a:p>
        </p:txBody>
      </p:sp>
    </p:spTree>
    <p:extLst>
      <p:ext uri="{BB962C8B-B14F-4D97-AF65-F5344CB8AC3E}">
        <p14:creationId xmlns:p14="http://schemas.microsoft.com/office/powerpoint/2010/main" xmlns="" val="151307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1165CA-461B-4986-842F-AAD43AEC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78" y="535517"/>
            <a:ext cx="10151221" cy="15695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Тара в соответствии с видом перевозимого груза имеет определенную </a:t>
            </a:r>
            <a:br>
              <a:rPr lang="ru-RU" sz="3600" dirty="0"/>
            </a:br>
            <a:r>
              <a:rPr lang="ru-RU" sz="3600" dirty="0"/>
              <a:t>классификацию</a:t>
            </a:r>
            <a:r>
              <a:rPr lang="ru-RU" dirty="0"/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FAD5B03-48A6-46A0-A101-4C5FAB88D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/>
              <a:t>По степени жесткости она бывает: </a:t>
            </a:r>
          </a:p>
          <a:p>
            <a:pPr marL="0" indent="0">
              <a:buNone/>
            </a:pPr>
            <a:r>
              <a:rPr lang="ru-RU" sz="2800" dirty="0"/>
              <a:t>- жесткая – тара, не меняющая форму и размеры при ее заполнении (ящики, контейнеры, бочки); </a:t>
            </a:r>
          </a:p>
          <a:p>
            <a:pPr marL="0" indent="0">
              <a:buNone/>
            </a:pPr>
            <a:r>
              <a:rPr lang="ru-RU" sz="2800" dirty="0"/>
              <a:t>- полужесткая (корзины, картонные коробки); </a:t>
            </a:r>
          </a:p>
          <a:p>
            <a:pPr marL="0" indent="0">
              <a:buNone/>
            </a:pPr>
            <a:r>
              <a:rPr lang="ru-RU" sz="2800" dirty="0"/>
              <a:t>- мягкая – тара, формы и размеры которой меняются при ее заполнении (мешки, кули). </a:t>
            </a:r>
          </a:p>
        </p:txBody>
      </p:sp>
    </p:spTree>
    <p:extLst>
      <p:ext uri="{BB962C8B-B14F-4D97-AF65-F5344CB8AC3E}">
        <p14:creationId xmlns:p14="http://schemas.microsoft.com/office/powerpoint/2010/main" xmlns="" val="354408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95C349-C059-4B34-9B00-6D115F165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53" y="699516"/>
            <a:ext cx="9720072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/>
              <a:t>По материалу изготовления:</a:t>
            </a:r>
            <a:br>
              <a:rPr lang="ru-RU" sz="5400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746A1BB-A599-43E9-B678-8CDB8875C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452" y="2277610"/>
            <a:ext cx="11031522" cy="4240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- тара, изготовленная из одного материала (деревянная, тканевая, картонно-бумажная, металлическая, керамическая, полимерная, стеклянная);</a:t>
            </a:r>
          </a:p>
          <a:p>
            <a:pPr marL="0" indent="0">
              <a:buNone/>
            </a:pPr>
            <a:r>
              <a:rPr lang="ru-RU" sz="2800" dirty="0"/>
              <a:t> - комбинированная (изготовленная из двух или более различных материалов). По размерам</a:t>
            </a:r>
            <a:r>
              <a:rPr lang="ru-RU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88116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78B084D-0BCC-4FEE-9043-D1B42DF09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678" y="744474"/>
            <a:ext cx="9720072" cy="1499616"/>
          </a:xfrm>
        </p:spPr>
        <p:txBody>
          <a:bodyPr/>
          <a:lstStyle/>
          <a:p>
            <a:pPr algn="ctr"/>
            <a:r>
              <a:rPr lang="ru-RU" dirty="0"/>
              <a:t>По размерам: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1408F82-9635-4AB3-86C4-1C1BFF0BB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- крупногабаритная (транспортная тара, размеры которой превышают 1200×1000×1200 мм);</a:t>
            </a:r>
          </a:p>
          <a:p>
            <a:pPr marL="0" indent="0">
              <a:buNone/>
            </a:pPr>
            <a:r>
              <a:rPr lang="ru-RU" sz="2800" dirty="0"/>
              <a:t> - малогабаритная (транспортная тара, размеры которой находятся в пределах 1200×1000×1200 мм)</a:t>
            </a:r>
          </a:p>
        </p:txBody>
      </p:sp>
    </p:spTree>
    <p:extLst>
      <p:ext uri="{BB962C8B-B14F-4D97-AF65-F5344CB8AC3E}">
        <p14:creationId xmlns:p14="http://schemas.microsoft.com/office/powerpoint/2010/main" xmlns="" val="1033962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C4AEE5-BA31-4628-BF61-5036290D3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103" y="786384"/>
            <a:ext cx="9720072" cy="1499616"/>
          </a:xfrm>
        </p:spPr>
        <p:txBody>
          <a:bodyPr/>
          <a:lstStyle/>
          <a:p>
            <a:pPr algn="ctr"/>
            <a:r>
              <a:rPr lang="ru-RU" sz="5400" dirty="0"/>
              <a:t>По степени прочности:</a:t>
            </a:r>
            <a:br>
              <a:rPr lang="ru-RU" sz="5400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57FA94D-7CC3-40A8-8B83-206061CF6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720459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- прочная (тара, нечувствительная к воздействию динамических нагрузок);</a:t>
            </a:r>
          </a:p>
          <a:p>
            <a:pPr marL="0" indent="0">
              <a:buNone/>
            </a:pPr>
            <a:r>
              <a:rPr lang="ru-RU" sz="2400" dirty="0"/>
              <a:t> - хрупкая (тара, чувствительная к воздействию динамических нагрузок). </a:t>
            </a:r>
          </a:p>
          <a:p>
            <a:pPr marL="0" indent="0">
              <a:buNone/>
            </a:pPr>
            <a:r>
              <a:rPr lang="ru-RU" sz="2400" dirty="0"/>
              <a:t>По количеству </a:t>
            </a:r>
            <a:r>
              <a:rPr lang="ru-RU" sz="2400" dirty="0" err="1"/>
              <a:t>затаренного</a:t>
            </a:r>
            <a:r>
              <a:rPr lang="ru-RU" sz="2400" dirty="0"/>
              <a:t> груза:</a:t>
            </a:r>
          </a:p>
          <a:p>
            <a:pPr marL="0" indent="0">
              <a:buNone/>
            </a:pPr>
            <a:r>
              <a:rPr lang="ru-RU" sz="2400" dirty="0"/>
              <a:t> - индивидуальная (тара, предназначенная</a:t>
            </a:r>
          </a:p>
          <a:p>
            <a:pPr marL="0" indent="0">
              <a:buNone/>
            </a:pPr>
            <a:r>
              <a:rPr lang="ru-RU" sz="2400" dirty="0"/>
              <a:t> - групповая (тара, предназначенная для определенного числа продукции).</a:t>
            </a:r>
          </a:p>
        </p:txBody>
      </p:sp>
    </p:spTree>
    <p:extLst>
      <p:ext uri="{BB962C8B-B14F-4D97-AF65-F5344CB8AC3E}">
        <p14:creationId xmlns:p14="http://schemas.microsoft.com/office/powerpoint/2010/main" xmlns="" val="3383623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0D916A-063B-44A1-9A1F-5EB9638EC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03" y="786384"/>
            <a:ext cx="9720072" cy="1499616"/>
          </a:xfrm>
        </p:spPr>
        <p:txBody>
          <a:bodyPr/>
          <a:lstStyle/>
          <a:p>
            <a:pPr algn="ctr"/>
            <a:r>
              <a:rPr lang="ru-RU" sz="5400" dirty="0"/>
              <a:t>По отношению к грузу:</a:t>
            </a:r>
            <a:br>
              <a:rPr lang="ru-RU" sz="5400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04C9148-8087-4F9A-974C-BB9666C6E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34" y="2286000"/>
            <a:ext cx="11559654" cy="4455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- залоговая (принадлежащая промышленным предприятиям, стоимость </a:t>
            </a:r>
          </a:p>
          <a:p>
            <a:pPr marL="0" indent="0">
              <a:buNone/>
            </a:pPr>
            <a:r>
              <a:rPr lang="ru-RU" sz="2800" dirty="0"/>
              <a:t>которой входит в стоимость груза);</a:t>
            </a:r>
          </a:p>
          <a:p>
            <a:pPr marL="0" indent="0">
              <a:buNone/>
            </a:pPr>
            <a:r>
              <a:rPr lang="ru-RU" sz="2800" dirty="0"/>
              <a:t>- инвентарная (тара, принадлежащая конкретному предприятию и </a:t>
            </a:r>
          </a:p>
          <a:p>
            <a:pPr marL="0" indent="0">
              <a:buNone/>
            </a:pPr>
            <a:r>
              <a:rPr lang="ru-RU" sz="2800" dirty="0"/>
              <a:t>подлежащая возврату данному предприятию).</a:t>
            </a:r>
          </a:p>
        </p:txBody>
      </p:sp>
    </p:spTree>
    <p:extLst>
      <p:ext uri="{BB962C8B-B14F-4D97-AF65-F5344CB8AC3E}">
        <p14:creationId xmlns:p14="http://schemas.microsoft.com/office/powerpoint/2010/main" xmlns="" val="1582963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Совет директоров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</TotalTime>
  <Words>756</Words>
  <Application>Microsoft Office PowerPoint</Application>
  <PresentationFormat>Произвольный</PresentationFormat>
  <Paragraphs>65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Совет директоров</vt:lpstr>
      <vt:lpstr>Тема 1.4 Грузы и грузопотоки</vt:lpstr>
      <vt:lpstr>План </vt:lpstr>
      <vt:lpstr>определение понятий «упаковка» и «тара»</vt:lpstr>
      <vt:lpstr>Слайд 4</vt:lpstr>
      <vt:lpstr>Тара в соответствии с видом перевозимого груза имеет определенную  классификацию.</vt:lpstr>
      <vt:lpstr>По материалу изготовления: </vt:lpstr>
      <vt:lpstr>По размерам: </vt:lpstr>
      <vt:lpstr>По степени прочности: </vt:lpstr>
      <vt:lpstr>По отношению к грузу: </vt:lpstr>
      <vt:lpstr>По обороту тары: </vt:lpstr>
      <vt:lpstr>Классификация  упаковки</vt:lpstr>
      <vt:lpstr>Классификация упаковки (тары):</vt:lpstr>
      <vt:lpstr>Слайд 13</vt:lpstr>
      <vt:lpstr>Контрольные вопросы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1.4 Грузы и грузопотоки</dc:title>
  <dc:creator>19230201226</dc:creator>
  <cp:lastModifiedBy>ishmaevan</cp:lastModifiedBy>
  <cp:revision>6</cp:revision>
  <dcterms:created xsi:type="dcterms:W3CDTF">2022-05-16T11:49:54Z</dcterms:created>
  <dcterms:modified xsi:type="dcterms:W3CDTF">2022-10-10T12:58:14Z</dcterms:modified>
</cp:coreProperties>
</file>