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5" r:id="rId3"/>
    <p:sldId id="283" r:id="rId4"/>
    <p:sldId id="284" r:id="rId5"/>
    <p:sldId id="257" r:id="rId6"/>
    <p:sldId id="274" r:id="rId7"/>
    <p:sldId id="273" r:id="rId8"/>
    <p:sldId id="275" r:id="rId9"/>
    <p:sldId id="276" r:id="rId10"/>
    <p:sldId id="277" r:id="rId11"/>
    <p:sldId id="278" r:id="rId12"/>
    <p:sldId id="279" r:id="rId13"/>
    <p:sldId id="266" r:id="rId14"/>
    <p:sldId id="268" r:id="rId15"/>
    <p:sldId id="267" r:id="rId16"/>
    <p:sldId id="269" r:id="rId17"/>
    <p:sldId id="270" r:id="rId18"/>
    <p:sldId id="271" r:id="rId19"/>
    <p:sldId id="286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-126" y="-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4E91-8E8B-4DD7-A6FE-628EE87A420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236CDFE-14C4-4919-8579-973CB1AEC2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51165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4E91-8E8B-4DD7-A6FE-628EE87A420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36CDFE-14C4-4919-8579-973CB1AEC2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7512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4E91-8E8B-4DD7-A6FE-628EE87A420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36CDFE-14C4-4919-8579-973CB1AEC2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67368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4E91-8E8B-4DD7-A6FE-628EE87A420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36CDFE-14C4-4919-8579-973CB1AEC2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518811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4E91-8E8B-4DD7-A6FE-628EE87A420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36CDFE-14C4-4919-8579-973CB1AEC2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3214061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4E91-8E8B-4DD7-A6FE-628EE87A420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36CDFE-14C4-4919-8579-973CB1AEC2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464110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4E91-8E8B-4DD7-A6FE-628EE87A420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CDFE-14C4-4919-8579-973CB1AEC2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22468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4E91-8E8B-4DD7-A6FE-628EE87A420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CDFE-14C4-4919-8579-973CB1AEC2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20916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87189-7AD3-4F1D-B4D9-6DB50046FA11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0B7E0-C841-4733-92D0-8DECB043ED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39355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4E91-8E8B-4DD7-A6FE-628EE87A420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CDFE-14C4-4919-8579-973CB1AEC2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7609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4E91-8E8B-4DD7-A6FE-628EE87A420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36CDFE-14C4-4919-8579-973CB1AEC2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22728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4E91-8E8B-4DD7-A6FE-628EE87A420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236CDFE-14C4-4919-8579-973CB1AEC2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00210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4E91-8E8B-4DD7-A6FE-628EE87A420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236CDFE-14C4-4919-8579-973CB1AEC2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15768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4E91-8E8B-4DD7-A6FE-628EE87A420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CDFE-14C4-4919-8579-973CB1AEC2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14353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4E91-8E8B-4DD7-A6FE-628EE87A420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CDFE-14C4-4919-8579-973CB1AEC2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06121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4E91-8E8B-4DD7-A6FE-628EE87A420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CDFE-14C4-4919-8579-973CB1AEC2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1405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4E91-8E8B-4DD7-A6FE-628EE87A420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36CDFE-14C4-4919-8579-973CB1AEC2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0066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74E91-8E8B-4DD7-A6FE-628EE87A420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236CDFE-14C4-4919-8579-973CB1AEC2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13800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Тема: </a:t>
            </a:r>
            <a:r>
              <a:rPr lang="ru-RU" b="1" dirty="0" smtClean="0">
                <a:solidFill>
                  <a:srgbClr val="FF0000"/>
                </a:solidFill>
              </a:rPr>
              <a:t>Предмет и основные </a:t>
            </a:r>
            <a:r>
              <a:rPr lang="ru-RU" b="1" dirty="0" smtClean="0">
                <a:solidFill>
                  <a:srgbClr val="FF0000"/>
                </a:solidFill>
              </a:rPr>
              <a:t>понятия рекламного </a:t>
            </a:r>
            <a:r>
              <a:rPr lang="ru-RU" b="1" dirty="0" smtClean="0">
                <a:solidFill>
                  <a:srgbClr val="FF0000"/>
                </a:solidFill>
              </a:rPr>
              <a:t>менеджмента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51124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Виды рекламной информации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а)       вторичная информация:</a:t>
            </a:r>
          </a:p>
          <a:p>
            <a:r>
              <a:rPr lang="ru-RU" dirty="0"/>
              <a:t>Внутрифирменная бух­галтерско-финансовая отчетность; данные о показателях текущего сбыта, объемах затрат и получаемых доходов; сведения о движении денеж­ной наличности и средств на различных счетах; показатели объемов товарных запасов; </a:t>
            </a:r>
          </a:p>
          <a:p>
            <a:endParaRPr lang="ru-RU" dirty="0"/>
          </a:p>
          <a:p>
            <a:r>
              <a:rPr lang="ru-RU" b="1" dirty="0"/>
              <a:t>Б) первичная информация, получение которой требует проведения специальных исследований.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39495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9669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Планирование рекламной деятельности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320800"/>
            <a:ext cx="8915400" cy="5167086"/>
          </a:xfrm>
        </p:spPr>
        <p:txBody>
          <a:bodyPr>
            <a:normAutofit/>
          </a:bodyPr>
          <a:lstStyle/>
          <a:p>
            <a:r>
              <a:rPr lang="ru-RU" sz="2000" b="1" dirty="0"/>
              <a:t>Планирование – управленческий процесс определения целей рекламной деятельности и путей их достижения.</a:t>
            </a:r>
          </a:p>
          <a:p>
            <a:pPr>
              <a:buNone/>
            </a:pPr>
            <a:r>
              <a:rPr lang="ru-RU" sz="2000" b="1" dirty="0"/>
              <a:t>Задачи рекламного планирования:</a:t>
            </a:r>
          </a:p>
          <a:p>
            <a:r>
              <a:rPr lang="ru-RU" sz="2000" b="1" dirty="0"/>
              <a:t>определение места рекламы в комплексе маркетинга в тесной увязке с товарной, сбытовой и ценовой стратегией</a:t>
            </a:r>
          </a:p>
          <a:p>
            <a:r>
              <a:rPr lang="ru-RU" sz="2000" b="1" dirty="0"/>
              <a:t>осуществление системы мер по анализу, оценке и контролю </a:t>
            </a:r>
            <a:r>
              <a:rPr lang="ru-RU" sz="2000" b="1" dirty="0" err="1"/>
              <a:t>РД</a:t>
            </a:r>
            <a:endParaRPr lang="ru-RU" sz="2000" b="1" dirty="0"/>
          </a:p>
          <a:p>
            <a:r>
              <a:rPr lang="ru-RU" sz="2000" b="1" dirty="0"/>
              <a:t>концентрация ресурсов рекламы на важнейших направлениях их использования</a:t>
            </a:r>
          </a:p>
          <a:p>
            <a:r>
              <a:rPr lang="ru-RU" sz="2000" b="1" dirty="0"/>
              <a:t>эффективное расходование бюджета</a:t>
            </a:r>
          </a:p>
          <a:p>
            <a:r>
              <a:rPr lang="ru-RU" sz="2000" b="1" dirty="0"/>
              <a:t>определение перспектив рекламы на долгосрочном уровне</a:t>
            </a:r>
          </a:p>
          <a:p>
            <a:r>
              <a:rPr lang="ru-RU" sz="2000" b="1" dirty="0"/>
              <a:t>объединение всех сотрудников, координация их деятельности.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21532863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Процесс планирования</a:t>
            </a:r>
            <a:br>
              <a:rPr lang="ru-RU" b="1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/>
              <a:t>начинается с определения руководством миссии фирмы </a:t>
            </a:r>
          </a:p>
          <a:p>
            <a:endParaRPr lang="ru-RU" sz="2400" b="1" dirty="0"/>
          </a:p>
          <a:p>
            <a:r>
              <a:rPr lang="ru-RU" b="1" dirty="0">
                <a:solidFill>
                  <a:srgbClr val="FF0000"/>
                </a:solidFill>
              </a:rPr>
              <a:t>Следующий этап – ситуационный анализ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Направления ситуационного анализа:</a:t>
            </a:r>
          </a:p>
          <a:p>
            <a:r>
              <a:rPr lang="ru-RU" b="1" dirty="0"/>
              <a:t>Анализ внешней среды</a:t>
            </a:r>
          </a:p>
          <a:p>
            <a:r>
              <a:rPr lang="ru-RU" b="1" dirty="0"/>
              <a:t>Анализ внутренней среды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2853152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Этап: Определение рекламных целей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82812" y="2115457"/>
            <a:ext cx="8915400" cy="4742543"/>
          </a:xfrm>
        </p:spPr>
        <p:txBody>
          <a:bodyPr>
            <a:normAutofit/>
          </a:bodyPr>
          <a:lstStyle/>
          <a:p>
            <a:r>
              <a:rPr lang="ru-RU" sz="2400" dirty="0"/>
              <a:t>Определяются:</a:t>
            </a:r>
          </a:p>
          <a:p>
            <a:r>
              <a:rPr lang="ru-RU" sz="2400" b="1" dirty="0"/>
              <a:t>позиционирование (</a:t>
            </a:r>
            <a:r>
              <a:rPr lang="ru-RU" sz="2400" b="1" dirty="0" err="1"/>
              <a:t>перепозиционирование</a:t>
            </a:r>
            <a:r>
              <a:rPr lang="ru-RU" sz="2400" b="1" dirty="0"/>
              <a:t>) фирмы</a:t>
            </a:r>
          </a:p>
          <a:p>
            <a:r>
              <a:rPr lang="ru-RU" sz="2400" b="1" dirty="0"/>
              <a:t>объем продаж в целом и по отдельным товарным группам</a:t>
            </a:r>
          </a:p>
          <a:p>
            <a:r>
              <a:rPr lang="ru-RU" sz="2400" b="1" dirty="0"/>
              <a:t>сбыт на отдельных целевых сегментах рынка доля конкретного рынка, ко­торую необходимо занять фирме</a:t>
            </a:r>
          </a:p>
          <a:p>
            <a:r>
              <a:rPr lang="ru-RU" sz="2400" b="1" dirty="0"/>
              <a:t>темпы роста объема сбыта в це­лом и по отдельным товарам, рынкам.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2683367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Рекламные цели должны быть конкретизированы</a:t>
            </a:r>
            <a:br>
              <a:rPr lang="ru-RU" b="1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53784" y="2119086"/>
            <a:ext cx="8915400" cy="3886200"/>
          </a:xfrm>
        </p:spPr>
        <p:txBody>
          <a:bodyPr>
            <a:normAutofit/>
          </a:bodyPr>
          <a:lstStyle/>
          <a:p>
            <a:r>
              <a:rPr lang="ru-RU" sz="2800" b="1" dirty="0"/>
              <a:t>Например: «Среди 5 млн. владельцев автомобилей в стране увеличить число тех, которые считают средство X высокоэффективным средством автомобильной косметики, в течение года с 7% до 25%, Число осведомленных о средстве X следует увели­чить с 14% до 55%».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374865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Разработка </a:t>
            </a:r>
            <a:r>
              <a:rPr lang="ru-RU" b="1" dirty="0" err="1">
                <a:solidFill>
                  <a:srgbClr val="FF0000"/>
                </a:solidFill>
              </a:rPr>
              <a:t>коммуникационно-рекламной</a:t>
            </a:r>
            <a:r>
              <a:rPr lang="ru-RU" b="1" dirty="0">
                <a:solidFill>
                  <a:srgbClr val="FF0000"/>
                </a:solidFill>
              </a:rPr>
              <a:t> стратегии </a:t>
            </a:r>
            <a:br>
              <a:rPr lang="ru-RU" b="1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ru-RU" sz="2800" b="1" dirty="0"/>
              <a:t>Основными составляющими рекламной стратегии являются:</a:t>
            </a:r>
          </a:p>
          <a:p>
            <a:r>
              <a:rPr lang="ru-RU" sz="2800" b="1" dirty="0"/>
              <a:t>целевая аудитория</a:t>
            </a:r>
          </a:p>
          <a:p>
            <a:r>
              <a:rPr lang="ru-RU" sz="2800" b="1" dirty="0"/>
              <a:t>потенциальные потребители и те, кто принимает решение о покупке</a:t>
            </a:r>
          </a:p>
          <a:p>
            <a:r>
              <a:rPr lang="ru-RU" sz="2800" b="1" dirty="0"/>
              <a:t>концепция товара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46235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Каким реклама представит товар целевой аудитории зависит:</a:t>
            </a:r>
            <a:br>
              <a:rPr lang="ru-RU" b="1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как товар позиционируется, </a:t>
            </a:r>
          </a:p>
          <a:p>
            <a:r>
              <a:rPr lang="ru-RU" sz="2800" b="1" dirty="0"/>
              <a:t>чем отличается от конкурентов, </a:t>
            </a:r>
          </a:p>
          <a:p>
            <a:r>
              <a:rPr lang="ru-RU" sz="2800" b="1" dirty="0"/>
              <a:t>на какой стадии </a:t>
            </a:r>
            <a:r>
              <a:rPr lang="ru-RU" sz="2800" b="1" dirty="0" err="1"/>
              <a:t>ЖЦТ</a:t>
            </a:r>
            <a:r>
              <a:rPr lang="ru-RU" sz="2800" b="1" dirty="0"/>
              <a:t> находится, </a:t>
            </a:r>
          </a:p>
          <a:p>
            <a:r>
              <a:rPr lang="ru-RU" sz="2800" b="1" dirty="0"/>
              <a:t>каковы его упаковка, качество, марка?</a:t>
            </a:r>
          </a:p>
          <a:p>
            <a:r>
              <a:rPr lang="ru-RU" sz="2800" b="1" dirty="0"/>
              <a:t>От разработки каналов рекламных коммуникаций</a:t>
            </a:r>
          </a:p>
          <a:p>
            <a:r>
              <a:rPr lang="ru-RU" sz="2800" b="1" dirty="0"/>
              <a:t>От разработки рекламного обращения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1267321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Организация рекламной деятельности</a:t>
            </a:r>
            <a:br>
              <a:rPr lang="ru-RU" b="1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Организация рекламной деятельности включает в себя деятельность по проведению рекламных мероприятий, рекламной кампании.</a:t>
            </a:r>
          </a:p>
          <a:p>
            <a:r>
              <a:rPr lang="ru-RU" sz="2800" b="1" dirty="0">
                <a:solidFill>
                  <a:srgbClr val="FF0000"/>
                </a:solidFill>
              </a:rPr>
              <a:t>Рекламная кампания – комплекс рекламных мероприятий, направленных на достижение конкретной маркетинговой цели в рамках маркетинговой стратегии рекламодателя.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39636808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08037" y="209550"/>
            <a:ext cx="9640888" cy="520065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/>
              <a:t>В современном понимании РК может включать в себя кроме рекламы все остальные формы маркетинговых коммуникаций – ПИАР, выставки</a:t>
            </a:r>
          </a:p>
          <a:p>
            <a:endParaRPr lang="ru-RU" dirty="0"/>
          </a:p>
        </p:txBody>
      </p:sp>
      <p:sp>
        <p:nvSpPr>
          <p:cNvPr id="9218" name="AutoShape 2" descr="Анимированный рекламный ролик - Видео с анимацие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3950" y="3575050"/>
            <a:ext cx="7804150" cy="296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390751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Контрольные вопросы: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ru-RU" dirty="0" smtClean="0"/>
              <a:t>Что такое рекламный менеджмент?</a:t>
            </a:r>
          </a:p>
          <a:p>
            <a:pPr>
              <a:buFont typeface="+mj-lt"/>
              <a:buAutoNum type="arabicPeriod"/>
            </a:pPr>
            <a:r>
              <a:rPr lang="ru-RU" dirty="0" smtClean="0"/>
              <a:t>Каковы функции менеджера на предприятиях рекламного сервиса?</a:t>
            </a:r>
          </a:p>
          <a:p>
            <a:pPr>
              <a:buFont typeface="+mj-lt"/>
              <a:buAutoNum type="arabicPeriod"/>
            </a:pPr>
            <a:r>
              <a:rPr lang="ru-RU" dirty="0" smtClean="0"/>
              <a:t>Что собой представляют коммуникационные роли?</a:t>
            </a:r>
          </a:p>
          <a:p>
            <a:pPr>
              <a:buFont typeface="+mj-lt"/>
              <a:buAutoNum type="arabicPeriod"/>
            </a:pPr>
            <a:r>
              <a:rPr lang="ru-RU" dirty="0" smtClean="0"/>
              <a:t>Что собой представляет рекламная концепция?</a:t>
            </a:r>
          </a:p>
          <a:p>
            <a:pPr>
              <a:buFont typeface="+mj-lt"/>
              <a:buAutoNum type="arabicPeriod"/>
            </a:pPr>
            <a:r>
              <a:rPr lang="ru-RU" dirty="0" smtClean="0"/>
              <a:t> Виды </a:t>
            </a:r>
            <a:r>
              <a:rPr lang="ru-RU" smtClean="0"/>
              <a:t>рекламной информации?</a:t>
            </a:r>
            <a:endParaRPr lang="ru-RU" dirty="0" smtClean="0"/>
          </a:p>
          <a:p>
            <a:pPr>
              <a:buFont typeface="+mj-lt"/>
              <a:buAutoNum type="arabicPeriod"/>
            </a:pPr>
            <a:endParaRPr lang="ru-RU" dirty="0" smtClean="0"/>
          </a:p>
          <a:p>
            <a:pPr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урока: познакомить с понятием рекламного менеджмента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Задачи: </a:t>
            </a:r>
          </a:p>
          <a:p>
            <a:r>
              <a:rPr lang="ru-RU" dirty="0" smtClean="0"/>
              <a:t>Познакомить с понятием менеджер;</a:t>
            </a:r>
          </a:p>
          <a:p>
            <a:r>
              <a:rPr lang="ru-RU" dirty="0" smtClean="0"/>
              <a:t>Познакомить с основными функциями рекламного менеджмента;</a:t>
            </a:r>
          </a:p>
          <a:p>
            <a:r>
              <a:rPr lang="ru-RU" dirty="0" smtClean="0"/>
              <a:t>Рассмотреть субъекты  и объекты  рекламного менеджмента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62100" y="504825"/>
            <a:ext cx="9942512" cy="5406397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Менеджер в рекламном бизнесе </a:t>
            </a:r>
            <a:r>
              <a:rPr lang="ru-RU" sz="3200" dirty="0"/>
              <a:t>— это прежде всего специалист по организации, координации и руководству рекламной компанией на всех стадиях ее осуществления. Спецификой его деятельности в области рекламного бизнеса является возможная разносторонность его функций в зависимости от того, в какой из трех организаций (рекламодатель, рекламное агентство, рекламное средство) он работает.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74837" y="638174"/>
            <a:ext cx="8915400" cy="5791201"/>
          </a:xfrm>
        </p:spPr>
        <p:txBody>
          <a:bodyPr>
            <a:normAutofit fontScale="92500" lnSpcReduction="20000"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Менеджер по рекламе </a:t>
            </a:r>
            <a:r>
              <a:rPr lang="ru-RU" sz="2800" dirty="0"/>
              <a:t>может выступать, с одной стороны, как продавец рекламных услуг, когда он рекламирует свое рекламное агентство или является сотрудником организации, предоставляющей средства размещения рекламы. </a:t>
            </a:r>
          </a:p>
          <a:p>
            <a:r>
              <a:rPr lang="ru-RU" sz="2800" dirty="0"/>
              <a:t>С другой стороны, он может выступать покупателем, когда действует от имени производственной фирмы и нанимает рекламное агентство или отдельных специалистов для выполнения заказа на рекламу товаров его фирмы. </a:t>
            </a:r>
          </a:p>
          <a:p>
            <a:r>
              <a:rPr lang="ru-RU" sz="2800" dirty="0"/>
              <a:t>Менеджеры, являющиеся штатными сотрудниками рекламного агентства, могут также выступать в роли покупателя, заказывая для своего клиента время и место для публикации рекламных материалов.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Рекламный менеджмент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04975" y="2133600"/>
            <a:ext cx="9799637" cy="3777622"/>
          </a:xfrm>
        </p:spPr>
        <p:txBody>
          <a:bodyPr/>
          <a:lstStyle/>
          <a:p>
            <a:pPr indent="466725" algn="just"/>
            <a:r>
              <a:rPr lang="ru-RU" sz="2400" b="1" dirty="0"/>
              <a:t>Рекламный менеджмент – это управление организацией в процессе коммуникаций с потребителями при наличии посредников. </a:t>
            </a:r>
          </a:p>
          <a:p>
            <a:pPr indent="466725" algn="just"/>
            <a:r>
              <a:rPr lang="ru-RU" sz="2400" b="1" dirty="0"/>
              <a:t>Цель рекламного менеджмента - содействие в решении сбытовых задач с учетом условий рыночной среды и собственных возможностей предприятия.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73767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Рекламный менеджмент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92972" y="2148840"/>
            <a:ext cx="8915400" cy="3777622"/>
          </a:xfrm>
        </p:spPr>
        <p:txBody>
          <a:bodyPr/>
          <a:lstStyle/>
          <a:p>
            <a:pPr marL="0" indent="0">
              <a:buNone/>
            </a:pPr>
            <a:endParaRPr lang="ru-RU" b="1" dirty="0"/>
          </a:p>
          <a:p>
            <a:r>
              <a:rPr lang="ru-RU" sz="2800" b="1" dirty="0"/>
              <a:t>– </a:t>
            </a:r>
            <a:r>
              <a:rPr lang="ru-RU" sz="2800" b="1" i="1" dirty="0"/>
              <a:t>система элементов, участников, процессов и приемов по определению целей организации, контролю и информационному обеспечению рекламы в единой системе с другими элементами маркетинга.</a:t>
            </a:r>
            <a:endParaRPr lang="ru-RU" sz="2800" b="1" dirty="0"/>
          </a:p>
          <a:p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1055615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Основными функциями рекламного менеджмента являются:</a:t>
            </a:r>
            <a:br>
              <a:rPr lang="ru-RU" b="1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/>
              <a:t>информационное обеспечение рекламной деятельности</a:t>
            </a:r>
          </a:p>
          <a:p>
            <a:r>
              <a:rPr lang="ru-RU" sz="2400" b="1" dirty="0"/>
              <a:t>целеполагание и планирование рекламных мероприятий</a:t>
            </a:r>
          </a:p>
          <a:p>
            <a:r>
              <a:rPr lang="ru-RU" sz="2400" b="1" dirty="0"/>
              <a:t>организация и руководство практической реализацией поставленных целей</a:t>
            </a:r>
          </a:p>
          <a:p>
            <a:r>
              <a:rPr lang="ru-RU" sz="2400" b="1" dirty="0"/>
              <a:t>контроль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71494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205010"/>
            <a:ext cx="8911687" cy="1280890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Субъекты и объекты </a:t>
            </a:r>
            <a:r>
              <a:rPr lang="ru-RU" b="1" dirty="0" err="1">
                <a:solidFill>
                  <a:srgbClr val="FF0000"/>
                </a:solidFill>
              </a:rPr>
              <a:t>РМ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8612" y="1076325"/>
            <a:ext cx="8915400" cy="3777622"/>
          </a:xfrm>
        </p:spPr>
        <p:txBody>
          <a:bodyPr/>
          <a:lstStyle/>
          <a:p>
            <a:pPr>
              <a:buNone/>
            </a:pPr>
            <a:r>
              <a:rPr lang="ru-RU" sz="2400" b="1" dirty="0"/>
              <a:t>Субъекты рекламного менеджмента:</a:t>
            </a:r>
          </a:p>
          <a:p>
            <a:r>
              <a:rPr lang="ru-RU" sz="2400" b="1" dirty="0"/>
              <a:t>– высшее руководство фирмы-рекламодателя, сотрудники рекламных подразделений. </a:t>
            </a:r>
            <a:br>
              <a:rPr lang="ru-RU" sz="2400" b="1" dirty="0"/>
            </a:br>
            <a:endParaRPr lang="ru-RU" sz="2400" b="1" dirty="0"/>
          </a:p>
          <a:p>
            <a:pPr>
              <a:buNone/>
            </a:pPr>
            <a:r>
              <a:rPr lang="ru-RU" sz="2400" b="1" dirty="0"/>
              <a:t>Объекты рекламного менеджмента:</a:t>
            </a:r>
          </a:p>
          <a:p>
            <a:pPr>
              <a:buNone/>
            </a:pPr>
            <a:r>
              <a:rPr lang="ru-RU" sz="2400" b="1" dirty="0"/>
              <a:t>– потенциальные потребители, торговые посредники, широкое общественное мнение</a:t>
            </a:r>
          </a:p>
          <a:p>
            <a:endParaRPr lang="ru-RU" dirty="0"/>
          </a:p>
        </p:txBody>
      </p:sp>
      <p:sp>
        <p:nvSpPr>
          <p:cNvPr id="19458" name="AutoShape 2" descr="Анимационная реклама - Рекламный ролик с анимацие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6449" y="4082475"/>
            <a:ext cx="6664325" cy="251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77063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Основные составляющие рекламного менеджмента:</a:t>
            </a:r>
            <a:br>
              <a:rPr lang="ru-RU" b="1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Информационное обеспечение рекламы </a:t>
            </a:r>
          </a:p>
          <a:p>
            <a:r>
              <a:rPr lang="ru-RU" b="1" dirty="0"/>
              <a:t>Основные требования к организации информационного обеспече­ния рекламы:</a:t>
            </a:r>
          </a:p>
          <a:p>
            <a:r>
              <a:rPr lang="ru-RU" b="1" dirty="0"/>
              <a:t>полнота и объективность информации</a:t>
            </a:r>
          </a:p>
          <a:p>
            <a:r>
              <a:rPr lang="ru-RU" b="1" dirty="0" err="1"/>
              <a:t>систематизированность</a:t>
            </a:r>
            <a:r>
              <a:rPr lang="ru-RU" b="1" dirty="0"/>
              <a:t> информации</a:t>
            </a:r>
          </a:p>
          <a:p>
            <a:r>
              <a:rPr lang="ru-RU" b="1" dirty="0"/>
              <a:t>удобство использования информации</a:t>
            </a:r>
          </a:p>
          <a:p>
            <a:r>
              <a:rPr lang="ru-RU" b="1" dirty="0"/>
              <a:t>разумная достаточность для принятия эффективных управлен­ческих решений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7605829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107</TotalTime>
  <Words>528</Words>
  <Application>Microsoft Office PowerPoint</Application>
  <PresentationFormat>Произвольный</PresentationFormat>
  <Paragraphs>83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Легкий дым</vt:lpstr>
      <vt:lpstr>Тема: Предмет и основные понятия рекламного менеджмента</vt:lpstr>
      <vt:lpstr>Цель урока: познакомить с понятием рекламного менеджмента</vt:lpstr>
      <vt:lpstr>Слайд 3</vt:lpstr>
      <vt:lpstr>Слайд 4</vt:lpstr>
      <vt:lpstr>Рекламный менеджмент</vt:lpstr>
      <vt:lpstr>Рекламный менеджмент</vt:lpstr>
      <vt:lpstr>Основными функциями рекламного менеджмента являются: </vt:lpstr>
      <vt:lpstr>Субъекты и объекты РМ</vt:lpstr>
      <vt:lpstr>Основные составляющие рекламного менеджмента: </vt:lpstr>
      <vt:lpstr>Виды рекламной информации</vt:lpstr>
      <vt:lpstr>Планирование рекламной деятельности </vt:lpstr>
      <vt:lpstr>Процесс планирования </vt:lpstr>
      <vt:lpstr>Этап: Определение рекламных целей</vt:lpstr>
      <vt:lpstr>Рекламные цели должны быть конкретизированы </vt:lpstr>
      <vt:lpstr>Разработка коммуникационно-рекламной стратегии  </vt:lpstr>
      <vt:lpstr>Каким реклама представит товар целевой аудитории зависит: </vt:lpstr>
      <vt:lpstr>Организация рекламной деятельности </vt:lpstr>
      <vt:lpstr>Слайд 18</vt:lpstr>
      <vt:lpstr>Контрольные вопросы: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Лариса</dc:creator>
  <cp:lastModifiedBy>Mishankina</cp:lastModifiedBy>
  <cp:revision>19</cp:revision>
  <dcterms:created xsi:type="dcterms:W3CDTF">2020-09-02T05:01:31Z</dcterms:created>
  <dcterms:modified xsi:type="dcterms:W3CDTF">2022-10-10T08:29:41Z</dcterms:modified>
</cp:coreProperties>
</file>