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A"/>
    <a:srgbClr val="46161E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C70114E-981C-41BF-A540-8C3779B6DB2F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9331862-F076-478C-B959-17F1708698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877272"/>
            <a:ext cx="3816424" cy="812800"/>
          </a:xfrm>
        </p:spPr>
        <p:txBody>
          <a:bodyPr>
            <a:normAutofit/>
          </a:bodyPr>
          <a:lstStyle/>
          <a:p>
            <a:r>
              <a:rPr lang="ru-RU" sz="1400" dirty="0"/>
              <a:t>Преподаватель: А.П. Щербакова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6264696" cy="1828800"/>
          </a:xfrm>
        </p:spPr>
        <p:txBody>
          <a:bodyPr/>
          <a:lstStyle/>
          <a:p>
            <a:pPr algn="ctr"/>
            <a:r>
              <a:rPr lang="ru-RU" sz="4800" dirty="0"/>
              <a:t>Структура сметной прибыли</a:t>
            </a:r>
          </a:p>
        </p:txBody>
      </p:sp>
    </p:spTree>
    <p:extLst>
      <p:ext uri="{BB962C8B-B14F-4D97-AF65-F5344CB8AC3E}">
        <p14:creationId xmlns:p14="http://schemas.microsoft.com/office/powerpoint/2010/main" val="258638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407893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Сметная прибыль</a:t>
            </a:r>
            <a:r>
              <a:rPr lang="ru-RU" sz="3600" dirty="0">
                <a:solidFill>
                  <a:srgbClr val="00003A"/>
                </a:solidFill>
              </a:rPr>
              <a:t>-это сумма средств необходимая для покрытия отдельных расходов строительной  </a:t>
            </a:r>
            <a:r>
              <a:rPr lang="ru-RU" sz="3600" dirty="0" err="1">
                <a:solidFill>
                  <a:srgbClr val="00003A"/>
                </a:solidFill>
              </a:rPr>
              <a:t>строительной</a:t>
            </a:r>
            <a:r>
              <a:rPr lang="ru-RU" sz="3600" dirty="0">
                <a:solidFill>
                  <a:srgbClr val="00003A"/>
                </a:solidFill>
              </a:rPr>
              <a:t> организации ,не относимых на себестоимость работ , является нормативной прибылью при выполнении СМР.</a:t>
            </a:r>
          </a:p>
        </p:txBody>
      </p:sp>
    </p:spTree>
    <p:extLst>
      <p:ext uri="{BB962C8B-B14F-4D97-AF65-F5344CB8AC3E}">
        <p14:creationId xmlns:p14="http://schemas.microsoft.com/office/powerpoint/2010/main" val="17021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136904" cy="51125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Сметная стоимость в процентном соотношении</a:t>
            </a:r>
          </a:p>
        </p:txBody>
      </p:sp>
    </p:spTree>
    <p:extLst>
      <p:ext uri="{BB962C8B-B14F-4D97-AF65-F5344CB8AC3E}">
        <p14:creationId xmlns:p14="http://schemas.microsoft.com/office/powerpoint/2010/main" val="41159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655497" cy="5328592"/>
          </a:xfrm>
        </p:spPr>
        <p:txBody>
          <a:bodyPr>
            <a:noAutofit/>
          </a:bodyPr>
          <a:lstStyle/>
          <a:p>
            <a:pPr marL="0" indent="44450">
              <a:buNone/>
            </a:pPr>
            <a:r>
              <a:rPr lang="ru-RU" sz="3000" dirty="0">
                <a:solidFill>
                  <a:srgbClr val="00003A"/>
                </a:solidFill>
              </a:rPr>
              <a:t>1) Уплату налога на прибыль и иных аналогичных сборов платежей;</a:t>
            </a:r>
          </a:p>
          <a:p>
            <a:pPr marL="0" indent="44450">
              <a:buNone/>
            </a:pPr>
            <a:r>
              <a:rPr lang="ru-RU" sz="3000" dirty="0">
                <a:solidFill>
                  <a:srgbClr val="00003A"/>
                </a:solidFill>
              </a:rPr>
              <a:t>2) Развитие производства ,в </a:t>
            </a:r>
            <a:r>
              <a:rPr lang="ru-RU" sz="3000" dirty="0" err="1">
                <a:solidFill>
                  <a:srgbClr val="00003A"/>
                </a:solidFill>
              </a:rPr>
              <a:t>т.ч</a:t>
            </a:r>
            <a:r>
              <a:rPr lang="ru-RU" sz="3000" dirty="0">
                <a:solidFill>
                  <a:srgbClr val="00003A"/>
                </a:solidFill>
              </a:rPr>
              <a:t> на модернизацию оборудования и реконструкцию основных фондов.</a:t>
            </a:r>
          </a:p>
          <a:p>
            <a:pPr marL="0" indent="44450">
              <a:buNone/>
            </a:pPr>
            <a:r>
              <a:rPr lang="ru-RU" sz="3000" dirty="0">
                <a:solidFill>
                  <a:srgbClr val="00003A"/>
                </a:solidFill>
              </a:rPr>
              <a:t>3)Материальное стимулирование работников, включая материальную помощь и проведение мероприятий по охране здоровья и отдыха.</a:t>
            </a:r>
          </a:p>
          <a:p>
            <a:pPr marL="0" indent="44450">
              <a:buNone/>
            </a:pPr>
            <a:r>
              <a:rPr lang="ru-RU" sz="3000" dirty="0">
                <a:solidFill>
                  <a:srgbClr val="00003A"/>
                </a:solidFill>
              </a:rPr>
              <a:t>4)Организацию помощи и бесплатных услуг учебным заведениям.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696889"/>
          </a:xfrm>
        </p:spPr>
        <p:txBody>
          <a:bodyPr/>
          <a:lstStyle/>
          <a:p>
            <a:r>
              <a:rPr lang="ru-RU" dirty="0"/>
              <a:t>Сметная прибыль предназначена для покрытия затрат на:</a:t>
            </a:r>
          </a:p>
        </p:txBody>
      </p:sp>
    </p:spTree>
    <p:extLst>
      <p:ext uri="{BB962C8B-B14F-4D97-AF65-F5344CB8AC3E}">
        <p14:creationId xmlns:p14="http://schemas.microsoft.com/office/powerpoint/2010/main" val="21879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8784976" cy="492941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41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407893" cy="440740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3600" dirty="0">
                <a:solidFill>
                  <a:schemeClr val="tx1"/>
                </a:solidFill>
              </a:rPr>
              <a:t>Сметная прибыль или плановые накопления(</a:t>
            </a:r>
            <a:r>
              <a:rPr lang="ru-RU" sz="3600" dirty="0" err="1">
                <a:solidFill>
                  <a:schemeClr val="tx1"/>
                </a:solidFill>
              </a:rPr>
              <a:t>пн</a:t>
            </a:r>
            <a:r>
              <a:rPr lang="ru-RU" sz="3600" dirty="0">
                <a:solidFill>
                  <a:schemeClr val="tx1"/>
                </a:solidFill>
              </a:rPr>
              <a:t>)-</a:t>
            </a:r>
            <a:r>
              <a:rPr lang="ru-RU" sz="3600" dirty="0">
                <a:solidFill>
                  <a:srgbClr val="00003A"/>
                </a:solidFill>
              </a:rPr>
              <a:t>это нормативная прибыль подрядной организации в составе цены строительной продукции.</a:t>
            </a:r>
          </a:p>
          <a:p>
            <a:pPr marL="45720" indent="0" algn="ctr">
              <a:buNone/>
            </a:pPr>
            <a:r>
              <a:rPr lang="ru-RU" sz="3600" dirty="0">
                <a:solidFill>
                  <a:srgbClr val="00003A"/>
                </a:solidFill>
              </a:rPr>
              <a:t>Размер </a:t>
            </a:r>
            <a:r>
              <a:rPr lang="ru-RU" sz="3600" dirty="0" err="1">
                <a:solidFill>
                  <a:srgbClr val="00003A"/>
                </a:solidFill>
              </a:rPr>
              <a:t>Пн</a:t>
            </a:r>
            <a:r>
              <a:rPr lang="ru-RU" sz="3600" dirty="0">
                <a:solidFill>
                  <a:srgbClr val="00003A"/>
                </a:solidFill>
              </a:rPr>
              <a:t> </a:t>
            </a:r>
            <a:r>
              <a:rPr lang="ru-RU" sz="3600" dirty="0" err="1">
                <a:solidFill>
                  <a:srgbClr val="00003A"/>
                </a:solidFill>
              </a:rPr>
              <a:t>сотавляет</a:t>
            </a:r>
            <a:r>
              <a:rPr lang="ru-RU" sz="3600" dirty="0">
                <a:solidFill>
                  <a:srgbClr val="00003A"/>
                </a:solidFill>
              </a:rPr>
              <a:t> 8% от сметной </a:t>
            </a:r>
            <a:r>
              <a:rPr lang="ru-RU" sz="3600" dirty="0" err="1">
                <a:solidFill>
                  <a:srgbClr val="00003A"/>
                </a:solidFill>
              </a:rPr>
              <a:t>себестоимости,т.е</a:t>
            </a:r>
            <a:r>
              <a:rPr lang="ru-RU" sz="3600" dirty="0">
                <a:solidFill>
                  <a:srgbClr val="00003A"/>
                </a:solidFill>
              </a:rPr>
              <a:t>.</a:t>
            </a:r>
          </a:p>
          <a:p>
            <a:pPr marL="45720" indent="0" algn="ctr">
              <a:buNone/>
            </a:pPr>
            <a:r>
              <a:rPr lang="ru-RU" sz="3600" dirty="0" err="1">
                <a:solidFill>
                  <a:srgbClr val="46161E"/>
                </a:solidFill>
              </a:rPr>
              <a:t>Пн</a:t>
            </a:r>
            <a:r>
              <a:rPr lang="ru-RU" sz="3600" dirty="0">
                <a:solidFill>
                  <a:srgbClr val="46161E"/>
                </a:solidFill>
              </a:rPr>
              <a:t>=до 8% от (</a:t>
            </a:r>
            <a:r>
              <a:rPr lang="ru-RU" sz="3600" dirty="0" err="1">
                <a:solidFill>
                  <a:srgbClr val="46161E"/>
                </a:solidFill>
              </a:rPr>
              <a:t>Пз+Нр</a:t>
            </a:r>
            <a:r>
              <a:rPr lang="ru-RU" sz="3600" dirty="0">
                <a:solidFill>
                  <a:srgbClr val="46161E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371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407893" cy="4734265"/>
          </a:xfrm>
        </p:spPr>
        <p:txBody>
          <a:bodyPr>
            <a:noAutofit/>
          </a:bodyPr>
          <a:lstStyle/>
          <a:p>
            <a:pPr marL="45720" indent="0" algn="just">
              <a:spcBef>
                <a:spcPts val="164"/>
              </a:spcBef>
              <a:spcAft>
                <a:spcPts val="164"/>
              </a:spcAft>
              <a:buNone/>
            </a:pPr>
            <a:r>
              <a:rPr lang="ru-RU" sz="3300" dirty="0">
                <a:solidFill>
                  <a:srgbClr val="00003A"/>
                </a:solidFill>
              </a:rPr>
              <a:t>В настоящее время сметная прибыль в локальной смете числится как </a:t>
            </a:r>
            <a:r>
              <a:rPr lang="ru-RU" sz="3300" dirty="0">
                <a:solidFill>
                  <a:srgbClr val="46161E"/>
                </a:solidFill>
              </a:rPr>
              <a:t>непредвиденные расходы и ненормируемые затраты</a:t>
            </a:r>
            <a:r>
              <a:rPr lang="ru-RU" sz="3300" dirty="0">
                <a:solidFill>
                  <a:srgbClr val="00003A"/>
                </a:solidFill>
              </a:rPr>
              <a:t>:</a:t>
            </a:r>
          </a:p>
          <a:p>
            <a:pPr marL="45720" indent="0" algn="just">
              <a:spcBef>
                <a:spcPts val="164"/>
              </a:spcBef>
              <a:spcAft>
                <a:spcPts val="164"/>
              </a:spcAft>
              <a:buNone/>
            </a:pPr>
            <a:r>
              <a:rPr lang="ru-RU" sz="3300" dirty="0">
                <a:solidFill>
                  <a:srgbClr val="00003A"/>
                </a:solidFill>
              </a:rPr>
              <a:t>-в размере 6% в локальной смете;</a:t>
            </a:r>
          </a:p>
          <a:p>
            <a:pPr marL="45720" indent="0" algn="just">
              <a:spcBef>
                <a:spcPts val="164"/>
              </a:spcBef>
              <a:spcAft>
                <a:spcPts val="164"/>
              </a:spcAft>
              <a:buNone/>
            </a:pPr>
            <a:r>
              <a:rPr lang="ru-RU" sz="3300" dirty="0">
                <a:solidFill>
                  <a:srgbClr val="00003A"/>
                </a:solidFill>
              </a:rPr>
              <a:t>-добавляется 2%в сводной </a:t>
            </a:r>
            <a:r>
              <a:rPr lang="ru-RU" sz="3300" dirty="0" err="1">
                <a:solidFill>
                  <a:srgbClr val="00003A"/>
                </a:solidFill>
              </a:rPr>
              <a:t>смете.Этот</a:t>
            </a:r>
            <a:r>
              <a:rPr lang="ru-RU" sz="3300" dirty="0">
                <a:solidFill>
                  <a:srgbClr val="00003A"/>
                </a:solidFill>
              </a:rPr>
              <a:t> резерв необходим для покрытия неучтенных затрат в </a:t>
            </a:r>
            <a:r>
              <a:rPr lang="ru-RU" sz="3300" dirty="0" err="1">
                <a:solidFill>
                  <a:srgbClr val="00003A"/>
                </a:solidFill>
              </a:rPr>
              <a:t>смете,в</a:t>
            </a:r>
            <a:r>
              <a:rPr lang="ru-RU" sz="3300" dirty="0">
                <a:solidFill>
                  <a:srgbClr val="00003A"/>
                </a:solidFill>
              </a:rPr>
              <a:t> случае отсутствия непредвиденных затрат остается в прибыли у компании.</a:t>
            </a:r>
          </a:p>
          <a:p>
            <a:pPr marL="45720" indent="0">
              <a:buNone/>
            </a:pPr>
            <a:endParaRPr lang="ru-RU" sz="3300" dirty="0">
              <a:solidFill>
                <a:srgbClr val="00003A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54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3A"/>
                </a:solidFill>
              </a:rPr>
              <a:t>Кабанов В.Н. "Строительные сметы 2-е изд., </a:t>
            </a:r>
            <a:r>
              <a:rPr lang="ru-RU" sz="3600" dirty="0" err="1">
                <a:solidFill>
                  <a:srgbClr val="00003A"/>
                </a:solidFill>
              </a:rPr>
              <a:t>перераб</a:t>
            </a:r>
            <a:r>
              <a:rPr lang="ru-RU" sz="3600" dirty="0">
                <a:solidFill>
                  <a:srgbClr val="00003A"/>
                </a:solidFill>
              </a:rPr>
              <a:t>. и доп.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3A"/>
                </a:solidFill>
              </a:rPr>
              <a:t>Олейник П.П. "Формирование документации по производству строительно-монтажных работ.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00003A"/>
                </a:solidFill>
              </a:rPr>
              <a:t>Барановская Н.И., Основы сметного дела в строительстве.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76581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113</TotalTime>
  <Words>245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Franklin Gothic Medium</vt:lpstr>
      <vt:lpstr>Wingdings</vt:lpstr>
      <vt:lpstr>Wingdings 2</vt:lpstr>
      <vt:lpstr>Сетка</vt:lpstr>
      <vt:lpstr>Структура сметной прибыли</vt:lpstr>
      <vt:lpstr>Презентация PowerPoint</vt:lpstr>
      <vt:lpstr>Сметная стоимость в процентном соотношении</vt:lpstr>
      <vt:lpstr>Сметная прибыль предназначена для покрытия затрат на: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сметной прибыли</dc:title>
  <dc:creator>Alex</dc:creator>
  <cp:lastModifiedBy>Щербакова Антонина Петровна</cp:lastModifiedBy>
  <cp:revision>11</cp:revision>
  <dcterms:created xsi:type="dcterms:W3CDTF">2021-10-20T16:40:18Z</dcterms:created>
  <dcterms:modified xsi:type="dcterms:W3CDTF">2022-10-05T12:07:36Z</dcterms:modified>
</cp:coreProperties>
</file>