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73" r:id="rId3"/>
    <p:sldId id="265" r:id="rId4"/>
    <p:sldId id="268" r:id="rId5"/>
    <p:sldId id="271" r:id="rId6"/>
    <p:sldId id="259" r:id="rId7"/>
    <p:sldId id="270" r:id="rId8"/>
    <p:sldId id="274" r:id="rId9"/>
    <p:sldId id="275" r:id="rId10"/>
    <p:sldId id="276" r:id="rId11"/>
    <p:sldId id="260" r:id="rId12"/>
    <p:sldId id="279" r:id="rId13"/>
    <p:sldId id="280" r:id="rId14"/>
    <p:sldId id="281" r:id="rId15"/>
    <p:sldId id="282" r:id="rId16"/>
    <p:sldId id="28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282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165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288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70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508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171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86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322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881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6191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346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128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70032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hologos.ru/articles/view/konfliktogeny---zanozy-nashego-obscheniya" TargetMode="External"/><Relationship Id="rId2" Type="http://schemas.openxmlformats.org/officeDocument/2006/relationships/hyperlink" Target="https://psychologos.ru/articles/view/chto-takoe-otvetstvennost-i-otvetstvennyy-podho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psychologos.ru/articles/view/kompromis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2BCDDD-6D64-0F43-9A30-E736D4398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609600"/>
            <a:ext cx="10993549" cy="8845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/>
              <a:t>УПРАВЛЕНИЕ КОНФЛИКТАМИ</a:t>
            </a:r>
            <a:endParaRPr lang="ru-RU" sz="5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D7C80B6-FF2D-3648-9DEE-120576FF3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1447801"/>
            <a:ext cx="11582400" cy="1637966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Управление конфликтами </a:t>
            </a:r>
            <a:r>
              <a:rPr lang="ru-RU" sz="1800" b="1" dirty="0" smtClean="0">
                <a:solidFill>
                  <a:srgbClr val="002060"/>
                </a:solidFill>
              </a:rPr>
              <a:t>– это деятельность, направленная на разрешение споров и устранение разногласий между сторонами, отстаивающими различные точки зрения. 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Конечной целью такой деятельности является полное урегулирование конфликта, то есть достижение взаимного согласия. 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Каждая сторона должна выйти из ситуации с чувством удовлетворенности и выгоды, которую она получила для себя.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muhaneeva\Pictures\179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343400"/>
            <a:ext cx="2590800" cy="1828800"/>
          </a:xfrm>
          <a:prstGeom prst="rect">
            <a:avLst/>
          </a:prstGeom>
          <a:noFill/>
        </p:spPr>
      </p:pic>
      <p:pic>
        <p:nvPicPr>
          <p:cNvPr id="1027" name="Picture 3" descr="C:\Users\muhaneeva\Pictures\e5138697-27de-4345-8ed2-0e3daf3b3b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799" y="3352800"/>
            <a:ext cx="4098226" cy="2895600"/>
          </a:xfrm>
          <a:prstGeom prst="rect">
            <a:avLst/>
          </a:prstGeom>
          <a:noFill/>
        </p:spPr>
      </p:pic>
      <p:pic>
        <p:nvPicPr>
          <p:cNvPr id="1028" name="Picture 4" descr="C:\Users\muhaneeva\Pictures\shutterstock_1146189359-1024x6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1" y="3352800"/>
            <a:ext cx="3806952" cy="2767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31370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1029616" cy="1013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5 групп методов управления конфликтами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57400"/>
            <a:ext cx="12192000" cy="2438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     </a:t>
            </a:r>
            <a:r>
              <a:rPr lang="ru-RU" sz="2200" b="1" dirty="0" smtClean="0">
                <a:solidFill>
                  <a:schemeClr val="tx1"/>
                </a:solidFill>
              </a:rPr>
              <a:t>Выбор метода зависит от того, в каком ключе развиваются события.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     Для технологии управления </a:t>
            </a:r>
            <a:r>
              <a:rPr lang="ru-RU" sz="2200" b="1" dirty="0" err="1" smtClean="0">
                <a:solidFill>
                  <a:schemeClr val="tx1"/>
                </a:solidFill>
              </a:rPr>
              <a:t>внутриличностными</a:t>
            </a:r>
            <a:r>
              <a:rPr lang="ru-RU" sz="2200" b="1" dirty="0" smtClean="0">
                <a:solidFill>
                  <a:schemeClr val="tx1"/>
                </a:solidFill>
              </a:rPr>
              <a:t> конфликтами подходят одни варианты, а для управления переговорами другие.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     Кроме того, существуют </a:t>
            </a:r>
            <a:r>
              <a:rPr lang="ru-RU" sz="2800" b="1" dirty="0" smtClean="0">
                <a:solidFill>
                  <a:srgbClr val="C00000"/>
                </a:solidFill>
              </a:rPr>
              <a:t>структурные и межличностные </a:t>
            </a:r>
            <a:r>
              <a:rPr lang="ru-RU" sz="2200" b="1" dirty="0" smtClean="0">
                <a:solidFill>
                  <a:schemeClr val="tx1"/>
                </a:solidFill>
              </a:rPr>
              <a:t>конфликты.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     Требуют внимания необоснованно жесткие и агрессивные действия, возникающие в процессе противостояния.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     Попробуем раскрыть суть каждой группы методов подробнее.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200" b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4114800"/>
            <a:ext cx="8247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</a:rPr>
              <a:t>Структурные </a:t>
            </a:r>
            <a:r>
              <a:rPr lang="ru-RU" sz="2800" b="1" i="1" u="sng" dirty="0" smtClean="0"/>
              <a:t>методы управления конфликтами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4611231"/>
            <a:ext cx="11277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Эта группа методов эффективно работает в ходе разрешения конфликтов, возникших в процессе </a:t>
            </a:r>
            <a:r>
              <a:rPr lang="ru-RU" sz="2000" b="1" u="sng" dirty="0" smtClean="0">
                <a:solidFill>
                  <a:srgbClr val="C00000"/>
                </a:solidFill>
              </a:rPr>
              <a:t>производственной деятельности</a:t>
            </a:r>
            <a:r>
              <a:rPr lang="ru-RU" sz="2000" b="1" dirty="0" smtClean="0"/>
              <a:t>. </a:t>
            </a:r>
          </a:p>
          <a:p>
            <a:r>
              <a:rPr lang="ru-RU" sz="2000" b="1" dirty="0" smtClean="0"/>
              <a:t>Спровоцировать их может:</a:t>
            </a:r>
          </a:p>
          <a:p>
            <a:pPr>
              <a:buFont typeface="Arial" charset="0"/>
              <a:buChar char="•"/>
            </a:pPr>
            <a:r>
              <a:rPr lang="ru-RU" sz="2000" b="1" dirty="0" smtClean="0"/>
              <a:t>несправедливая система стимулирования сотрудников, </a:t>
            </a:r>
          </a:p>
          <a:p>
            <a:pPr>
              <a:buFont typeface="Arial" charset="0"/>
              <a:buChar char="•"/>
            </a:pPr>
            <a:r>
              <a:rPr lang="ru-RU" sz="2000" b="1" dirty="0" smtClean="0"/>
              <a:t>низкий уровень организации труда, </a:t>
            </a:r>
          </a:p>
          <a:p>
            <a:pPr>
              <a:buFont typeface="Arial" charset="0"/>
              <a:buChar char="•"/>
            </a:pPr>
            <a:r>
              <a:rPr lang="ru-RU" sz="2000" b="1" dirty="0" smtClean="0"/>
              <a:t>непродуманное распределение ответственности или нечеткое представление о должностных обязанностях.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662635-685F-084B-BB44-EF27707FEA5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600" y="533400"/>
            <a:ext cx="11811000" cy="421413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200" b="1" dirty="0" smtClean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u="sng" dirty="0" smtClean="0">
                <a:solidFill>
                  <a:srgbClr val="C00000"/>
                </a:solidFill>
              </a:rPr>
              <a:t>Производственный конфликт </a:t>
            </a:r>
            <a:r>
              <a:rPr lang="ru-RU" sz="2000" b="1" dirty="0" smtClean="0"/>
              <a:t>будет урегулирован в том случае, если: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ru-RU" sz="2000" b="1" dirty="0" smtClean="0"/>
              <a:t>у каждого сотрудника появится четкое представление о функциях, которые он должен выполнять, в границах своих прав и обязанностей,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ru-RU" sz="2000" b="1" dirty="0" smtClean="0"/>
              <a:t>а также способов получения дополнительного вознаграждения за свой труд или возможностей карьерного роста.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/>
              <a:t>Реализовать структурный метод можно благодаря разработке качественных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/>
              <a:t>документов, регламентирующих и координирующих деятельность работников на всех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/>
              <a:t>уровнях.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/>
              <a:t>При разработке координационных механизмов обязательно нужно предусмотреть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/>
              <a:t>возможности участия в разрешении споров соответствующих специалистов или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/>
              <a:t>должностных лиц, способных урегулировать отношения между конфликтующими</a:t>
            </a:r>
          </a:p>
          <a:p>
            <a:endParaRPr lang="ru-RU" sz="15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3074" name="Picture 2" descr="C:\Users\muhaneeva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191000"/>
            <a:ext cx="5105400" cy="2438400"/>
          </a:xfrm>
          <a:prstGeom prst="rect">
            <a:avLst/>
          </a:prstGeom>
          <a:noFill/>
        </p:spPr>
      </p:pic>
      <p:pic>
        <p:nvPicPr>
          <p:cNvPr id="3075" name="Picture 3" descr="C:\Users\muhaneeva\Desktop\129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191000"/>
            <a:ext cx="6105525" cy="25192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5298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5200" y="609600"/>
            <a:ext cx="8382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​</a:t>
            </a:r>
            <a:r>
              <a:rPr lang="ru-RU" b="1" dirty="0" smtClean="0"/>
              <a:t> </a:t>
            </a:r>
            <a:r>
              <a:rPr lang="ru-RU" sz="2400" b="1" i="1" dirty="0" smtClean="0">
                <a:solidFill>
                  <a:srgbClr val="FF0000"/>
                </a:solidFill>
              </a:rPr>
              <a:t>Межличностный конфликт </a:t>
            </a:r>
            <a:r>
              <a:rPr lang="ru-RU" b="1" dirty="0" smtClean="0"/>
              <a:t>- </a:t>
            </a:r>
            <a:r>
              <a:rPr lang="ru-RU" sz="2000" b="1" dirty="0" smtClean="0"/>
              <a:t>взаимные враждебные осознанные действия между партнерами по общению или взаимодействию.</a:t>
            </a:r>
          </a:p>
          <a:p>
            <a:pPr algn="just"/>
            <a:r>
              <a:rPr lang="ru-RU" sz="2000" b="1" dirty="0" smtClean="0"/>
              <a:t>В межличностных конфликтах происходит обмен обвинениями. </a:t>
            </a:r>
          </a:p>
          <a:p>
            <a:pPr algn="just"/>
            <a:r>
              <a:rPr lang="ru-RU" sz="2000" b="1" dirty="0" smtClean="0"/>
              <a:t>Как правило, в происходящем конфликте есть вклад обоих, но обвинение утверждает, что один (обвиняющий) «белый и пушистый», а во всем виновата другая сторона. </a:t>
            </a:r>
          </a:p>
          <a:p>
            <a:pPr algn="just"/>
            <a:r>
              <a:rPr lang="ru-RU" sz="2000" b="1" dirty="0" smtClean="0"/>
              <a:t>Как правило, обвинение - это снятие </a:t>
            </a:r>
            <a:r>
              <a:rPr lang="ru-RU" sz="2000" b="1" dirty="0" smtClean="0">
                <a:hlinkClick r:id="rId2"/>
              </a:rPr>
              <a:t>ответственности</a:t>
            </a:r>
            <a:r>
              <a:rPr lang="ru-RU" sz="2000" b="1" dirty="0" smtClean="0"/>
              <a:t>​ с себя и перекладывание ответственности на другого. Обвинение является ярко выраженным </a:t>
            </a:r>
            <a:r>
              <a:rPr lang="ru-RU" sz="2000" b="1" dirty="0" err="1" smtClean="0">
                <a:hlinkClick r:id="rId3"/>
              </a:rPr>
              <a:t>конфликтогеном</a:t>
            </a:r>
            <a:r>
              <a:rPr lang="ru-RU" sz="2000" b="1" dirty="0" smtClean="0"/>
              <a:t>, вопрос не решает и только накаляет обстановку еще больше.</a:t>
            </a:r>
            <a:endParaRPr lang="ru-RU" sz="2000" b="1" dirty="0"/>
          </a:p>
        </p:txBody>
      </p:sp>
      <p:pic>
        <p:nvPicPr>
          <p:cNvPr id="1026" name="Picture 2" descr="C:\Users\muhaneeva\Desktop\1_14359164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143000"/>
            <a:ext cx="3319463" cy="2514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2400" y="3810000"/>
            <a:ext cx="1181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Некоторые считают, что конфликт — это зло. </a:t>
            </a:r>
          </a:p>
          <a:p>
            <a:pPr algn="just"/>
            <a:r>
              <a:rPr lang="ru-RU" sz="2000" b="1" dirty="0" smtClean="0"/>
              <a:t>Признак ума и лидерских качеств - умение избегать конфликта. На самом же деле тишь, гладь да божья благодать - характеристика кладбища, а не реально текущей жизни, наполненной разнообразными конфликтами. </a:t>
            </a:r>
          </a:p>
          <a:p>
            <a:pPr algn="just"/>
            <a:r>
              <a:rPr lang="ru-RU" sz="2000" b="1" dirty="0" smtClean="0"/>
              <a:t>Конфликтные ситуации не только вызывают в нас отрицательные эмоции и напряжение, но и приводят к реальной пользе, так как помогают разрешить противоречия и выяснить исходные позиции сторон. Так что конфликт может не только разрушать взаимоотношения, но, напротив, улучшать их динамику, служить мощным стимулом к </a:t>
            </a:r>
            <a:r>
              <a:rPr lang="ru-RU" sz="2000" b="1" dirty="0" err="1" smtClean="0"/>
              <a:t>эмпатии</a:t>
            </a:r>
            <a:r>
              <a:rPr lang="ru-RU" sz="2000" b="1" dirty="0" smtClean="0"/>
              <a:t>, прояснению скрытых целей и взглядов, рычагом к сотрудничеству…</a:t>
            </a:r>
            <a:endParaRPr lang="ru-RU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609600"/>
            <a:ext cx="11734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Пять стратегий решения конфликта</a:t>
            </a:r>
            <a:r>
              <a:rPr lang="ru-RU" sz="2400" b="1" dirty="0" smtClean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избегание, или уход;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приспособление - принуждение, или силовое разрешение конфликта;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hlinkClick r:id="rId2" tooltip="Статья: Компромисс"/>
              </a:rPr>
              <a:t>компромисс</a:t>
            </a:r>
            <a:r>
              <a:rPr lang="ru-RU" sz="2000" b="1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сотрудничество.</a:t>
            </a:r>
          </a:p>
          <a:p>
            <a:r>
              <a:rPr lang="ru-RU" sz="2000" b="1" dirty="0" smtClean="0"/>
              <a:t>Рассматривая каждую из стратегий, необходимо обратить внимание на то, что последствия выбора той или иной из них влияют:</a:t>
            </a:r>
          </a:p>
          <a:p>
            <a:r>
              <a:rPr lang="ru-RU" sz="2000" b="1" dirty="0" smtClean="0"/>
              <a:t>а) на ощущение личного удовлетворения (насколько эффективно было мое поведение в ходе конфликта. </a:t>
            </a:r>
          </a:p>
          <a:p>
            <a:r>
              <a:rPr lang="ru-RU" sz="2000" b="1" dirty="0" smtClean="0"/>
              <a:t>В какой степени мои цели, задачи, потребности соблюдены. </a:t>
            </a:r>
          </a:p>
          <a:p>
            <a:r>
              <a:rPr lang="ru-RU" sz="2000" b="1" dirty="0" smtClean="0"/>
              <a:t>Насколько мне удалось в ходе конфликта «сохранить лицо», доказать свою компетентность);</a:t>
            </a:r>
          </a:p>
          <a:p>
            <a:r>
              <a:rPr lang="ru-RU" sz="2000" b="1" dirty="0" smtClean="0"/>
              <a:t>б) стиль отношений с партнером по конфликту (отношения укрепились, остались неизменными или превратились в неприязнь, вражду).</a:t>
            </a:r>
            <a:endParaRPr lang="ru-RU" sz="2000" b="1" dirty="0"/>
          </a:p>
        </p:txBody>
      </p:sp>
      <p:pic>
        <p:nvPicPr>
          <p:cNvPr id="2050" name="Picture 2" descr="C:\Users\muhaneeva\Desktop\mezhlichnostnyj-konflikt-30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724400"/>
            <a:ext cx="4724400" cy="1905000"/>
          </a:xfrm>
          <a:prstGeom prst="rect">
            <a:avLst/>
          </a:prstGeom>
          <a:noFill/>
        </p:spPr>
      </p:pic>
      <p:pic>
        <p:nvPicPr>
          <p:cNvPr id="2051" name="Picture 3" descr="C:\Users\muhaneeva\Desktop\razreshenie-konfliktov-v-komande-918x51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495800"/>
            <a:ext cx="6276975" cy="2191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609600"/>
            <a:ext cx="116586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Уход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Характеристика - нежелание сотрудничать, застенчивость.</a:t>
            </a:r>
          </a:p>
          <a:p>
            <a:r>
              <a:rPr lang="ru-RU" b="1" dirty="0" smtClean="0"/>
              <a:t>Цель - воздержаться от конфликта. Точка зрения - я не хочу говорить об этом.</a:t>
            </a:r>
          </a:p>
          <a:p>
            <a:r>
              <a:rPr lang="ru-RU" b="1" dirty="0" smtClean="0"/>
              <a:t>Индивидуальное чувство удовлетворенности - проигрыш/</a:t>
            </a:r>
            <a:r>
              <a:rPr lang="ru-RU" b="1" dirty="0" err="1" smtClean="0"/>
              <a:t>проигрыш</a:t>
            </a:r>
            <a:r>
              <a:rPr lang="ru-RU" b="1" dirty="0" smtClean="0"/>
              <a:t>: ни одна из сторон не получает удовлетворения.</a:t>
            </a:r>
          </a:p>
          <a:p>
            <a:r>
              <a:rPr lang="ru-RU" b="1" dirty="0" smtClean="0"/>
              <a:t>Удовлетворенность отношениями отсутствует, конфликт не разрешен.</a:t>
            </a:r>
          </a:p>
          <a:p>
            <a:r>
              <a:rPr lang="ru-RU" b="1" dirty="0" smtClean="0"/>
              <a:t>Какое влияние оказывает на отношения - препятствует гармоничным отношениям: приводит к нагнетанию ситуации и обвинениям.</a:t>
            </a:r>
          </a:p>
          <a:p>
            <a:r>
              <a:rPr lang="ru-RU" b="1" dirty="0" smtClean="0"/>
              <a:t>Когда нужно применять - возможен только временный выход из ситуации или когда вопрос не имеет большого значения.</a:t>
            </a:r>
          </a:p>
          <a:p>
            <a:r>
              <a:rPr lang="ru-RU" sz="2400" b="1" u="sng" dirty="0" smtClean="0">
                <a:solidFill>
                  <a:srgbClr val="FF0000"/>
                </a:solidFill>
              </a:rPr>
              <a:t>Приспособление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Характеристика - сотрудничество, застенчивость.</a:t>
            </a:r>
          </a:p>
          <a:p>
            <a:r>
              <a:rPr lang="ru-RU" b="1" dirty="0" smtClean="0"/>
              <a:t>Цель - не расстраивать человека.</a:t>
            </a:r>
          </a:p>
          <a:p>
            <a:r>
              <a:rPr lang="ru-RU" b="1" dirty="0" smtClean="0"/>
              <a:t>Точка зрения - не так важно, чтобы все было по-моему. Важнее сохранить мир.</a:t>
            </a:r>
          </a:p>
          <a:p>
            <a:r>
              <a:rPr lang="ru-RU" b="1" dirty="0" smtClean="0"/>
              <a:t>Индивидуальное чувство удовлетворенности - проигрыш/выигрыш: противоположная сторона получает удовлетворение.</a:t>
            </a:r>
          </a:p>
          <a:p>
            <a:r>
              <a:rPr lang="ru-RU" b="1" dirty="0" smtClean="0"/>
              <a:t>Удовлетворенность отношениями отсутствует: ни одна из сторон не довольна процессом.</a:t>
            </a:r>
          </a:p>
          <a:p>
            <a:r>
              <a:rPr lang="ru-RU" b="1" dirty="0" smtClean="0"/>
              <a:t>Какое влияние оказывает на отношения - причиняет вред отношениям, потому что один человек получает преимущество.</a:t>
            </a:r>
          </a:p>
          <a:p>
            <a:r>
              <a:rPr lang="ru-RU" b="1" dirty="0" smtClean="0"/>
              <a:t>Когда нужно применять — для получения социального уважения или когда вопрос не имеет большого значения.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0"/>
            <a:ext cx="118872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Принуждение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Характеристика - нежелание сотрудничать, самоуверенность.</a:t>
            </a:r>
          </a:p>
          <a:p>
            <a:r>
              <a:rPr lang="ru-RU" b="1" dirty="0" smtClean="0"/>
              <a:t>Цель - настоять на своем.</a:t>
            </a:r>
          </a:p>
          <a:p>
            <a:r>
              <a:rPr lang="ru-RU" b="1" dirty="0" smtClean="0"/>
              <a:t>Точка зрения — я добьюсь своего, независимо от того, что мне придется сделать.</a:t>
            </a:r>
          </a:p>
          <a:p>
            <a:r>
              <a:rPr lang="ru-RU" b="1" dirty="0" smtClean="0"/>
              <a:t>Индивидуальное чувство удовлетворенности - выигрыш/проигрыш: одна из сторон (принуждающий) получает удовлетворение.</a:t>
            </a:r>
          </a:p>
          <a:p>
            <a:r>
              <a:rPr lang="ru-RU" b="1" dirty="0" smtClean="0"/>
              <a:t>Удовлетворенность отношениями отсутствует: физическое и психологическое страдание проигравшего.</a:t>
            </a:r>
          </a:p>
          <a:p>
            <a:r>
              <a:rPr lang="ru-RU" b="1" dirty="0" smtClean="0"/>
              <a:t>Какое влияние оказывает на отношения - причиняет вред отношениям, потому что один человек оказывается запуган.</a:t>
            </a:r>
          </a:p>
          <a:p>
            <a:r>
              <a:rPr lang="ru-RU" b="1" dirty="0" smtClean="0"/>
              <a:t>Когда нужно применять — в неотложных ситуациях; когда это главный вопрос благополучия одного или многих людей: если кто-то вас использует в своих интересах.</a:t>
            </a:r>
          </a:p>
          <a:p>
            <a:r>
              <a:rPr lang="ru-RU" sz="2400" b="1" u="sng" dirty="0" smtClean="0">
                <a:solidFill>
                  <a:srgbClr val="FF0000"/>
                </a:solidFill>
              </a:rPr>
              <a:t>Компромисс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Характеристика - частичное желание сотрудничать.</a:t>
            </a:r>
          </a:p>
          <a:p>
            <a:r>
              <a:rPr lang="ru-RU" b="1" dirty="0" smtClean="0"/>
              <a:t>Цель - получить частичное удовлетворение.</a:t>
            </a:r>
          </a:p>
          <a:p>
            <a:r>
              <a:rPr lang="ru-RU" b="1" dirty="0" smtClean="0"/>
              <a:t>Точка зрения - мои требования будут частично удовлетворены, и я в определенной мере учту интересы другого человека.</a:t>
            </a:r>
          </a:p>
          <a:p>
            <a:r>
              <a:rPr lang="ru-RU" b="1" dirty="0" smtClean="0"/>
              <a:t>Индивидуальное чувство удовлетворенности - проигрыш/</a:t>
            </a:r>
            <a:r>
              <a:rPr lang="ru-RU" b="1" dirty="0" err="1" smtClean="0"/>
              <a:t>проигрыш</a:t>
            </a:r>
            <a:r>
              <a:rPr lang="ru-RU" b="1" dirty="0" smtClean="0"/>
              <a:t> или выигрыш/</a:t>
            </a:r>
            <a:r>
              <a:rPr lang="ru-RU" b="1" dirty="0" err="1" smtClean="0"/>
              <a:t>выигрыш</a:t>
            </a:r>
            <a:r>
              <a:rPr lang="ru-RU" b="1" dirty="0" smtClean="0"/>
              <a:t>: ни одна из сторон не получает полного удовлетворения.</a:t>
            </a:r>
          </a:p>
          <a:p>
            <a:r>
              <a:rPr lang="ru-RU" b="1" dirty="0" smtClean="0"/>
              <a:t>Удовлетворенность отношениями - нейтральная или положительная: обе стороны получили по крайней мере частичное удовлетворение.</a:t>
            </a:r>
          </a:p>
          <a:p>
            <a:r>
              <a:rPr lang="ru-RU" b="1" dirty="0" smtClean="0"/>
              <a:t>Какое влияние оказывает на отношения - может помочь или причинить боль, так как удовлетворение достигнуто в результате компромисса.</a:t>
            </a:r>
          </a:p>
          <a:p>
            <a:r>
              <a:rPr lang="ru-RU" b="1" dirty="0" smtClean="0"/>
              <a:t>Когда нужно применять - вопрос не очень важен, когда времени не хватает или когда другие способы решения не эффективны.</a:t>
            </a: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533400"/>
            <a:ext cx="11811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Сотрудничество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Характеристика — взаимодействие, настойчивость.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b="1" dirty="0" smtClean="0"/>
              <a:t>Цель - совместно разрешить проблему.</a:t>
            </a:r>
          </a:p>
          <a:p>
            <a:r>
              <a:rPr lang="ru-RU" sz="2000" b="1" dirty="0" smtClean="0"/>
              <a:t>Точка зрения — давай обсудим и найдем общее решение для обоих.</a:t>
            </a:r>
          </a:p>
          <a:p>
            <a:r>
              <a:rPr lang="ru-RU" sz="2000" b="1" dirty="0" smtClean="0"/>
              <a:t>Индивидуальное чувство удовлетворенности — выигрыш/</a:t>
            </a:r>
            <a:r>
              <a:rPr lang="ru-RU" sz="2000" b="1" dirty="0" err="1" smtClean="0"/>
              <a:t>выигрыш</a:t>
            </a:r>
            <a:r>
              <a:rPr lang="ru-RU" sz="2000" b="1" dirty="0" smtClean="0"/>
              <a:t>: обе стороны удовлетворены процессом.</a:t>
            </a:r>
          </a:p>
          <a:p>
            <a:r>
              <a:rPr lang="ru-RU" sz="2000" b="1" dirty="0" smtClean="0"/>
              <a:t>Удовлетворенность отношениями - позитивная: отношения укрепляются, потому что партнеры приобретают взаимные выгоды.</a:t>
            </a:r>
          </a:p>
          <a:p>
            <a:r>
              <a:rPr lang="ru-RU" sz="2000" b="1" dirty="0" smtClean="0"/>
              <a:t>Какое влияние оказывает на отношения — укрепляет отношения, потому что выслушаны обе стороны.</a:t>
            </a:r>
          </a:p>
          <a:p>
            <a:r>
              <a:rPr lang="ru-RU" sz="2000" b="1" dirty="0" smtClean="0"/>
              <a:t>Когда нужно применять - всегда.</a:t>
            </a:r>
            <a:endParaRPr lang="ru-RU" sz="2000" b="1" dirty="0"/>
          </a:p>
        </p:txBody>
      </p:sp>
      <p:pic>
        <p:nvPicPr>
          <p:cNvPr id="4098" name="Picture 2" descr="C:\Users\muhaneeva\Desktop\upr_per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191000"/>
            <a:ext cx="3505200" cy="2514600"/>
          </a:xfrm>
          <a:prstGeom prst="rect">
            <a:avLst/>
          </a:prstGeom>
          <a:noFill/>
        </p:spPr>
      </p:pic>
      <p:pic>
        <p:nvPicPr>
          <p:cNvPr id="4099" name="Picture 3" descr="C:\Users\muhaneeva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114800"/>
            <a:ext cx="3352800" cy="2590800"/>
          </a:xfrm>
          <a:prstGeom prst="rect">
            <a:avLst/>
          </a:prstGeom>
          <a:noFill/>
        </p:spPr>
      </p:pic>
      <p:pic>
        <p:nvPicPr>
          <p:cNvPr id="4100" name="Picture 4" descr="C:\Users\muhaneeva\Desktop\razreshenie-konfliktov-v-komande-918x516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3607874"/>
            <a:ext cx="4626270" cy="3116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1029616" cy="1013800"/>
          </a:xfrm>
        </p:spPr>
        <p:txBody>
          <a:bodyPr/>
          <a:lstStyle/>
          <a:p>
            <a:pPr algn="ctr"/>
            <a:r>
              <a:rPr lang="ru-RU" sz="3200" b="1" dirty="0" smtClean="0"/>
              <a:t>Суть процесса управления конфликтами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050" name="Picture 2" descr="C:\Users\muhaneeva\Pictures\a31594040ae10663d1a6abbd61bb57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4191000"/>
            <a:ext cx="3886200" cy="2538221"/>
          </a:xfrm>
          <a:prstGeom prst="rect">
            <a:avLst/>
          </a:prstGeom>
          <a:noFill/>
        </p:spPr>
      </p:pic>
      <p:pic>
        <p:nvPicPr>
          <p:cNvPr id="5" name="Picture 5" descr="C:\Users\muhaneeva\Pictures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267200"/>
            <a:ext cx="3798094" cy="240671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1000" y="1828800"/>
            <a:ext cx="115062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Конфликты могут обладать разными типами функциональности. </a:t>
            </a:r>
          </a:p>
          <a:p>
            <a:r>
              <a:rPr lang="ru-RU" sz="2000" b="1" dirty="0" smtClean="0"/>
              <a:t>Это могут быть:</a:t>
            </a:r>
          </a:p>
          <a:p>
            <a:r>
              <a:rPr lang="ru-RU" sz="2000" b="1" dirty="0" smtClean="0"/>
              <a:t>*** </a:t>
            </a: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острые</a:t>
            </a:r>
            <a:r>
              <a:rPr lang="ru-RU" sz="2000" b="1" dirty="0" smtClean="0"/>
              <a:t>, но конструктивные диалоги между субъектами, способствующие решению важных социальных задач, </a:t>
            </a:r>
          </a:p>
          <a:p>
            <a:r>
              <a:rPr lang="ru-RU" sz="2000" b="1" dirty="0" smtClean="0"/>
              <a:t>***или </a:t>
            </a: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деструктивные споры</a:t>
            </a:r>
            <a:r>
              <a:rPr lang="ru-RU" sz="2000" b="1" dirty="0" smtClean="0"/>
              <a:t>, ведущие к разрушению социальной системы. </a:t>
            </a:r>
          </a:p>
          <a:p>
            <a:r>
              <a:rPr lang="ru-RU" sz="2000" b="1" dirty="0" smtClean="0"/>
              <a:t>Поэтому динамика конфликтов обычно регулируется субъектами социального управления, действия которых определяются исходя из их собственных интересов.</a:t>
            </a:r>
            <a:endParaRPr lang="ru-RU" sz="2000" b="1" dirty="0"/>
          </a:p>
        </p:txBody>
      </p:sp>
      <p:pic>
        <p:nvPicPr>
          <p:cNvPr id="2051" name="Picture 3" descr="C:\Users\muhaneeva\Pictures\8787c1ac9700293597e7a750c52c2f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343400"/>
            <a:ext cx="3429000" cy="2354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31D577-6377-AD48-9E90-1FD0CA4BE80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600" y="304800"/>
            <a:ext cx="11582400" cy="367823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 smtClean="0"/>
              <a:t>Важно увидеть возможности управления конфликтом в организации с точки зрения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внутренней и внешней позиции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dirty="0" smtClean="0"/>
              <a:t>Внутренняя позиция предполагает управление поведением участвующего в конфликте человека и строится на возможности использования психологических подходов. </a:t>
            </a:r>
          </a:p>
          <a:p>
            <a:pPr algn="just"/>
            <a:r>
              <a:rPr lang="ru-RU" sz="2400" b="1" dirty="0" smtClean="0"/>
              <a:t>Внешняя позиция представляет собой организационно-технологический аспект данного процесса, в котором в качестве субъектов управления рассматривается и руководитель, отвечающий за реализацию поставленных целей, и сотрудник, выполняющий служебные обязанности.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3810000"/>
            <a:ext cx="1135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Конфликт — это сигнал о сбое, который возник в процессе коммуникаций.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Неумелое управление конфликтами может усугубить ситуацию. Поэтому разрядить ее нужно как можно быстрее, стараясь не допускать ошибок и просчетов, которые могут стать причиной роста напряженности</a:t>
            </a:r>
            <a:endParaRPr lang="ru-RU" sz="28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937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EFFFCA-3263-2840-BBB1-9FF2BAC29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</a:rPr>
              <a:t/>
            </a:r>
            <a:br>
              <a:rPr lang="ru-RU" sz="1800" b="1" dirty="0" smtClean="0">
                <a:solidFill>
                  <a:srgbClr val="000000"/>
                </a:solidFill>
              </a:rPr>
            </a:br>
            <a:endParaRPr lang="ru-RU" sz="1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9F5830-2ED4-1C45-A35D-A22276AE2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"/>
            <a:ext cx="11219912" cy="232338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основных причин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возникновения конфликтов в организации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ru-RU" sz="2000" b="1" i="0" dirty="0">
              <a:solidFill>
                <a:schemeClr val="bg2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828800"/>
            <a:ext cx="11734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1Ограниченность ресурсов и методы их распределения</a:t>
            </a:r>
          </a:p>
          <a:p>
            <a:r>
              <a:rPr lang="ru-RU" b="1" dirty="0" smtClean="0"/>
              <a:t>Деятельность любой организации происходит в условиях ограниченности. Руководитель должен рационально распределить сырье, материалы, финансовые средства, человеческие ресурсы и обеспечить наивысший уровень их эффективного использования. </a:t>
            </a:r>
          </a:p>
          <a:p>
            <a:r>
              <a:rPr lang="ru-RU" b="1" dirty="0" smtClean="0"/>
              <a:t>Это почти всегда приводит к конфликтным ситуациям, так как каждая группа сотрудников предъявляет свои требования к уровню обеспеченности и редко соглашается с тем, что на данный момент возможны только такие варианты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3886200"/>
            <a:ext cx="119634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2Необходимость совместного решения задач</a:t>
            </a:r>
          </a:p>
          <a:p>
            <a:r>
              <a:rPr lang="ru-RU" b="1" dirty="0" smtClean="0"/>
              <a:t>При совместном решении задач недобросовестная или некачественная работа одного человека или группы сотрудников может негативно сказаться на общем результате. </a:t>
            </a:r>
          </a:p>
          <a:p>
            <a:r>
              <a:rPr lang="ru-RU" b="1" dirty="0" smtClean="0"/>
              <a:t>Существующая взаимозависимость также часто становится причиной возникновения конфликтных ситуаций.</a:t>
            </a:r>
          </a:p>
          <a:p>
            <a:endParaRPr lang="ru-RU" b="1" dirty="0" smtClean="0"/>
          </a:p>
          <a:p>
            <a:r>
              <a:rPr lang="ru-RU" sz="2400" b="1" dirty="0" smtClean="0">
                <a:solidFill>
                  <a:schemeClr val="accent1"/>
                </a:solidFill>
              </a:rPr>
              <a:t>3Наличие разных целей</a:t>
            </a:r>
          </a:p>
          <a:p>
            <a:r>
              <a:rPr lang="ru-RU" b="1" dirty="0" smtClean="0"/>
              <a:t>В данном случае конфликты возникают из-за расхождения целей отдельных подразделений с целями компании. Это характерно для организаций с разветвленной структурой, в которой присутствуют какие-либо специализированные отделы.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00103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E35E0E-5DFA-CF4D-B41B-18B771F477A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1025" y="5222399"/>
            <a:ext cx="1102995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2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609600"/>
            <a:ext cx="11582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4Плохо налаженные коммуникации</a:t>
            </a:r>
          </a:p>
          <a:p>
            <a:r>
              <a:rPr lang="ru-RU" b="1" dirty="0" smtClean="0"/>
              <a:t>Спровоцировать конфликт могут некачественные коммуникации. В определенных случаях работники начинают отстаивать свою точку зрения из-за неадекватной оценки ситуации и нежелания учитывать мнение других людей. 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828800"/>
            <a:ext cx="1165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Такие конфликты говорят о недостатках в системе управления кадрами.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Чаще всего причиной подобного поведения является недостаточно хорошо доведенная руководителем информация о состоянии проблемы или неумение конкретно объяснить работнику содержание его должностных обязанностей.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muhaneeva\Pictures\723acdc3480163c8d89d6503bf5ffb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124200"/>
            <a:ext cx="4267200" cy="34778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24400" y="3124200"/>
            <a:ext cx="7467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5Особенности поведения, жизненный опыт и уровень образования</a:t>
            </a:r>
          </a:p>
          <a:p>
            <a:r>
              <a:rPr lang="ru-RU" b="1" dirty="0" smtClean="0"/>
              <a:t>Участниками конфликта чаще всего становятся люди, обладающие такими личностными качествами, как эмоциональная неуравновешенность, упрямство, эгоцентризм. </a:t>
            </a:r>
          </a:p>
          <a:p>
            <a:r>
              <a:rPr lang="ru-RU" b="1" dirty="0" smtClean="0"/>
              <a:t>Они безразличны к чужому мнению и привержены авторитарному стилю в общении. </a:t>
            </a:r>
          </a:p>
          <a:p>
            <a:r>
              <a:rPr lang="ru-RU" b="1" dirty="0" smtClean="0"/>
              <a:t>Почва для конфликтов может возникнуть из-за наличия в организации разновозрастных людей с отличающимися жизненными ценностями и уровнем образования, которые по-разному воспринимают моду, музыку, нормы социального поведения и т. д.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046155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6E2F1D-FBFA-894F-8C07-7925EB932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4</a:t>
            </a:r>
            <a:r>
              <a:rPr lang="ru-RU" sz="4000" b="1" dirty="0" smtClean="0"/>
              <a:t> типа возможных конфликтов</a:t>
            </a:r>
            <a:endParaRPr lang="ru-RU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F40F95-C482-7043-9C76-DA531BD61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886201"/>
            <a:ext cx="6553200" cy="297179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Самым распространенным вариантом является ролевой конфликт, почвой для которого становятся противоречивые требования, предъявляемые сотруднику относительно содержания и результата его деятельности.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В любом случае </a:t>
            </a:r>
            <a:r>
              <a:rPr lang="ru-RU" sz="2000" b="1" dirty="0" err="1" smtClean="0">
                <a:solidFill>
                  <a:schemeClr val="tx1"/>
                </a:solidFill>
              </a:rPr>
              <a:t>внутриличностный</a:t>
            </a:r>
            <a:r>
              <a:rPr lang="ru-RU" sz="2000" b="1" dirty="0" smtClean="0">
                <a:solidFill>
                  <a:schemeClr val="tx1"/>
                </a:solidFill>
              </a:rPr>
              <a:t> конфликт приводит к отсутствию уверенности в себе и в организации, в которой трудится человек, низкому уровню удовлетворенности работой и к глубокому стрессу.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Picture 2" descr="C:\Users\muhaneeva\Pictures\93298ae17a4d44f5a5e815930b92da3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276600"/>
            <a:ext cx="5181600" cy="32749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000" y="2438400"/>
            <a:ext cx="1181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Причины возникновения </a:t>
            </a:r>
            <a:r>
              <a:rPr lang="ru-RU" sz="2000" b="1" dirty="0" err="1" smtClean="0"/>
              <a:t>внутриличностного</a:t>
            </a:r>
            <a:r>
              <a:rPr lang="ru-RU" sz="2000" b="1" dirty="0" smtClean="0"/>
              <a:t> конфликта могут быть разными. Это и несоответствие между рабочими требованиями и личными потребностями человека, и ответная реакция на неадекватную производственную нагрузку.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905000"/>
            <a:ext cx="4371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1Внутриличностный конфликт</a:t>
            </a:r>
          </a:p>
        </p:txBody>
      </p:sp>
    </p:spTree>
    <p:extLst>
      <p:ext uri="{BB962C8B-B14F-4D97-AF65-F5344CB8AC3E}">
        <p14:creationId xmlns:p14="http://schemas.microsoft.com/office/powerpoint/2010/main" xmlns="" val="174631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D20445-4E45-6B4E-91C3-E1AFC5728BB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381000"/>
            <a:ext cx="12192000" cy="3200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</a:rPr>
              <a:t>2Межличностный конфликт</a:t>
            </a:r>
            <a:endParaRPr lang="ru-RU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000" b="1" dirty="0" smtClean="0"/>
              <a:t>   Межличностный конфликт — это столкновение индивидуумов. </a:t>
            </a:r>
          </a:p>
          <a:p>
            <a:pPr>
              <a:buNone/>
            </a:pPr>
            <a:r>
              <a:rPr lang="ru-RU" sz="2000" b="1" dirty="0" smtClean="0"/>
              <a:t>   Чаще всего такие конфликты разгораются в процессе согласований производственных решений: одобрение проекта, распределение рабочей силы, объемы выделяемых финансовых средств или времени на реализацию производственных мероприятий. </a:t>
            </a:r>
          </a:p>
          <a:p>
            <a:pPr>
              <a:buNone/>
            </a:pPr>
            <a:r>
              <a:rPr lang="ru-RU" sz="2000" b="1" dirty="0" smtClean="0"/>
              <a:t>  Но иногда почвой для конфликта могут стать личная неприязнь, несовпадение взглядов на жизнь или отличающиеся системы ценностей. </a:t>
            </a:r>
          </a:p>
          <a:p>
            <a:pPr>
              <a:buNone/>
            </a:pPr>
            <a:r>
              <a:rPr lang="ru-RU" sz="2000" b="1" dirty="0" smtClean="0"/>
              <a:t>  Управление такими конфликтами также является необходимым условием стабильной работы организации.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5122" name="Picture 2" descr="C:\Users\muhaneeva\Pictures\49e05223f100a1e4ff796e14bf2e81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200400"/>
            <a:ext cx="8077200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88034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685800"/>
            <a:ext cx="115062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3Конфликт между отдельной личностью и группой людей</a:t>
            </a:r>
          </a:p>
          <a:p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200" b="1" dirty="0" smtClean="0"/>
              <a:t>Такие конфликты возникают в том случае, если человек отказывается принимать принципы поведения и нормы выработки, существующие в производственной группе. </a:t>
            </a:r>
          </a:p>
          <a:p>
            <a:pPr algn="just"/>
            <a:r>
              <a:rPr lang="ru-RU" sz="2200" b="1" i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Основная причина </a:t>
            </a:r>
            <a:r>
              <a:rPr lang="ru-RU" sz="2200" b="1" dirty="0" smtClean="0"/>
              <a:t>подобной позиции — несоответствие личным ожиданиям. </a:t>
            </a:r>
          </a:p>
          <a:p>
            <a:pPr algn="just"/>
            <a:r>
              <a:rPr lang="ru-RU" sz="2200" b="1" dirty="0" smtClean="0"/>
              <a:t>В результате группа отказывается принять данного сотрудника, и между ними возникает конфликт.</a:t>
            </a:r>
          </a:p>
          <a:p>
            <a:pPr algn="just"/>
            <a:r>
              <a:rPr lang="ru-RU" sz="2200" b="1" dirty="0" smtClean="0"/>
              <a:t>Конфликт такого типа может также существовать между руководителем и подчиненными. </a:t>
            </a:r>
          </a:p>
          <a:p>
            <a:pPr algn="just"/>
            <a:r>
              <a:rPr lang="ru-RU" sz="2200" b="1" dirty="0" smtClean="0"/>
              <a:t>Это связано с тем, что в процессе выполнения своих должностных обязанностей ему приходится требовать от сотрудников строгого соблюдения производственных норм и правил трудового распорядка, которыми подчиненные иногда пренебрегают. </a:t>
            </a:r>
          </a:p>
          <a:p>
            <a:pPr algn="just"/>
            <a:r>
              <a:rPr lang="ru-RU" sz="2200" b="1" dirty="0" smtClean="0"/>
              <a:t>В результате начальник вынужден принимать непопулярные меры, накладывать дисциплинарные взыскания, делать замечания и т. д. </a:t>
            </a:r>
          </a:p>
          <a:p>
            <a:pPr algn="just"/>
            <a:r>
              <a:rPr lang="ru-RU" sz="2200" b="1" dirty="0" smtClean="0"/>
              <a:t>Это может стать причиной конфликта между руководителем и сотрудниками, привести к снижению эффективности их работы и падению производительности труда.</a:t>
            </a:r>
          </a:p>
          <a:p>
            <a:endParaRPr lang="ru-RU" sz="2000" b="1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533400"/>
            <a:ext cx="115824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3Приспособленческий стиль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Такой стиль предполагает согласие пожертвовать своими интересами ради другого человека. </a:t>
            </a:r>
          </a:p>
          <a:p>
            <a:r>
              <a:rPr lang="ru-RU" b="1" dirty="0" smtClean="0"/>
              <a:t>С одной стороны, это душевная щедрость, а с другой — признак слабости характера, который может быть воспринят негативно. </a:t>
            </a:r>
          </a:p>
          <a:p>
            <a:r>
              <a:rPr lang="ru-RU" b="1" dirty="0" smtClean="0"/>
              <a:t>Приспосабливаться можно позволить себе только в тех случаях, когда результат для вас действительно не имеет значения и желание сохранить хорошие отношения берет верх. Например, можно согласиться с выбором цвета офисной мебели, несмотря на то что вы не очень любите яркие оттенки.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4Компромиссный стиль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Этот стиль характерен для решения не особенно значимых вопросов. Стороны конфликта демонстрируют готовность к сотрудничеству, но при этом мягко стараются настоять на своем. Главное найти компромисс за максимально короткий промежуток времени и перейти к обсуждению более важных вопросов. Однако выдержать этот стиль удается не каждому, поэтому на практике такие ситуации встречаются довольно редко.</a:t>
            </a:r>
            <a:endParaRPr lang="ru-RU" b="1" dirty="0"/>
          </a:p>
        </p:txBody>
      </p:sp>
      <p:pic>
        <p:nvPicPr>
          <p:cNvPr id="3" name="Picture 2" descr="C:\Users\muhaneeva\Pictures\595ffbae0110cca3eaa220d6ecf8ea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4038600"/>
            <a:ext cx="4038600" cy="2690717"/>
          </a:xfrm>
          <a:prstGeom prst="rect">
            <a:avLst/>
          </a:prstGeom>
          <a:noFill/>
        </p:spPr>
      </p:pic>
      <p:pic>
        <p:nvPicPr>
          <p:cNvPr id="7170" name="Picture 2" descr="C:\Users\muhaneeva\Pictures\82fdfdcf1be83c262813938087ccc7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38600"/>
            <a:ext cx="3276600" cy="2711387"/>
          </a:xfrm>
          <a:prstGeom prst="rect">
            <a:avLst/>
          </a:prstGeom>
          <a:noFill/>
        </p:spPr>
      </p:pic>
      <p:pic>
        <p:nvPicPr>
          <p:cNvPr id="7171" name="Picture 3" descr="C:\Users\muhaneeva\Pictures\b9b7948833452c9484a5636a1fa51a6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038600"/>
            <a:ext cx="4036196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1759</Words>
  <Application>Microsoft Office PowerPoint</Application>
  <PresentationFormat>Произвольный</PresentationFormat>
  <Paragraphs>138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Дивиденд</vt:lpstr>
      <vt:lpstr>УПРАВЛЕНИЕ КОНФЛИКТАМИ</vt:lpstr>
      <vt:lpstr>Суть процесса управления конфликтами </vt:lpstr>
      <vt:lpstr>Слайд 3</vt:lpstr>
      <vt:lpstr> </vt:lpstr>
      <vt:lpstr>Слайд 5</vt:lpstr>
      <vt:lpstr>4 типа возможных конфликтов</vt:lpstr>
      <vt:lpstr>Слайд 7</vt:lpstr>
      <vt:lpstr>Слайд 8</vt:lpstr>
      <vt:lpstr>Слайд 9</vt:lpstr>
      <vt:lpstr>5 групп методов управления конфликтами 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Неизвестный пользователь</dc:creator>
  <cp:lastModifiedBy>muhaneeva</cp:lastModifiedBy>
  <cp:revision>23</cp:revision>
  <dcterms:created xsi:type="dcterms:W3CDTF">2022-02-08T10:58:12Z</dcterms:created>
  <dcterms:modified xsi:type="dcterms:W3CDTF">2022-11-10T09:22:47Z</dcterms:modified>
</cp:coreProperties>
</file>