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  <p:sldMasterId id="2147484058" r:id="rId2"/>
    <p:sldMasterId id="2147484071" r:id="rId3"/>
    <p:sldMasterId id="2147484084" r:id="rId4"/>
  </p:sldMasterIdLst>
  <p:sldIdLst>
    <p:sldId id="290" r:id="rId5"/>
    <p:sldId id="291" r:id="rId6"/>
    <p:sldId id="292" r:id="rId7"/>
    <p:sldId id="293" r:id="rId8"/>
    <p:sldId id="295" r:id="rId9"/>
    <p:sldId id="296" r:id="rId10"/>
    <p:sldId id="256" r:id="rId11"/>
    <p:sldId id="257" r:id="rId12"/>
    <p:sldId id="259" r:id="rId13"/>
    <p:sldId id="261" r:id="rId14"/>
    <p:sldId id="262" r:id="rId15"/>
    <p:sldId id="264" r:id="rId16"/>
    <p:sldId id="265" r:id="rId17"/>
    <p:sldId id="266" r:id="rId18"/>
    <p:sldId id="283" r:id="rId19"/>
    <p:sldId id="267" r:id="rId20"/>
    <p:sldId id="268" r:id="rId21"/>
    <p:sldId id="282" r:id="rId22"/>
    <p:sldId id="269" r:id="rId23"/>
    <p:sldId id="270" r:id="rId24"/>
    <p:sldId id="284" r:id="rId25"/>
    <p:sldId id="285" r:id="rId26"/>
    <p:sldId id="286" r:id="rId27"/>
    <p:sldId id="271" r:id="rId28"/>
    <p:sldId id="272" r:id="rId29"/>
    <p:sldId id="274" r:id="rId30"/>
    <p:sldId id="281" r:id="rId31"/>
    <p:sldId id="273" r:id="rId32"/>
    <p:sldId id="275" r:id="rId33"/>
    <p:sldId id="287" r:id="rId34"/>
    <p:sldId id="298" r:id="rId35"/>
    <p:sldId id="299" r:id="rId3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3399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527362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F15A6-F989-46B9-8D1E-AA1391ED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83D6E-6779-411A-A077-D3015B1C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6F4D32D5-1DA4-46C2-9091-43E9D856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529410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63DD1-DE99-456C-8E7B-95BBA11DB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59CB-607A-4F10-8084-6071429E6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4BF6-36F7-4EE6-9AB6-264EAE78E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7E1BC-FEA6-45C3-B52F-2D89C2A1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C745-BDAC-4E4E-B5DC-CEF086C36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3A0E6-E8CC-4CD7-8FDF-3B1882B6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FF330-9B21-4C71-8253-BA051953B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FDE00-2AB4-4382-8601-3741FB96E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C7AC1-C7E1-4684-8012-5D0E5DB1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AC450-1524-41B4-BF5A-C3784311E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5690-DC64-4763-BF56-58CB7E4A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1B5A5695-250A-4E72-96DD-9C8B5E009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531458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8402-FD9B-4F7B-A0C2-CDDD31FF9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692B7-BE5D-4249-810F-1DC01815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F305-B860-4DA8-A1D9-F826634A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7D52E-DBBA-40BF-B047-029306282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31916-8D29-4554-820D-8ADEDD739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A54B5-4369-407E-AF50-C7B3A2449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B470-BF45-4DC5-9A52-008C6AF4A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2EB82-184C-4ECB-A617-1CFEE08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CDA4-0CBF-4F18-91B1-7B92C38E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BE19F-4732-461C-987F-CE551D4DE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6A5E9-D8A5-452E-9756-4BED9B7CF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4BA3EC77-E109-48E7-BBBD-A8F507267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533506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4BA02-2870-4435-AD30-0DECFE48C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CC8BF-79BD-4A6A-8046-C52753566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814A-36E7-46AC-9576-6616EFEF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621F-1874-4173-83F9-108CB3C0E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7E5F4-61C2-4F40-BB98-A70A40831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E5951-B083-48F7-B939-C61CD59A5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7E1EB-FEA6-4E69-AC98-790A3236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C3EA6-9FB3-4745-B511-C22DA69AC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EC58-89F4-479A-A4CA-D277A5C90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A5D8-3154-40E1-9395-4EB306E2E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423B-9704-4886-BBFB-CF26B64B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C59B549C-CB19-4D9B-AA24-8104231D8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C675-2DDA-43FE-95A0-63EFDF36E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B2BEC-1878-4A5D-9A8B-056179F5E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56F5-F78D-4B99-97F2-1E27D4CC5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1CCB-166B-4EE6-891A-BA69745A1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69D1A-87DB-46FD-901E-784A5C7C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7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526338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6F4D32D5-1DA4-46C2-9091-43E9D856A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528386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205AD42-1E10-4F43-B0F2-2BD934040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530434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205AD42-1E10-4F43-B0F2-2BD934040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532482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205AD42-1E10-4F43-B0F2-2BD934040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755577" y="476673"/>
            <a:ext cx="7776864" cy="3960440"/>
          </a:xfrm>
        </p:spPr>
        <p:txBody>
          <a:bodyPr/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 «Качество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продукции и защита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потребителей»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7587952" cy="1288504"/>
          </a:xfrm>
        </p:spPr>
        <p:txBody>
          <a:bodyPr/>
          <a:lstStyle/>
          <a:p>
            <a:r>
              <a:rPr lang="ru-RU" sz="2400" dirty="0" smtClean="0"/>
              <a:t>Дисциплина </a:t>
            </a:r>
            <a:r>
              <a:rPr lang="ru-RU" sz="2400" dirty="0" smtClean="0"/>
              <a:t>«Метрология, стандартизация и сертификация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Автор Брагина Елена Николаевна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Право потребителей на просвещение в области защиты своих прав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51648"/>
          </a:xfrm>
        </p:spPr>
        <p:txBody>
          <a:bodyPr/>
          <a:lstStyle/>
          <a:p>
            <a:r>
              <a:rPr lang="ru-RU" b="0" dirty="0"/>
              <a:t>Обеспечивается посредством включения соответствующих требований в государственные образовательные стандарты, общеобразовательные и профессиональные программы, </a:t>
            </a:r>
          </a:p>
          <a:p>
            <a:r>
              <a:rPr lang="ru-RU" b="0" dirty="0"/>
              <a:t>а также через организацию системы информации о правах потребителя. </a:t>
            </a:r>
          </a:p>
        </p:txBody>
      </p:sp>
      <p:pic>
        <p:nvPicPr>
          <p:cNvPr id="7" name="Picture 4" descr="2008_11_19_kal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22596"/>
            <a:ext cx="3779912" cy="27464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Право потребителей на надлежащее качество товаров, работ, услуг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51425" cy="4495800"/>
          </a:xfrm>
        </p:spPr>
        <p:txBody>
          <a:bodyPr/>
          <a:lstStyle/>
          <a:p>
            <a:r>
              <a:rPr lang="ru-RU" dirty="0" smtClean="0"/>
              <a:t>Требования </a:t>
            </a:r>
            <a:r>
              <a:rPr lang="ru-RU" dirty="0"/>
              <a:t>к качеству товара (работы, услуги) подлежат обязательной сертификации, точному соответствию стандартам, условиям договора.</a:t>
            </a:r>
          </a:p>
        </p:txBody>
      </p:sp>
      <p:pic>
        <p:nvPicPr>
          <p:cNvPr id="160772" name="Picture 4" descr="я з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916113"/>
            <a:ext cx="3168650" cy="396081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Право потребителей на безопасность товаров (работ, услуг)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Потребитель имеет право на то, чтобы товары (работы, услуги) при обычных условиях их использования ,при их хранении, транспортировке и утилизации были безопасны для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его жизни, здоровья,                   окружающей среды, а также не причиняли  вреда его             имуществу.</a:t>
            </a:r>
          </a:p>
        </p:txBody>
      </p:sp>
      <p:pic>
        <p:nvPicPr>
          <p:cNvPr id="162822" name="Picture 6" descr="1874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789363"/>
            <a:ext cx="2195512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Право потребителей на информацию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Потребитель вправе потребовать от продавца (изготовителя, исполнителя)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предоставления необходимой и достоверной информации о его предприятии, реализуемых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товарах (работах, товарах) и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режиме его работы на русском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языке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53400" cy="563562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Право потребителей на возмещение морального вреда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причиненного вследствие недостатков товара (работы, услуги).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Под </a:t>
            </a:r>
            <a:r>
              <a:rPr lang="ru-RU" dirty="0">
                <a:solidFill>
                  <a:srgbClr val="CC9900"/>
                </a:solidFill>
              </a:rPr>
              <a:t>моральным вредом</a:t>
            </a:r>
            <a:r>
              <a:rPr lang="ru-RU" dirty="0"/>
              <a:t> понимаются устойчивые (а не временные) физические страдания и нравственные переживания, вызванные повреждением здоровья, смертью близких, невосполнимыми имущественными потерями.</a:t>
            </a:r>
          </a:p>
        </p:txBody>
      </p:sp>
      <p:pic>
        <p:nvPicPr>
          <p:cNvPr id="164869" name="Picture 5" descr="181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829175"/>
            <a:ext cx="3059112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Право на государственную, общественную защиту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нашей стране общественные организации потребителей возникли раньше, чем государственные органы. В 1989 г. Общества потребителей, действующие на территории СССР, объединились в Федерацию обществ потребителей СССР, затем РСФСР.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Работает Федеральная служба по надзору в сфере защиты прав потребителей и благополучия человека и ее тер. органы исполнительной власти, органы м/су.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Право потребителя на судебную защиту своих прав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Потребитель, которому продан товар с недостатками, если они не были оговорены в договоре продавцом, вправе по своему выбору потребовать: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*безвозмездного устранения недостатков товара или возмещения расходов на их исправление средствами потребителя либо третьего лица;</a:t>
            </a:r>
          </a:p>
        </p:txBody>
      </p:sp>
      <p:pic>
        <p:nvPicPr>
          <p:cNvPr id="165892" name="Picture 4" descr="защита в су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2" y="4797425"/>
            <a:ext cx="3240088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Потребитель по своему выбору вправе потребовать: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*соразмерного уменьшения покупной цены;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*замену на товар аналогичной марки (модели);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*замены на такой же товар                  другой марки(модели,                     артикула) с соответствующим перерасчетом покупной цены;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*расторжения договора и возмещения понесенных убытков.</a:t>
            </a:r>
          </a:p>
        </p:txBody>
      </p:sp>
      <p:pic>
        <p:nvPicPr>
          <p:cNvPr id="166917" name="Picture 5" descr="L00007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554538"/>
            <a:ext cx="2339975" cy="230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0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43192" cy="82413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Существенные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недостатки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Неустранимые;</a:t>
            </a:r>
          </a:p>
          <a:p>
            <a:r>
              <a:rPr lang="ru-RU" dirty="0"/>
              <a:t>Те, которые не могут                          быть устранены без                   несоразмерных  затрат времени;</a:t>
            </a:r>
          </a:p>
          <a:p>
            <a:r>
              <a:rPr lang="ru-RU" dirty="0"/>
              <a:t>Те, которые выявляются неоднократно или проявляются вновь после их устранения;</a:t>
            </a:r>
          </a:p>
          <a:p>
            <a:r>
              <a:rPr lang="ru-RU" dirty="0"/>
              <a:t>Другие подобные недостатки.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059016" cy="1196752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solidFill>
                  <a:srgbClr val="FFFF00"/>
                </a:solidFill>
              </a:rPr>
              <a:t>Следует </a:t>
            </a:r>
            <a:r>
              <a:rPr lang="ru-RU" dirty="0">
                <a:solidFill>
                  <a:srgbClr val="FFFF00"/>
                </a:solidFill>
              </a:rPr>
              <a:t>помнить,                         что: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Обмену подлежат только непродовольственные товары             надлежащего качества;</a:t>
            </a:r>
          </a:p>
          <a:p>
            <a:pPr>
              <a:lnSpc>
                <a:spcPct val="90000"/>
              </a:lnSpc>
            </a:pPr>
            <a:r>
              <a:rPr lang="ru-RU" dirty="0"/>
              <a:t>Потребитель может обменять товар только на аналогичный приобретенному, но другой расцветки, фасона, формы, габаритов; </a:t>
            </a:r>
          </a:p>
          <a:p>
            <a:pPr>
              <a:lnSpc>
                <a:spcPct val="90000"/>
              </a:lnSpc>
            </a:pPr>
            <a:r>
              <a:rPr lang="ru-RU" dirty="0"/>
              <a:t>Потребитель имеет право  обменять товар лишь в течении 14 дней, не считая дня его покупки;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92888" cy="16561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Тема урока «Качество продукции и защита потребителей»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Следует помнить, что: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Обмену подлежат только те              товары, которые не были в      употреблении, не потеряли                     свой товарный вид и потребительские свойства, а также при условии, что сохранены пломбы, фабричные ярлыки, товарный или кассовый чек, выданный потребителю вместе с проданным товаром;</a:t>
            </a:r>
          </a:p>
          <a:p>
            <a:r>
              <a:rPr lang="ru-RU" b="0" dirty="0"/>
              <a:t>Просьба об обмене товара может быть направлена только продавцу, у которого был приобретен товар.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3 Перечень непродовольственных товаров не подлежащих  возврату или обмену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Перечень непродовольственных товаров надлежащего качества, не подлежащих  возврату или обмену на аналогичный товар других размера, формы, габарита, фасона, расцветки, или комплектации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(утв</a:t>
            </a:r>
            <a:r>
              <a:rPr lang="ru-RU" sz="2400" dirty="0"/>
              <a:t>. Постановлением Правительства РФ от 19 января 1998 г. №55)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b="0" dirty="0"/>
              <a:t>1. Товары для профилактики и лечения заболеваний в домашних условиях.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0" dirty="0"/>
              <a:t>2. Предметы личной гигиены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0" dirty="0"/>
              <a:t>3. Парфюмерно-косметические товары.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0" dirty="0"/>
              <a:t>4. Текстильные товары, кабельная продукция, строительные и отделочные материалы отпускаемые в метраж.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0" dirty="0"/>
              <a:t>5. Швейные и трикотажные изделия.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0" dirty="0"/>
              <a:t>6. Товары бытовой химии, пестициды и  </a:t>
            </a:r>
            <a:r>
              <a:rPr lang="ru-RU" sz="2400" b="0" dirty="0" err="1"/>
              <a:t>агрохимикаты</a:t>
            </a:r>
            <a:r>
              <a:rPr lang="ru-RU" b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3"/>
            <a:ext cx="8147248" cy="50061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0" dirty="0"/>
              <a:t>7. Мебель бытовая                                     (мебельные гарнитуры)</a:t>
            </a:r>
          </a:p>
          <a:p>
            <a:pPr>
              <a:lnSpc>
                <a:spcPct val="80000"/>
              </a:lnSpc>
            </a:pPr>
            <a:r>
              <a:rPr lang="ru-RU" sz="2400" b="0" dirty="0"/>
              <a:t>8. Изделия из                                                     драгоценных металлов                                              с драгоценными камнями.</a:t>
            </a:r>
          </a:p>
          <a:p>
            <a:pPr>
              <a:lnSpc>
                <a:spcPct val="80000"/>
              </a:lnSpc>
            </a:pPr>
            <a:r>
              <a:rPr lang="ru-RU" sz="2400" b="0" dirty="0"/>
              <a:t>9. Автомобили,  прицепы                                  и номерные агрегаты к ним.</a:t>
            </a:r>
          </a:p>
          <a:p>
            <a:pPr>
              <a:lnSpc>
                <a:spcPct val="80000"/>
              </a:lnSpc>
            </a:pPr>
            <a:r>
              <a:rPr lang="ru-RU" sz="2400" b="0" dirty="0"/>
              <a:t>10.Технически сложные                                       товары бытового назначения, на которые установлены сроки годности.</a:t>
            </a:r>
          </a:p>
          <a:p>
            <a:pPr>
              <a:lnSpc>
                <a:spcPct val="80000"/>
              </a:lnSpc>
            </a:pPr>
            <a:r>
              <a:rPr lang="ru-RU" sz="2400" b="0" dirty="0"/>
              <a:t>11. Гражданское оружие и патроны к нему.</a:t>
            </a:r>
          </a:p>
          <a:p>
            <a:pPr>
              <a:lnSpc>
                <a:spcPct val="80000"/>
              </a:lnSpc>
            </a:pPr>
            <a:r>
              <a:rPr lang="ru-RU" sz="2400" b="0" dirty="0"/>
              <a:t>12. Животные и растения.</a:t>
            </a:r>
          </a:p>
          <a:p>
            <a:pPr>
              <a:lnSpc>
                <a:spcPct val="80000"/>
              </a:lnSpc>
            </a:pPr>
            <a:r>
              <a:rPr lang="ru-RU" sz="2400" b="0" dirty="0"/>
              <a:t>13. Непериодические издания (книги, календари, издания, воспроизведенные на технических носителях)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Срок службы, срок годности и гарантийный срок 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 службы,  Период</a:t>
            </a:r>
            <a:r>
              <a:rPr lang="ru-RU" dirty="0"/>
              <a:t>, в течение которого изготовитель (исполнитель) обязуется обеспечивать потребителю возможность использования товара (работы) по назначению и нести ответственность за существенные недостатки, возникшие по его вине .В течение 10 лет(если не установлен другой срок) со дня продажи.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Срок годности </a:t>
            </a:r>
            <a:r>
              <a:rPr lang="ru-RU" dirty="0" smtClean="0"/>
              <a:t>-</a:t>
            </a:r>
            <a:r>
              <a:rPr lang="ru-RU" b="0" dirty="0" smtClean="0"/>
              <a:t>период</a:t>
            </a:r>
            <a:r>
              <a:rPr lang="ru-RU" b="0" dirty="0"/>
              <a:t>, по истечении которого товар (работа) считается непригодным для использования по назначению. </a:t>
            </a:r>
            <a:endParaRPr lang="ru-RU" b="0" dirty="0" smtClean="0"/>
          </a:p>
          <a:p>
            <a:r>
              <a:rPr lang="ru-RU" b="0" dirty="0" smtClean="0"/>
              <a:t>Срок </a:t>
            </a:r>
            <a:r>
              <a:rPr lang="ru-RU" b="0" dirty="0"/>
              <a:t>годности устанавливается на продукты питания, парфюмерно-косметические товары, медикаменты, товары бытовой химии и подобные товары (результаты работы). </a:t>
            </a:r>
            <a:endParaRPr lang="ru-RU" b="0" dirty="0" smtClean="0"/>
          </a:p>
          <a:p>
            <a:r>
              <a:rPr lang="ru-RU" b="0" dirty="0" smtClean="0"/>
              <a:t>Срок </a:t>
            </a:r>
            <a:r>
              <a:rPr lang="ru-RU" b="0" dirty="0"/>
              <a:t>годности начинает течь со дня изготовления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4691063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Гарантийный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срок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0" dirty="0"/>
              <a:t>Может быть установлен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0" dirty="0"/>
              <a:t>  в договоре купли-продажи         продавцом товара. </a:t>
            </a:r>
            <a:endParaRPr lang="ru-RU" sz="2400" b="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0" dirty="0" smtClean="0"/>
              <a:t>При </a:t>
            </a:r>
            <a:r>
              <a:rPr lang="ru-RU" sz="2400" b="0" dirty="0"/>
              <a:t>этом в договоре может устанавливаться гарантийный срок любой продолжительности, но не меньше чем гарантийный срок установленный изготовителем. </a:t>
            </a:r>
            <a:endParaRPr lang="ru-RU" sz="2400" b="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0" dirty="0" smtClean="0"/>
              <a:t>Гарантийный </a:t>
            </a:r>
            <a:r>
              <a:rPr lang="ru-RU" sz="2400" b="0" dirty="0"/>
              <a:t>срок начинает течь с момента передачи товара покупателю (не менее 2 лет; 5 лет- по недвижимости, если не установлен больший срок).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Если покупатель лишен возможности  использовать товар вследствие обстоятельств, зависящих от продавца гарантийный срок исчисляется с даты устранения продавцом таких обстоятельств.</a:t>
            </a:r>
          </a:p>
          <a:p>
            <a:r>
              <a:rPr lang="ru-RU" b="0" dirty="0"/>
              <a:t>Для сезонных товаров(одежда, обувь и др.) гарантийный срок исчисляется с момента наступления соответствующего сезона исходя из </a:t>
            </a:r>
            <a:r>
              <a:rPr lang="ru-RU" b="0" dirty="0" smtClean="0"/>
              <a:t>климатических </a:t>
            </a:r>
            <a:r>
              <a:rPr lang="ru-RU" b="0" dirty="0"/>
              <a:t>условий.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Перечень технически сложных товаров подлежат замене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558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Перечень технически сложных товаров, в отношении которых требования потребителя об их замене подлежат удовлетворению в случае обнаружения в товарах существенных недостатков</a:t>
            </a:r>
          </a:p>
          <a:p>
            <a:r>
              <a:rPr lang="ru-RU" dirty="0" smtClean="0"/>
              <a:t>(</a:t>
            </a:r>
            <a:r>
              <a:rPr lang="ru-RU" sz="2400" dirty="0"/>
              <a:t>утв.постановлением правительства  РФ от 13 мая 1997 г.  №575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Подлежат замене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0" dirty="0"/>
              <a:t>1.Автотранспортные средства и номерные агрегаты к ним.</a:t>
            </a:r>
          </a:p>
          <a:p>
            <a:pPr>
              <a:lnSpc>
                <a:spcPct val="80000"/>
              </a:lnSpc>
            </a:pPr>
            <a:r>
              <a:rPr lang="ru-RU" b="0" dirty="0"/>
              <a:t>2.Мотоциклы, мотороллеры.</a:t>
            </a:r>
          </a:p>
          <a:p>
            <a:pPr>
              <a:lnSpc>
                <a:spcPct val="80000"/>
              </a:lnSpc>
            </a:pPr>
            <a:r>
              <a:rPr lang="ru-RU" b="0" dirty="0"/>
              <a:t>3.Снегоходы.</a:t>
            </a:r>
          </a:p>
          <a:p>
            <a:pPr>
              <a:lnSpc>
                <a:spcPct val="80000"/>
              </a:lnSpc>
            </a:pPr>
            <a:r>
              <a:rPr lang="ru-RU" b="0" dirty="0"/>
              <a:t>4.Катера,яхты,лодочные моторы</a:t>
            </a:r>
          </a:p>
          <a:p>
            <a:pPr>
              <a:lnSpc>
                <a:spcPct val="80000"/>
              </a:lnSpc>
            </a:pPr>
            <a:r>
              <a:rPr lang="ru-RU" b="0" dirty="0"/>
              <a:t>5.Холодильники и морозильники.</a:t>
            </a:r>
          </a:p>
          <a:p>
            <a:pPr>
              <a:lnSpc>
                <a:spcPct val="80000"/>
              </a:lnSpc>
            </a:pPr>
            <a:r>
              <a:rPr lang="ru-RU" b="0" dirty="0"/>
              <a:t>6.Стиральные машины автоматические.</a:t>
            </a:r>
          </a:p>
          <a:p>
            <a:pPr>
              <a:lnSpc>
                <a:spcPct val="80000"/>
              </a:lnSpc>
            </a:pPr>
            <a:r>
              <a:rPr lang="ru-RU" b="0" dirty="0"/>
              <a:t>7.Персональные компьютеры с основными периферийными устройствами.</a:t>
            </a:r>
          </a:p>
          <a:p>
            <a:pPr>
              <a:lnSpc>
                <a:spcPct val="80000"/>
              </a:lnSpc>
            </a:pPr>
            <a:r>
              <a:rPr lang="ru-RU" b="0" dirty="0"/>
              <a:t>8.Тракторы сельскохозяйственные, мотоблоки.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4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/>
      <p:bldP spid="3840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урока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Изучить связь качества продукции с защитой потребителей  </a:t>
            </a:r>
            <a:endParaRPr lang="ru-RU" b="0" dirty="0"/>
          </a:p>
        </p:txBody>
      </p:sp>
      <p:pic>
        <p:nvPicPr>
          <p:cNvPr id="4" name="Picture 4" descr="335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2880320" cy="418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Грамотный потребитель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Всегда честен с собой и окружающими и соблюдает законы;</a:t>
            </a:r>
          </a:p>
          <a:p>
            <a:pPr>
              <a:lnSpc>
                <a:spcPct val="90000"/>
              </a:lnSpc>
            </a:pPr>
            <a:r>
              <a:rPr lang="ru-RU" dirty="0"/>
              <a:t>Разумно распоряжается имеющимися средствами;</a:t>
            </a:r>
          </a:p>
          <a:p>
            <a:pPr>
              <a:lnSpc>
                <a:spcPct val="90000"/>
              </a:lnSpc>
            </a:pPr>
            <a:r>
              <a:rPr lang="ru-RU" dirty="0"/>
              <a:t>Всегда читает инструкцию и следует ей;</a:t>
            </a:r>
          </a:p>
          <a:p>
            <a:pPr>
              <a:lnSpc>
                <a:spcPct val="90000"/>
              </a:lnSpc>
            </a:pPr>
            <a:r>
              <a:rPr lang="ru-RU" dirty="0"/>
              <a:t>Сохраняет товарные, кассовые чеки. Гарантийные талоны и квитанции;</a:t>
            </a:r>
          </a:p>
          <a:p>
            <a:pPr>
              <a:lnSpc>
                <a:spcPct val="90000"/>
              </a:lnSpc>
            </a:pPr>
            <a:r>
              <a:rPr lang="ru-RU" dirty="0"/>
              <a:t>Предъявляет только обоснованные претензии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0" dirty="0" smtClean="0"/>
              <a:t>1 Какие требования может предъявить потребитель продавцу в случае продажи товара ненадлежащего качества?</a:t>
            </a:r>
          </a:p>
          <a:p>
            <a:pPr>
              <a:buNone/>
            </a:pPr>
            <a:r>
              <a:rPr lang="ru-RU" sz="2000" b="0" dirty="0" smtClean="0"/>
              <a:t> 2. Имеет ли право потребитель обменять непродовольственный товар надлежащего качества на аналогичный товар у продавца, у которого этот товар был приобретен ?  И в какие сроки ?</a:t>
            </a:r>
          </a:p>
          <a:p>
            <a:pPr>
              <a:buNone/>
            </a:pPr>
            <a:r>
              <a:rPr lang="ru-RU" sz="2000" b="0" dirty="0" smtClean="0"/>
              <a:t>3. Возможна ли продажа товара по истечении установленного срока годности?</a:t>
            </a:r>
          </a:p>
          <a:p>
            <a:pPr>
              <a:buNone/>
            </a:pPr>
            <a:r>
              <a:rPr lang="ru-RU" sz="2000" b="0" dirty="0" smtClean="0"/>
              <a:t>4. В течение какого срока продавец обязан заменить товар в случае обнаружения недостатков товара и предъявлении требования о его  замене?</a:t>
            </a:r>
          </a:p>
          <a:p>
            <a:pPr>
              <a:buNone/>
            </a:pPr>
            <a:r>
              <a:rPr lang="ru-RU" sz="2000" b="0" dirty="0" smtClean="0"/>
              <a:t>5. Дайте определение понятию «гарантийный срок».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 Николаев М.И. Метрология, стандартизация, сертификация и управление качеством [Электронный ресурс]: учебное пособие/ Николаев М.И.— Электрон. текстовые данные.— Москва, Саратов: Интернет-Университет Информационных Технологий (ИНТУИТ), Ай Пи Ар </a:t>
            </a:r>
            <a:r>
              <a:rPr lang="ru-RU" sz="2000" dirty="0" err="1" smtClean="0"/>
              <a:t>Медиа</a:t>
            </a:r>
            <a:r>
              <a:rPr lang="ru-RU" sz="2000" dirty="0" smtClean="0"/>
              <a:t>, 2020.— 115 </a:t>
            </a:r>
            <a:r>
              <a:rPr lang="ru-RU" sz="2000" dirty="0" err="1" smtClean="0"/>
              <a:t>c</a:t>
            </a:r>
            <a:r>
              <a:rPr lang="ru-RU" sz="2000" dirty="0" smtClean="0"/>
              <a:t>.— Режим доступа: http://www.iprbookshop.ru/89446.html.— ЭБС «</a:t>
            </a:r>
            <a:r>
              <a:rPr lang="ru-RU" sz="2000" dirty="0" err="1" smtClean="0"/>
              <a:t>IPRbooks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2 Коротков В.С. Метрология, стандартизация и сертификация [Электронный ресурс]: учебное пособие для СПО/ Коротков В.С., </a:t>
            </a:r>
            <a:r>
              <a:rPr lang="ru-RU" sz="2000" dirty="0" err="1" smtClean="0"/>
              <a:t>Афонасов</a:t>
            </a:r>
            <a:r>
              <a:rPr lang="ru-RU" sz="2000" dirty="0" smtClean="0"/>
              <a:t> А.И.— Электрон. текстовые данные.— Саратов: Профобразование, 2017.— 186 </a:t>
            </a:r>
            <a:r>
              <a:rPr lang="ru-RU" sz="2000" dirty="0" err="1" smtClean="0"/>
              <a:t>c</a:t>
            </a:r>
            <a:r>
              <a:rPr lang="ru-RU" sz="2000" dirty="0" smtClean="0"/>
              <a:t>.— Режим доступа: http://www.iprbookshop.ru/66391.html.— ЭБС «</a:t>
            </a:r>
            <a:r>
              <a:rPr lang="ru-RU" sz="2000" dirty="0" err="1" smtClean="0"/>
              <a:t>IPRbooks</a:t>
            </a:r>
            <a:r>
              <a:rPr lang="ru-RU" sz="2000" dirty="0" smtClean="0"/>
              <a:t>»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</a:t>
            </a:r>
            <a:endParaRPr lang="ru-RU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Сформировать понятие о защите прав потребителей</a:t>
            </a:r>
          </a:p>
          <a:p>
            <a:r>
              <a:rPr lang="ru-RU" b="0" dirty="0" smtClean="0"/>
              <a:t>Изучить  положения закона «О правах потребителей»</a:t>
            </a:r>
            <a:endParaRPr lang="ru-RU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0" dirty="0" smtClean="0"/>
              <a:t>1 Основные определения. История потребительского движения</a:t>
            </a:r>
          </a:p>
          <a:p>
            <a:pPr>
              <a:buNone/>
            </a:pPr>
            <a:r>
              <a:rPr lang="ru-RU" b="0" dirty="0" smtClean="0"/>
              <a:t>2 Основные права потребителей, закрепленные Законом РФ «О защите прав потребителей»</a:t>
            </a:r>
          </a:p>
          <a:p>
            <a:pPr>
              <a:buNone/>
            </a:pPr>
            <a:r>
              <a:rPr lang="ru-RU" b="0" dirty="0" smtClean="0"/>
              <a:t>3 Перечень непродовольственных товаров не подлежащих  возврату или обмену</a:t>
            </a:r>
          </a:p>
          <a:p>
            <a:pPr>
              <a:buNone/>
            </a:pPr>
            <a:r>
              <a:rPr lang="ru-RU" b="0" dirty="0" smtClean="0"/>
              <a:t>4 Срок службы, срок годности и гарантийный срок</a:t>
            </a:r>
          </a:p>
          <a:p>
            <a:pPr>
              <a:buNone/>
            </a:pPr>
            <a:r>
              <a:rPr lang="ru-RU" b="0" dirty="0" smtClean="0"/>
              <a:t>5 Перечень технически сложных товаров подлежат замене</a:t>
            </a:r>
            <a:endParaRPr lang="ru-RU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Основные определения. История потребительского движения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 Защита прав потребителей</a:t>
            </a:r>
            <a:r>
              <a:rPr lang="ru-RU" dirty="0" smtClean="0">
                <a:solidFill>
                  <a:srgbClr val="003300"/>
                </a:solidFill>
              </a:rPr>
              <a:t>-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   комплекс мер, реализуемых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 государством и общественными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 движениями, направленных на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регулирование отношений,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возникающих между потребителем </a:t>
            </a:r>
            <a:endParaRPr lang="ru-RU" sz="2400" b="0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и субъектом предпринимательской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деятельности —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0" dirty="0" smtClean="0">
                <a:solidFill>
                  <a:schemeClr val="accent2"/>
                </a:solidFill>
              </a:rPr>
              <a:t>изготовителем, исполнителем, продавцом</a:t>
            </a:r>
            <a:endParaRPr lang="ru-RU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Потребитель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«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семейных, домашних и иных нужд, не связанных с осуществлением предпринимательской деятельности» </a:t>
            </a:r>
          </a:p>
        </p:txBody>
      </p:sp>
      <p:pic>
        <p:nvPicPr>
          <p:cNvPr id="7" name="Picture 4" descr="Zaschita_prav_potrebite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3409950" cy="2552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83016" cy="622002"/>
          </a:xfrm>
        </p:spPr>
        <p:txBody>
          <a:bodyPr/>
          <a:lstStyle/>
          <a:p>
            <a:r>
              <a:rPr lang="ru-RU" sz="3800" dirty="0" smtClean="0">
                <a:solidFill>
                  <a:srgbClr val="FFFF00"/>
                </a:solidFill>
              </a:rPr>
              <a:t>История </a:t>
            </a:r>
            <a:r>
              <a:rPr lang="ru-RU" sz="3800" dirty="0">
                <a:solidFill>
                  <a:srgbClr val="FFFF00"/>
                </a:solidFill>
              </a:rPr>
              <a:t>потребительского движения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Лига потребителей 1891 г. Нью-Йорк.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Нидерландский союз потребителей 1954 г.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Выступление Д.Ф. Кеннеди 15 марта 1962г. перед Конгрессом США о правах потребителей.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Резолюция Генеральной ассамблеи ООН №39/248 от 9 апреля 1985 г., закрепила    8 прав потребителей.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Закон РФ «О защите прав потребителей» от 7 февраля 1992 г.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5408" cy="121163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Основные </a:t>
            </a: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права потребителей, закрепленные Законом РФ «О защите прав потребителей</a:t>
            </a:r>
            <a:r>
              <a:rPr lang="ru-RU" sz="35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91264" cy="45475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0" dirty="0"/>
              <a:t>1. На просвещение в области защиты своих прав </a:t>
            </a:r>
          </a:p>
          <a:p>
            <a:pPr>
              <a:lnSpc>
                <a:spcPct val="90000"/>
              </a:lnSpc>
              <a:buNone/>
            </a:pPr>
            <a:r>
              <a:rPr lang="ru-RU" b="0" dirty="0"/>
              <a:t>2. На надлежащее качество товаров</a:t>
            </a:r>
          </a:p>
          <a:p>
            <a:pPr>
              <a:lnSpc>
                <a:spcPct val="90000"/>
              </a:lnSpc>
              <a:buNone/>
            </a:pPr>
            <a:r>
              <a:rPr lang="ru-RU" b="0" dirty="0"/>
              <a:t>3. На безопасность товаров</a:t>
            </a:r>
          </a:p>
          <a:p>
            <a:pPr>
              <a:lnSpc>
                <a:spcPct val="90000"/>
              </a:lnSpc>
              <a:buNone/>
            </a:pPr>
            <a:r>
              <a:rPr lang="ru-RU" b="0" dirty="0"/>
              <a:t>4. На информацию</a:t>
            </a:r>
          </a:p>
          <a:p>
            <a:pPr>
              <a:lnSpc>
                <a:spcPct val="90000"/>
              </a:lnSpc>
              <a:buNone/>
            </a:pPr>
            <a:r>
              <a:rPr lang="ru-RU" b="0" dirty="0"/>
              <a:t>5. На возмещение морального вреда</a:t>
            </a:r>
          </a:p>
          <a:p>
            <a:pPr>
              <a:lnSpc>
                <a:spcPct val="90000"/>
              </a:lnSpc>
              <a:buNone/>
            </a:pPr>
            <a:r>
              <a:rPr lang="ru-RU" b="0" dirty="0"/>
              <a:t>6. На судебную защиту</a:t>
            </a:r>
          </a:p>
          <a:p>
            <a:pPr>
              <a:lnSpc>
                <a:spcPct val="90000"/>
              </a:lnSpc>
              <a:buNone/>
            </a:pPr>
            <a:r>
              <a:rPr lang="ru-RU" b="0" dirty="0"/>
              <a:t>7. На государственную, общественную защиту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uiExpand="1" build="p"/>
    </p:bldLst>
  </p:timing>
</p:sld>
</file>

<file path=ppt/theme/theme1.xml><?xml version="1.0" encoding="utf-8"?>
<a:theme xmlns:a="http://schemas.openxmlformats.org/drawingml/2006/main" name="Тема22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22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22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22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702</TotalTime>
  <Words>1423</Words>
  <Application>Microsoft Office PowerPoint</Application>
  <PresentationFormat>Экран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Тема22</vt:lpstr>
      <vt:lpstr>1_Тема22</vt:lpstr>
      <vt:lpstr>2_Тема22</vt:lpstr>
      <vt:lpstr>3_Тема22</vt:lpstr>
      <vt:lpstr>Image</vt:lpstr>
      <vt:lpstr>Тема урока «Качество продукции и защита потребителей»</vt:lpstr>
      <vt:lpstr> Тема урока «Качество продукции и защита потребителей» </vt:lpstr>
      <vt:lpstr>Цель урока</vt:lpstr>
      <vt:lpstr>Задачи</vt:lpstr>
      <vt:lpstr>Содержание</vt:lpstr>
      <vt:lpstr>1 Основные определения. История потребительского движения</vt:lpstr>
      <vt:lpstr>Потребитель</vt:lpstr>
      <vt:lpstr>История потребительского движения</vt:lpstr>
      <vt:lpstr>2 Основные права потребителей, закрепленные Законом РФ «О защите прав потребителей»</vt:lpstr>
      <vt:lpstr>Право потребителей на просвещение в области защиты своих прав</vt:lpstr>
      <vt:lpstr>Право потребителей на надлежащее качество товаров, работ, услуг</vt:lpstr>
      <vt:lpstr>Право потребителей на безопасность товаров (работ, услуг)</vt:lpstr>
      <vt:lpstr>Право потребителей на информацию</vt:lpstr>
      <vt:lpstr>Право потребителей на возмещение морального вреда</vt:lpstr>
      <vt:lpstr>Право на государственную, общественную защиту</vt:lpstr>
      <vt:lpstr>Право потребителя на судебную защиту своих прав</vt:lpstr>
      <vt:lpstr>Потребитель по своему выбору вправе потребовать:</vt:lpstr>
      <vt:lpstr>Существенные  недостатки</vt:lpstr>
      <vt:lpstr> Следует помнить,                         что: </vt:lpstr>
      <vt:lpstr>Следует помнить, что:</vt:lpstr>
      <vt:lpstr>3 Перечень непродовольственных товаров не подлежащих  возврату или обмену</vt:lpstr>
      <vt:lpstr>Слайд 22</vt:lpstr>
      <vt:lpstr>Слайд 23</vt:lpstr>
      <vt:lpstr> 4 Срок службы, срок годности и гарантийный срок  </vt:lpstr>
      <vt:lpstr>Слайд 25</vt:lpstr>
      <vt:lpstr>Гарантийный  срок</vt:lpstr>
      <vt:lpstr>Слайд 27</vt:lpstr>
      <vt:lpstr>5 Перечень технически сложных товаров подлежат замене</vt:lpstr>
      <vt:lpstr>Подлежат замене</vt:lpstr>
      <vt:lpstr>Грамотный потребитель</vt:lpstr>
      <vt:lpstr>Контрольные вопросы</vt:lpstr>
      <vt:lpstr>Литература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Потребитель</dc:title>
  <dc:creator>BARHAN0073</dc:creator>
  <cp:lastModifiedBy>bragina</cp:lastModifiedBy>
  <cp:revision>33</cp:revision>
  <dcterms:created xsi:type="dcterms:W3CDTF">2008-02-28T17:51:03Z</dcterms:created>
  <dcterms:modified xsi:type="dcterms:W3CDTF">2022-11-08T09:15:38Z</dcterms:modified>
</cp:coreProperties>
</file>