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6" r:id="rId9"/>
    <p:sldId id="267" r:id="rId10"/>
    <p:sldId id="268" r:id="rId11"/>
    <p:sldId id="269" r:id="rId12"/>
    <p:sldId id="270" r:id="rId13"/>
    <p:sldId id="272" r:id="rId14"/>
    <p:sldId id="264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F116F-0AD0-4D5B-A6E8-282B088AC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E6A03-6B62-45D2-AB17-B956D8104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03.11.2022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3" cstate="print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4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5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" Type="http://schemas.openxmlformats.org/officeDocument/2006/relationships/image" Target="../media/image40.png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5.gif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2924944"/>
            <a:ext cx="5328592" cy="2304256"/>
          </a:xfrm>
        </p:spPr>
        <p:txBody>
          <a:bodyPr>
            <a:normAutofit fontScale="90000"/>
          </a:bodyPr>
          <a:lstStyle/>
          <a:p>
            <a:r>
              <a:rPr lang="ru-RU" sz="6600" i="1">
                <a:solidFill>
                  <a:srgbClr val="FFFF00"/>
                </a:solidFill>
                <a:latin typeface="Gabriola"/>
              </a:rPr>
              <a:t>Показательные  </a:t>
            </a:r>
            <a:r>
              <a:rPr lang="ru-RU" sz="6600" i="1" dirty="0">
                <a:solidFill>
                  <a:srgbClr val="FFFF00"/>
                </a:solidFill>
                <a:latin typeface="Gabriola"/>
              </a:rPr>
              <a:t>уравнения </a:t>
            </a:r>
            <a:br>
              <a:rPr lang="ru-RU" i="1" dirty="0">
                <a:solidFill>
                  <a:schemeClr val="bg1"/>
                </a:solidFill>
                <a:latin typeface="Arbat-Bold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8864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i="1" kern="0" dirty="0">
                <a:ln w="5080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Краснодарского края</a:t>
            </a:r>
            <a:br>
              <a:rPr lang="ru-RU" b="1" i="1" kern="0" dirty="0">
                <a:ln w="5080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kern="0" dirty="0">
                <a:ln w="5080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6309320"/>
            <a:ext cx="4930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Преподаватель: </a:t>
            </a:r>
            <a:r>
              <a:rPr lang="ru-R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Заикина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Яна Александровна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CCDB3D-409A-432A-9B4A-B80E2DAD2EFE}"/>
              </a:ext>
            </a:extLst>
          </p:cNvPr>
          <p:cNvSpPr txBox="1"/>
          <p:nvPr/>
        </p:nvSpPr>
        <p:spPr>
          <a:xfrm>
            <a:off x="755576" y="1510953"/>
            <a:ext cx="23762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4.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3C828C4-2043-4D81-B7C8-0C96F8187140}"/>
                  </a:ext>
                </a:extLst>
              </p:cNvPr>
              <p:cNvSpPr txBox="1"/>
              <p:nvPr/>
            </p:nvSpPr>
            <p:spPr>
              <a:xfrm>
                <a:off x="3131840" y="1787952"/>
                <a:ext cx="25202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3C828C4-2043-4D81-B7C8-0C96F8187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787952"/>
                <a:ext cx="2520280" cy="707886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005838B-222D-4743-9408-6133B7413286}"/>
                  </a:ext>
                </a:extLst>
              </p:cNvPr>
              <p:cNvSpPr txBox="1"/>
              <p:nvPr/>
            </p:nvSpPr>
            <p:spPr>
              <a:xfrm>
                <a:off x="1043615" y="2418894"/>
                <a:ext cx="6840752" cy="1300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ru-RU" sz="4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х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400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7</m:t>
                              </m:r>
                            </m:e>
                            <m:sup>
                              <m:r>
                                <a:rPr lang="ru-RU" sz="4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х</m:t>
                              </m:r>
                            </m:sup>
                          </m:sSup>
                        </m:den>
                      </m:f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7</m:t>
                              </m:r>
                            </m:e>
                            <m:sup>
                              <m:r>
                                <a:rPr lang="ru-RU" sz="4000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х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4000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7</m:t>
                              </m:r>
                            </m:e>
                            <m:sup>
                              <m:r>
                                <a:rPr lang="ru-RU" sz="4000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х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005838B-222D-4743-9408-6133B7413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15" y="2418894"/>
                <a:ext cx="6840752" cy="1300741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8CFB65A-BF0B-49D4-8F76-DF2B2BC53B87}"/>
              </a:ext>
            </a:extLst>
          </p:cNvPr>
          <p:cNvCxnSpPr/>
          <p:nvPr/>
        </p:nvCxnSpPr>
        <p:spPr>
          <a:xfrm>
            <a:off x="5940152" y="1844824"/>
            <a:ext cx="0" cy="57407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CB24681-FD5C-40E2-8B4E-9B3D3004CB11}"/>
                  </a:ext>
                </a:extLst>
              </p:cNvPr>
              <p:cNvSpPr txBox="1"/>
              <p:nvPr/>
            </p:nvSpPr>
            <p:spPr>
              <a:xfrm>
                <a:off x="6295591" y="1787952"/>
                <a:ext cx="86869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</m:oMath>
                  </m:oMathPara>
                </a14:m>
                <a:endPara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CB24681-FD5C-40E2-8B4E-9B3D3004CB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591" y="1787952"/>
                <a:ext cx="868695" cy="707886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6CF8572-6D8D-4889-A544-661EDAAF9081}"/>
                  </a:ext>
                </a:extLst>
              </p:cNvPr>
              <p:cNvSpPr txBox="1"/>
              <p:nvPr/>
            </p:nvSpPr>
            <p:spPr>
              <a:xfrm>
                <a:off x="1059639" y="2437617"/>
                <a:ext cx="6840752" cy="1263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sz="4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6CF8572-6D8D-4889-A544-661EDAAF90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639" y="2437617"/>
                <a:ext cx="6840752" cy="1263295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862DAB4-8F36-4735-A8B4-6D4B5D09F901}"/>
                  </a:ext>
                </a:extLst>
              </p:cNvPr>
              <p:cNvSpPr txBox="1"/>
              <p:nvPr/>
            </p:nvSpPr>
            <p:spPr>
              <a:xfrm>
                <a:off x="1259633" y="3441930"/>
                <a:ext cx="6840752" cy="1263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862DAB4-8F36-4735-A8B4-6D4B5D09F9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3" y="3441930"/>
                <a:ext cx="6840752" cy="1263295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4097225A-9415-4672-8634-068B740A06A2}"/>
              </a:ext>
            </a:extLst>
          </p:cNvPr>
          <p:cNvSpPr txBox="1"/>
          <p:nvPr/>
        </p:nvSpPr>
        <p:spPr>
          <a:xfrm>
            <a:off x="4041623" y="4647004"/>
            <a:ext cx="22322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х=0</a:t>
            </a:r>
          </a:p>
        </p:txBody>
      </p:sp>
    </p:spTree>
    <p:extLst>
      <p:ext uri="{BB962C8B-B14F-4D97-AF65-F5344CB8AC3E}">
        <p14:creationId xmlns:p14="http://schemas.microsoft.com/office/powerpoint/2010/main" val="207877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5" grpId="1" animBg="1"/>
      <p:bldP spid="11" grpId="0" animBg="1"/>
      <p:bldP spid="12" grpId="0" animBg="1"/>
      <p:bldP spid="13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CCDB3D-409A-432A-9B4A-B80E2DAD2EFE}"/>
              </a:ext>
            </a:extLst>
          </p:cNvPr>
          <p:cNvSpPr txBox="1"/>
          <p:nvPr/>
        </p:nvSpPr>
        <p:spPr>
          <a:xfrm>
            <a:off x="755576" y="1510953"/>
            <a:ext cx="23762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5.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3C828C4-2043-4D81-B7C8-0C96F8187140}"/>
                  </a:ext>
                </a:extLst>
              </p:cNvPr>
              <p:cNvSpPr txBox="1"/>
              <p:nvPr/>
            </p:nvSpPr>
            <p:spPr>
              <a:xfrm>
                <a:off x="611560" y="1916832"/>
                <a:ext cx="763284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3∙2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х+1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+2∙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B3C828C4-2043-4D81-B7C8-0C96F8187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916832"/>
                <a:ext cx="7632841" cy="707886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8CFB65A-BF0B-49D4-8F76-DF2B2BC53B87}"/>
              </a:ext>
            </a:extLst>
          </p:cNvPr>
          <p:cNvCxnSpPr/>
          <p:nvPr/>
        </p:nvCxnSpPr>
        <p:spPr>
          <a:xfrm>
            <a:off x="5760132" y="4941168"/>
            <a:ext cx="0" cy="57407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CB24681-FD5C-40E2-8B4E-9B3D3004CB11}"/>
                  </a:ext>
                </a:extLst>
              </p:cNvPr>
              <p:cNvSpPr txBox="1"/>
              <p:nvPr/>
            </p:nvSpPr>
            <p:spPr>
              <a:xfrm>
                <a:off x="5972123" y="4794100"/>
                <a:ext cx="86869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:5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7CB24681-FD5C-40E2-8B4E-9B3D3004CB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123" y="4794100"/>
                <a:ext cx="868695" cy="707886"/>
              </a:xfrm>
              <a:prstGeom prst="rect">
                <a:avLst/>
              </a:prstGeom>
              <a:blipFill>
                <a:blip r:embed="rId3" cstate="print"/>
                <a:stretch>
                  <a:fillRect r="-415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C1B78C-E8EF-4994-A6AB-7FEDB5FC3C54}"/>
                  </a:ext>
                </a:extLst>
              </p:cNvPr>
              <p:cNvSpPr txBox="1"/>
              <p:nvPr/>
            </p:nvSpPr>
            <p:spPr>
              <a:xfrm>
                <a:off x="611559" y="1916832"/>
                <a:ext cx="763284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3∙2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х+1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−2∙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8CC1B78C-E8EF-4994-A6AB-7FEDB5FC3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59" y="1916832"/>
                <a:ext cx="7632841" cy="707886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332AB3C-CE87-4C99-BA7C-9B13BC2F5F10}"/>
                  </a:ext>
                </a:extLst>
              </p:cNvPr>
              <p:cNvSpPr txBox="1"/>
              <p:nvPr/>
            </p:nvSpPr>
            <p:spPr>
              <a:xfrm>
                <a:off x="611559" y="2566898"/>
                <a:ext cx="828092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3∙2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∙2−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−2∙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sSup>
                        <m:sSupPr>
                          <m:ctrlP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9332AB3C-CE87-4C99-BA7C-9B13BC2F5F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59" y="2566898"/>
                <a:ext cx="8280920" cy="707886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EC12702-2FC4-4924-A005-7CA8AD9BC932}"/>
                  </a:ext>
                </a:extLst>
              </p:cNvPr>
              <p:cNvSpPr txBox="1"/>
              <p:nvPr/>
            </p:nvSpPr>
            <p:spPr>
              <a:xfrm>
                <a:off x="656166" y="2530428"/>
                <a:ext cx="8280920" cy="1000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ru-RU" sz="40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40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ru-RU" sz="40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х</m:t>
                            </m:r>
                          </m:sup>
                        </m:sSup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(3</m:t>
                        </m:r>
                      </m:e>
                      <m:sup/>
                    </m:sSup>
                    <m:r>
                      <a:rPr lang="ru-RU" sz="4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∙2−</m:t>
                    </m:r>
                    <m:f>
                      <m:fPr>
                        <m:ctrlP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sz="40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40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ru-RU" sz="40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4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х</m:t>
                        </m:r>
                      </m:sup>
                    </m:sSup>
                    <m:r>
                      <a:rPr lang="ru-RU" sz="4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</m:t>
                    </m:r>
                    <m:r>
                      <a:rPr lang="ru-RU" sz="40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a:rPr lang="ru-RU" sz="400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ru-RU" sz="40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sz="40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40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ru-RU" sz="40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40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EEC12702-2FC4-4924-A005-7CA8AD9BC9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66" y="2530428"/>
                <a:ext cx="8280920" cy="1000338"/>
              </a:xfrm>
              <a:prstGeom prst="rect">
                <a:avLst/>
              </a:prstGeom>
              <a:blipFill>
                <a:blip r:embed="rId6" cstate="print"/>
                <a:stretch>
                  <a:fillRect b="-79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30A21F7-BA44-4B40-96BE-1AAA6EBD306A}"/>
                  </a:ext>
                </a:extLst>
              </p:cNvPr>
              <p:cNvSpPr txBox="1"/>
              <p:nvPr/>
            </p:nvSpPr>
            <p:spPr>
              <a:xfrm>
                <a:off x="656165" y="2549824"/>
                <a:ext cx="8280920" cy="96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ru-RU" sz="40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40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ru-RU" sz="40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х</m:t>
                            </m:r>
                          </m:sup>
                        </m:sSup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(3</m:t>
                        </m:r>
                      </m:e>
                      <m:sup/>
                    </m:sSup>
                    <m:r>
                      <a:rPr lang="ru-RU" sz="4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∙2−</m:t>
                    </m:r>
                    <m:f>
                      <m:fPr>
                        <m:ctrlP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ru-RU" sz="4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х</m:t>
                        </m:r>
                      </m:sup>
                    </m:sSup>
                    <m:r>
                      <a:rPr lang="ru-RU" sz="4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</m:t>
                    </m:r>
                    <m:r>
                      <a:rPr lang="ru-RU" sz="40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a:rPr lang="ru-RU" sz="400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ru-RU" sz="40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0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40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D30A21F7-BA44-4B40-96BE-1AAA6EBD3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65" y="2549824"/>
                <a:ext cx="8280920" cy="961545"/>
              </a:xfrm>
              <a:prstGeom prst="rect">
                <a:avLst/>
              </a:prstGeom>
              <a:blipFill>
                <a:blip r:embed="rId7" cstate="print"/>
                <a:stretch>
                  <a:fillRect b="-120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A9868FA-E1BA-4EC5-BCDB-A53DCC931B51}"/>
                  </a:ext>
                </a:extLst>
              </p:cNvPr>
              <p:cNvSpPr txBox="1"/>
              <p:nvPr/>
            </p:nvSpPr>
            <p:spPr>
              <a:xfrm>
                <a:off x="683563" y="2530427"/>
                <a:ext cx="5256584" cy="965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х</m:t>
                        </m:r>
                      </m:sup>
                    </m:sSup>
                    <m:r>
                      <a:rPr lang="ru-RU" sz="4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(6−</m:t>
                    </m:r>
                    <m:f>
                      <m:fPr>
                        <m:ctrlP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ru-RU" sz="4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х</m:t>
                        </m:r>
                      </m:sup>
                    </m:sSup>
                    <m:r>
                      <a:rPr lang="ru-RU" sz="4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</m:t>
                    </m:r>
                    <m:r>
                      <a:rPr lang="ru-RU" sz="40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40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40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40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9A9868FA-E1BA-4EC5-BCDB-A53DCC931B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3" y="2530427"/>
                <a:ext cx="5256584" cy="965392"/>
              </a:xfrm>
              <a:prstGeom prst="rect">
                <a:avLst/>
              </a:prstGeom>
              <a:blipFill>
                <a:blip r:embed="rId8" cstate="print"/>
                <a:stretch>
                  <a:fillRect b="-126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03A2208-BA1F-4FB5-9776-DAB994CFADD9}"/>
                  </a:ext>
                </a:extLst>
              </p:cNvPr>
              <p:cNvSpPr txBox="1"/>
              <p:nvPr/>
            </p:nvSpPr>
            <p:spPr>
              <a:xfrm>
                <a:off x="629839" y="3359291"/>
                <a:ext cx="5256584" cy="1248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703A2208-BA1F-4FB5-9776-DAB994CFAD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839" y="3359291"/>
                <a:ext cx="5256584" cy="1248803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6B6CA26-E693-45B9-B1FC-C09330DAB7DE}"/>
                  </a:ext>
                </a:extLst>
              </p:cNvPr>
              <p:cNvSpPr txBox="1"/>
              <p:nvPr/>
            </p:nvSpPr>
            <p:spPr>
              <a:xfrm>
                <a:off x="503548" y="3359291"/>
                <a:ext cx="5256584" cy="1248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D6B6CA26-E693-45B9-B1FC-C09330DAB7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48" y="3359291"/>
                <a:ext cx="5256584" cy="1248803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3EE96B8C-7CFD-473A-994A-6508389CDCB9}"/>
              </a:ext>
            </a:extLst>
          </p:cNvPr>
          <p:cNvCxnSpPr>
            <a:cxnSpLocks/>
          </p:cNvCxnSpPr>
          <p:nvPr/>
        </p:nvCxnSpPr>
        <p:spPr>
          <a:xfrm>
            <a:off x="2339752" y="3539512"/>
            <a:ext cx="504056" cy="33906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E846EE80-5A84-4AFD-97B8-4C20D4B47B21}"/>
              </a:ext>
            </a:extLst>
          </p:cNvPr>
          <p:cNvCxnSpPr>
            <a:cxnSpLocks/>
          </p:cNvCxnSpPr>
          <p:nvPr/>
        </p:nvCxnSpPr>
        <p:spPr>
          <a:xfrm>
            <a:off x="4553721" y="3497155"/>
            <a:ext cx="379307" cy="344524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C0FC2F0-9785-4720-B7A8-FFA8534C0F26}"/>
                  </a:ext>
                </a:extLst>
              </p:cNvPr>
              <p:cNvSpPr txBox="1"/>
              <p:nvPr/>
            </p:nvSpPr>
            <p:spPr>
              <a:xfrm>
                <a:off x="1043090" y="3376587"/>
                <a:ext cx="5256584" cy="1265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х</m:t>
                              </m:r>
                            </m:sup>
                          </m:sSup>
                        </m:num>
                        <m:den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х</m:t>
                              </m:r>
                            </m:sup>
                          </m:sSup>
                        </m:num>
                        <m:den>
                          <m: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BC0FC2F0-9785-4720-B7A8-FFA8534C0F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090" y="3376587"/>
                <a:ext cx="5256584" cy="1265539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264CC49-90EE-47AC-B83C-03A7BC1900D3}"/>
                  </a:ext>
                </a:extLst>
              </p:cNvPr>
              <p:cNvSpPr txBox="1"/>
              <p:nvPr/>
            </p:nvSpPr>
            <p:spPr>
              <a:xfrm>
                <a:off x="1412788" y="4731057"/>
                <a:ext cx="5256584" cy="1302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х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х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E264CC49-90EE-47AC-B83C-03A7BC190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788" y="4731057"/>
                <a:ext cx="5256584" cy="1302985"/>
              </a:xfrm>
              <a:prstGeom prst="rect">
                <a:avLst/>
              </a:prstGeom>
              <a:blipFill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FD35C6-5D5B-4F8A-B47C-4CD16BF9A265}"/>
                  </a:ext>
                </a:extLst>
              </p:cNvPr>
              <p:cNvSpPr txBox="1"/>
              <p:nvPr/>
            </p:nvSpPr>
            <p:spPr>
              <a:xfrm>
                <a:off x="1475656" y="4699489"/>
                <a:ext cx="52565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х−2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х−2</m:t>
                          </m:r>
                        </m:sup>
                      </m:sSup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95FD35C6-5D5B-4F8A-B47C-4CD16BF9A2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699489"/>
                <a:ext cx="5256584" cy="707886"/>
              </a:xfrm>
              <a:prstGeom prst="rect">
                <a:avLst/>
              </a:prstGeom>
              <a:blipFill>
                <a:blip r:embed="rId1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465575A-D41A-409E-BDBC-CDFE100E5791}"/>
                  </a:ext>
                </a:extLst>
              </p:cNvPr>
              <p:cNvSpPr txBox="1"/>
              <p:nvPr/>
            </p:nvSpPr>
            <p:spPr>
              <a:xfrm>
                <a:off x="1417372" y="4673694"/>
                <a:ext cx="5256584" cy="1323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х−2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х−2</m:t>
                              </m:r>
                            </m:sup>
                          </m:sSup>
                        </m:den>
                      </m:f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х−2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ru-RU" sz="4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х−2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D465575A-D41A-409E-BDBC-CDFE100E57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372" y="4673694"/>
                <a:ext cx="5256584" cy="1323567"/>
              </a:xfrm>
              <a:prstGeom prst="rect">
                <a:avLst/>
              </a:prstGeom>
              <a:blipFill>
                <a:blip r:embed="rId1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E155326-79C1-4B95-840E-2362F7C36DB5}"/>
                  </a:ext>
                </a:extLst>
              </p:cNvPr>
              <p:cNvSpPr txBox="1"/>
              <p:nvPr/>
            </p:nvSpPr>
            <p:spPr>
              <a:xfrm>
                <a:off x="1421956" y="4743402"/>
                <a:ext cx="5256584" cy="1248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х−2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id="{6E155326-79C1-4B95-840E-2362F7C36D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956" y="4743402"/>
                <a:ext cx="5256584" cy="1248803"/>
              </a:xfrm>
              <a:prstGeom prst="rect">
                <a:avLst/>
              </a:prstGeom>
              <a:blipFill>
                <a:blip r:embed="rId1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924830A-6B16-4831-AC63-7E5B4034C3AE}"/>
                  </a:ext>
                </a:extLst>
              </p:cNvPr>
              <p:cNvSpPr txBox="1"/>
              <p:nvPr/>
            </p:nvSpPr>
            <p:spPr>
              <a:xfrm>
                <a:off x="1412788" y="4731057"/>
                <a:ext cx="5256584" cy="1248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х−2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6924830A-6B16-4831-AC63-7E5B4034C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788" y="4731057"/>
                <a:ext cx="5256584" cy="1248803"/>
              </a:xfrm>
              <a:prstGeom prst="rect">
                <a:avLst/>
              </a:prstGeom>
              <a:blipFill>
                <a:blip r:embed="rId1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91595A4-67C8-45F9-9A36-BB7352C6C7E4}"/>
                  </a:ext>
                </a:extLst>
              </p:cNvPr>
              <p:cNvSpPr txBox="1"/>
              <p:nvPr/>
            </p:nvSpPr>
            <p:spPr>
              <a:xfrm>
                <a:off x="1412788" y="4731057"/>
                <a:ext cx="52565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х−2=0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091595A4-67C8-45F9-9A36-BB7352C6C7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788" y="4731057"/>
                <a:ext cx="5256584" cy="707886"/>
              </a:xfrm>
              <a:prstGeom prst="rect">
                <a:avLst/>
              </a:prstGeom>
              <a:blipFill>
                <a:blip r:embed="rId1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A122AE1-E676-4004-A860-CECD05B3ADD6}"/>
                  </a:ext>
                </a:extLst>
              </p:cNvPr>
              <p:cNvSpPr txBox="1"/>
              <p:nvPr/>
            </p:nvSpPr>
            <p:spPr>
              <a:xfrm>
                <a:off x="2115082" y="5657485"/>
                <a:ext cx="52565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х=2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id="{EA122AE1-E676-4004-A860-CECD05B3AD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082" y="5657485"/>
                <a:ext cx="5256584" cy="707886"/>
              </a:xfrm>
              <a:prstGeom prst="rect">
                <a:avLst/>
              </a:prstGeom>
              <a:blipFill>
                <a:blip r:embed="rId1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899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" grpId="1" animBg="1"/>
      <p:bldP spid="11" grpId="0" animBg="1"/>
      <p:bldP spid="11" grpId="1" animBg="1"/>
      <p:bldP spid="10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19" grpId="1" animBg="1"/>
      <p:bldP spid="20" grpId="0" animBg="1"/>
      <p:bldP spid="20" grpId="1" animBg="1"/>
      <p:bldP spid="23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CCDB3D-409A-432A-9B4A-B80E2DAD2EFE}"/>
              </a:ext>
            </a:extLst>
          </p:cNvPr>
          <p:cNvSpPr txBox="1"/>
          <p:nvPr/>
        </p:nvSpPr>
        <p:spPr>
          <a:xfrm>
            <a:off x="755576" y="1510953"/>
            <a:ext cx="23762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6.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3C828C4-2043-4D81-B7C8-0C96F8187140}"/>
                  </a:ext>
                </a:extLst>
              </p:cNvPr>
              <p:cNvSpPr txBox="1"/>
              <p:nvPr/>
            </p:nvSpPr>
            <p:spPr>
              <a:xfrm>
                <a:off x="2339752" y="1916832"/>
                <a:ext cx="47525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−4∙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−45=0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B3C828C4-2043-4D81-B7C8-0C96F8187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1916832"/>
                <a:ext cx="4752524" cy="707886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1C01E6B-DDF1-4F2A-B0F4-736A8DE7652C}"/>
              </a:ext>
            </a:extLst>
          </p:cNvPr>
          <p:cNvSpPr txBox="1"/>
          <p:nvPr/>
        </p:nvSpPr>
        <p:spPr>
          <a:xfrm>
            <a:off x="2771800" y="3051044"/>
            <a:ext cx="30963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Пусть </a:t>
            </a:r>
            <a:r>
              <a:rPr lang="ru-RU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000" b="1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endParaRPr lang="ru-RU" sz="3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007ED09-4415-49AB-B91D-6E5DFDF56A8F}"/>
                  </a:ext>
                </a:extLst>
              </p:cNvPr>
              <p:cNvSpPr txBox="1"/>
              <p:nvPr/>
            </p:nvSpPr>
            <p:spPr>
              <a:xfrm>
                <a:off x="2195736" y="2421715"/>
                <a:ext cx="53697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−4∙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−45=0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E007ED09-4415-49AB-B91D-6E5DFDF56A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421715"/>
                <a:ext cx="5369728" cy="707886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D4A11E3-007B-4D36-82BE-0F25F615D5AB}"/>
                  </a:ext>
                </a:extLst>
              </p:cNvPr>
              <p:cNvSpPr txBox="1"/>
              <p:nvPr/>
            </p:nvSpPr>
            <p:spPr>
              <a:xfrm>
                <a:off x="2195736" y="2406994"/>
                <a:ext cx="53697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ru-RU" sz="4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х</m:t>
                              </m:r>
                            </m:sup>
                          </m:s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−4∙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−45=0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ED4A11E3-007B-4D36-82BE-0F25F615D5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406994"/>
                <a:ext cx="5369728" cy="707886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D1B0E08-77A4-4806-8945-9FF5564FE90A}"/>
                  </a:ext>
                </a:extLst>
              </p:cNvPr>
              <p:cNvSpPr txBox="1"/>
              <p:nvPr/>
            </p:nvSpPr>
            <p:spPr>
              <a:xfrm>
                <a:off x="2123728" y="3456923"/>
                <a:ext cx="47525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  <m:r>
                        <a:rPr lang="en-US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−45=0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AD1B0E08-77A4-4806-8945-9FF5564FE9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3456923"/>
                <a:ext cx="4752524" cy="707886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DEC66C8C-40EE-4818-9B60-E61A0BC581CA}"/>
              </a:ext>
            </a:extLst>
          </p:cNvPr>
          <p:cNvSpPr txBox="1"/>
          <p:nvPr/>
        </p:nvSpPr>
        <p:spPr>
          <a:xfrm>
            <a:off x="3111296" y="4015554"/>
            <a:ext cx="8280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FFFF00"/>
                </a:solidFill>
              </a:rPr>
              <a:t>t</a:t>
            </a:r>
            <a:r>
              <a:rPr lang="en-US" sz="3000" b="1" baseline="-25000" dirty="0">
                <a:solidFill>
                  <a:srgbClr val="FFFF00"/>
                </a:solidFill>
              </a:rPr>
              <a:t>1</a:t>
            </a:r>
            <a:r>
              <a:rPr lang="en-US" sz="3000" b="1" dirty="0">
                <a:solidFill>
                  <a:srgbClr val="FFFF00"/>
                </a:solidFill>
              </a:rPr>
              <a:t>=9</a:t>
            </a:r>
            <a:endParaRPr lang="ru-RU" sz="3000" b="1" dirty="0">
              <a:solidFill>
                <a:srgbClr val="FFFF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CF8CB8B-3A5A-4B57-8AD4-9FD2390AC066}"/>
              </a:ext>
            </a:extLst>
          </p:cNvPr>
          <p:cNvSpPr txBox="1"/>
          <p:nvPr/>
        </p:nvSpPr>
        <p:spPr>
          <a:xfrm>
            <a:off x="4332888" y="4015554"/>
            <a:ext cx="44875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FFFF00"/>
                </a:solidFill>
              </a:rPr>
              <a:t>t</a:t>
            </a:r>
            <a:r>
              <a:rPr lang="en-US" sz="3000" b="1" baseline="-25000" dirty="0">
                <a:solidFill>
                  <a:srgbClr val="FFFF00"/>
                </a:solidFill>
              </a:rPr>
              <a:t>2</a:t>
            </a:r>
            <a:r>
              <a:rPr lang="en-US" sz="3000" b="1" dirty="0">
                <a:solidFill>
                  <a:srgbClr val="FFFF00"/>
                </a:solidFill>
              </a:rPr>
              <a:t>=-5, </a:t>
            </a:r>
            <a:r>
              <a:rPr lang="ru-RU" sz="3000" b="1" dirty="0">
                <a:solidFill>
                  <a:srgbClr val="FFFF00"/>
                </a:solidFill>
              </a:rPr>
              <a:t>не подходит т.к </a:t>
            </a:r>
            <a:r>
              <a:rPr lang="en-US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r>
              <a:rPr lang="ru-RU" sz="3000" b="1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A923093-DEF3-4A05-8A91-3ED155820FD5}"/>
              </a:ext>
            </a:extLst>
          </p:cNvPr>
          <p:cNvSpPr/>
          <p:nvPr/>
        </p:nvSpPr>
        <p:spPr>
          <a:xfrm>
            <a:off x="3131840" y="4437112"/>
            <a:ext cx="11576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000" b="1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4AE441B-1CF5-48C8-B070-9D51312D7F09}"/>
              </a:ext>
            </a:extLst>
          </p:cNvPr>
          <p:cNvSpPr/>
          <p:nvPr/>
        </p:nvSpPr>
        <p:spPr>
          <a:xfrm>
            <a:off x="3143630" y="4959464"/>
            <a:ext cx="13292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000" b="1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000" b="1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9CFE607A-1F2E-47A9-BE9F-A7DAA7C9EC7C}"/>
              </a:ext>
            </a:extLst>
          </p:cNvPr>
          <p:cNvSpPr/>
          <p:nvPr/>
        </p:nvSpPr>
        <p:spPr>
          <a:xfrm>
            <a:off x="3433517" y="5534910"/>
            <a:ext cx="9861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39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15" grpId="0" animBg="1"/>
      <p:bldP spid="15" grpId="1" animBg="1"/>
      <p:bldP spid="16" grpId="0" animBg="1"/>
      <p:bldP spid="17" grpId="0" animBg="1"/>
      <p:bldP spid="6" grpId="0"/>
      <p:bldP spid="18" grpId="0"/>
      <p:bldP spid="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bat-Bold"/>
              </a:rPr>
              <a:t>Решите уравнения</a:t>
            </a:r>
          </a:p>
        </p:txBody>
      </p:sp>
      <p:pic>
        <p:nvPicPr>
          <p:cNvPr id="4" name="Picture 2" descr="C:\Documents and Settings\user\Рабочий стол\работа\2009-2010\курирование\математика\уроки по математике\11 класс\показательные уравнения\устно 1\s8.bmp"/>
          <p:cNvPicPr>
            <a:picLocks noChangeAspect="1" noChangeArrowheads="1"/>
          </p:cNvPicPr>
          <p:nvPr/>
        </p:nvPicPr>
        <p:blipFill>
          <a:blip r:embed="rId2" cstate="print"/>
          <a:srcRect t="26596"/>
          <a:stretch>
            <a:fillRect/>
          </a:stretch>
        </p:blipFill>
        <p:spPr bwMode="auto">
          <a:xfrm>
            <a:off x="4594225" y="1412875"/>
            <a:ext cx="36703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C:\Documents and Settings\user\Рабочий стол\работа\2009-2010\курирование\математика\уроки по математике\11 класс\показательные уравнения\устно\s9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613" y="1412875"/>
            <a:ext cx="3195637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C:\Documents and Settings\user\Рабочий стол\работа\2009-2010\курирование\математика\уроки по математике\11 класс\показательные уравнения\b8\s4.bmp"/>
          <p:cNvPicPr>
            <a:picLocks noChangeAspect="1" noChangeArrowheads="1"/>
          </p:cNvPicPr>
          <p:nvPr/>
        </p:nvPicPr>
        <p:blipFill>
          <a:blip r:embed="rId4" cstate="print"/>
          <a:srcRect l="22807" t="30646" r="16666" b="8871"/>
          <a:stretch>
            <a:fillRect/>
          </a:stretch>
        </p:blipFill>
        <p:spPr bwMode="auto">
          <a:xfrm>
            <a:off x="2147888" y="2997200"/>
            <a:ext cx="4103687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user\Рабочий стол\работа\2009-2010\курирование\математика\уроки по математике\11 класс\показательные уравнения\b7\s1.bmp"/>
          <p:cNvPicPr>
            <a:picLocks noChangeAspect="1" noChangeArrowheads="1"/>
          </p:cNvPicPr>
          <p:nvPr/>
        </p:nvPicPr>
        <p:blipFill>
          <a:blip r:embed="rId5" cstate="print"/>
          <a:srcRect l="19469" t="39474" r="19344" b="17464"/>
          <a:stretch>
            <a:fillRect/>
          </a:stretch>
        </p:blipFill>
        <p:spPr bwMode="auto">
          <a:xfrm>
            <a:off x="1531938" y="4554538"/>
            <a:ext cx="5335587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7" descr="C:\Documents and Settings\user\Мои документы\для презентаций\Анимация\Рисунок52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9300" y="4724400"/>
            <a:ext cx="153352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59632" y="2492896"/>
            <a:ext cx="6512511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СПАСИБО ЗА ВНИМАНИЕ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1511300" y="765175"/>
            <a:ext cx="62642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FFC000"/>
                </a:solidFill>
                <a:latin typeface="Arbat-Bold"/>
              </a:rPr>
              <a:t> </a:t>
            </a:r>
          </a:p>
        </p:txBody>
      </p:sp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8"/>
          </a:xfrm>
        </p:spPr>
        <p:txBody>
          <a:bodyPr/>
          <a:lstStyle/>
          <a:p>
            <a:r>
              <a:rPr lang="ru-RU" sz="3200" dirty="0">
                <a:latin typeface="Arbat-Bold"/>
              </a:rPr>
              <a:t>Определение показательного уравнения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51520" y="1268760"/>
            <a:ext cx="864096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Уравнение, которое содержит неизвестное в показателе степени, называется показательным</a:t>
            </a:r>
          </a:p>
        </p:txBody>
      </p:sp>
      <p:pic>
        <p:nvPicPr>
          <p:cNvPr id="17413" name="Picture 6" descr="http://img846.imageshack.us/img846/4043/205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2564904"/>
            <a:ext cx="1320800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85313" y="2654117"/>
            <a:ext cx="4392488" cy="1600438"/>
          </a:xfrm>
          <a:prstGeom prst="rect">
            <a:avLst/>
          </a:prstGeom>
          <a:blipFill rotWithShape="1">
            <a:blip r:embed="rId3" cstate="print"/>
            <a:stretch>
              <a:fillRect t="-6464" b="-19392"/>
            </a:stretch>
          </a:blipFill>
        </p:spPr>
        <p:txBody>
          <a:bodyPr/>
          <a:lstStyle/>
          <a:p>
            <a:pPr>
              <a:defRPr/>
            </a:pPr>
            <a:r>
              <a:rPr lang="ru-RU" dirty="0">
                <a:noFill/>
              </a:rPr>
              <a:t> 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03648" y="4509120"/>
            <a:ext cx="60626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latin typeface="FangSong" pitchFamily="49" charset="-122"/>
                <a:ea typeface="FangSong" pitchFamily="49" charset="-122"/>
              </a:rPr>
              <a:t>Простейшее показательное уравнение имеет вид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Arbat-Bold"/>
              </a:rPr>
              <a:t>Особенности решения</a:t>
            </a:r>
          </a:p>
        </p:txBody>
      </p:sp>
      <p:sp>
        <p:nvSpPr>
          <p:cNvPr id="18443" name="Прямоугольник 2"/>
          <p:cNvSpPr>
            <a:spLocks noChangeArrowheads="1"/>
          </p:cNvSpPr>
          <p:nvPr/>
        </p:nvSpPr>
        <p:spPr bwMode="auto">
          <a:xfrm>
            <a:off x="1050454" y="2229445"/>
            <a:ext cx="199834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i="1" baseline="30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= 3</a:t>
            </a:r>
            <a:r>
              <a:rPr lang="ru-RU" sz="3600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endParaRPr lang="ru-RU" sz="3600" b="1" i="1" dirty="0">
              <a:solidFill>
                <a:schemeClr val="bg1"/>
              </a:solidFill>
            </a:endParaRPr>
          </a:p>
          <a:p>
            <a:pPr algn="ctr"/>
            <a:r>
              <a:rPr lang="ru-RU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2</a:t>
            </a:r>
          </a:p>
        </p:txBody>
      </p:sp>
      <p:sp>
        <p:nvSpPr>
          <p:cNvPr id="6" name="Стрелка вниз 5"/>
          <p:cNvSpPr/>
          <p:nvPr/>
        </p:nvSpPr>
        <p:spPr bwMode="auto">
          <a:xfrm>
            <a:off x="1763689" y="2924944"/>
            <a:ext cx="503457" cy="532149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5592763" y="1412875"/>
            <a:ext cx="16081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 !!!!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0" name="Прямоугольник 4"/>
          <p:cNvSpPr>
            <a:spLocks noChangeArrowheads="1"/>
          </p:cNvSpPr>
          <p:nvPr/>
        </p:nvSpPr>
        <p:spPr bwMode="auto">
          <a:xfrm>
            <a:off x="5025567" y="3519158"/>
            <a:ext cx="3096083" cy="230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</a:rPr>
              <a:t>    </a:t>
            </a:r>
          </a:p>
          <a:p>
            <a:r>
              <a:rPr lang="ru-RU" sz="3600" b="1" i="1" dirty="0">
                <a:solidFill>
                  <a:srgbClr val="00B0F0"/>
                </a:solidFill>
              </a:rPr>
              <a:t> </a:t>
            </a:r>
            <a:r>
              <a:rPr lang="ru-RU" sz="2800" b="1" i="1" dirty="0">
                <a:solidFill>
                  <a:srgbClr val="FF0000"/>
                </a:solidFill>
              </a:rPr>
              <a:t>или </a:t>
            </a:r>
          </a:p>
          <a:p>
            <a:r>
              <a:rPr lang="ru-RU" sz="3600" b="1" i="1" dirty="0">
                <a:solidFill>
                  <a:srgbClr val="FF0000"/>
                </a:solidFill>
              </a:rPr>
              <a:t> 2·2</a:t>
            </a:r>
            <a:r>
              <a:rPr lang="ru-RU" sz="3600" b="1" i="1" baseline="30000" dirty="0">
                <a:solidFill>
                  <a:srgbClr val="FF0000"/>
                </a:solidFill>
              </a:rPr>
              <a:t>х</a:t>
            </a:r>
            <a:r>
              <a:rPr lang="ru-RU" sz="3600" b="1" i="1" dirty="0">
                <a:solidFill>
                  <a:srgbClr val="FF0000"/>
                </a:solidFill>
              </a:rPr>
              <a:t> = 2</a:t>
            </a:r>
            <a:r>
              <a:rPr lang="ru-RU" sz="3600" b="1" i="1" baseline="30000" dirty="0">
                <a:solidFill>
                  <a:srgbClr val="FF0000"/>
                </a:solidFill>
              </a:rPr>
              <a:t>4 </a:t>
            </a:r>
          </a:p>
          <a:p>
            <a:r>
              <a:rPr lang="ru-RU" sz="3600" b="1" i="1" baseline="30000" dirty="0">
                <a:solidFill>
                  <a:srgbClr val="FF0000"/>
                </a:solidFill>
              </a:rPr>
              <a:t>Не значит 1</a:t>
            </a:r>
            <a:r>
              <a:rPr lang="ru-RU" sz="3600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ru-RU" sz="3600" b="1" i="1" baseline="30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4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18441" name="Прямоугольник 7"/>
          <p:cNvSpPr>
            <a:spLocks noChangeArrowheads="1"/>
          </p:cNvSpPr>
          <p:nvPr/>
        </p:nvSpPr>
        <p:spPr bwMode="auto">
          <a:xfrm>
            <a:off x="4881563" y="2187575"/>
            <a:ext cx="2993773" cy="646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ru-RU" sz="3600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х+1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= 2</a:t>
            </a:r>
            <a:r>
              <a:rPr lang="ru-RU" sz="3600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2" name="TextBox 8"/>
          <p:cNvSpPr txBox="1">
            <a:spLocks noChangeArrowheads="1"/>
          </p:cNvSpPr>
          <p:nvPr/>
        </p:nvSpPr>
        <p:spPr bwMode="auto">
          <a:xfrm>
            <a:off x="5025567" y="2828794"/>
            <a:ext cx="2550451" cy="954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значит   </a:t>
            </a:r>
          </a:p>
          <a:p>
            <a:r>
              <a:rPr lang="ru-RU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(х+1) = 3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27584" y="1484784"/>
            <a:ext cx="2736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 dirty="0">
                <a:solidFill>
                  <a:srgbClr val="FFFF00"/>
                </a:solidFill>
                <a:latin typeface="Times New Roman" pitchFamily="18" charset="0"/>
                <a:ea typeface="FangSong" pitchFamily="49" charset="-122"/>
                <a:cs typeface="Times New Roman" pitchFamily="18" charset="0"/>
              </a:rPr>
              <a:t>Элементарно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575550" y="2779713"/>
            <a:ext cx="8128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60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4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4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4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8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4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4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4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/>
      <p:bldP spid="18441" grpId="0"/>
      <p:bldP spid="18442" grpId="0"/>
      <p:bldP spid="13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107504" y="1340768"/>
            <a:ext cx="3816424" cy="518457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При решении показательных уравнений, главные правила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-действия со степенями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pPr>
              <a:buFont typeface="Wingdings" pitchFamily="2" charset="2"/>
              <a:buChar char="Ø"/>
            </a:pP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Без знания этих действий ничего не получится!!!!!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700" name="Picture 4" descr="http://repetitor-problem.net/wp-content/uploads/2012/10/stepen1.jpg"/>
          <p:cNvPicPr>
            <a:picLocks noChangeAspect="1" noChangeArrowheads="1"/>
          </p:cNvPicPr>
          <p:nvPr/>
        </p:nvPicPr>
        <p:blipFill>
          <a:blip r:embed="rId2" cstate="print"/>
          <a:srcRect b="7854"/>
          <a:stretch>
            <a:fillRect/>
          </a:stretch>
        </p:blipFill>
        <p:spPr bwMode="auto">
          <a:xfrm>
            <a:off x="4572000" y="1340768"/>
            <a:ext cx="396044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rgbClr val="00B050"/>
                </a:solidFill>
                <a:latin typeface="Arbat-Bold"/>
              </a:rPr>
              <a:t>Алгоритм решения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6013" y="1773239"/>
            <a:ext cx="748843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Приводим все степени к одинаковому основанию</a:t>
            </a:r>
          </a:p>
          <a:p>
            <a:pPr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16012" y="3716338"/>
            <a:ext cx="73444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FFFF00"/>
                </a:solidFill>
              </a:rPr>
              <a:t>3</a:t>
            </a:r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Убираем основания и решаем уравнение</a:t>
            </a:r>
            <a:r>
              <a:rPr lang="en-US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f(x)=g(x)</a:t>
            </a:r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0484" name="Picture 7" descr="http://b21v.ru/wp-content/uploads/2012/10/Proble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509120"/>
            <a:ext cx="1872208" cy="1767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16013" y="2780928"/>
            <a:ext cx="6768355" cy="541110"/>
          </a:xfrm>
          <a:prstGeom prst="rect">
            <a:avLst/>
          </a:prstGeom>
          <a:blipFill rotWithShape="1">
            <a:blip r:embed="rId3" cstate="print"/>
            <a:stretch>
              <a:fillRect l="-1351" t="-7865" b="-30337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 animBg="1"/>
      <p:bldP spid="4" grpId="0"/>
      <p:bldP spid="6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6921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>
                <a:latin typeface="Arbat-Bold"/>
              </a:rPr>
              <a:t>Найдите корень уравнения </a:t>
            </a:r>
            <a:br>
              <a:rPr lang="ru-RU">
                <a:latin typeface="Arbat-Bold"/>
              </a:rPr>
            </a:br>
            <a:r>
              <a:rPr lang="ru-RU">
                <a:latin typeface="Arbat-Bold"/>
              </a:rPr>
              <a:t>устно</a:t>
            </a:r>
          </a:p>
        </p:txBody>
      </p:sp>
      <p:pic>
        <p:nvPicPr>
          <p:cNvPr id="3" name="Picture 2" descr="C:\Documents and Settings\user\Рабочий стол\работа\2009-2010\курирование\математика\уроки по математике\11 класс\показательные уравнения\устно\s1.bmp"/>
          <p:cNvPicPr>
            <a:picLocks noChangeAspect="1" noChangeArrowheads="1"/>
          </p:cNvPicPr>
          <p:nvPr/>
        </p:nvPicPr>
        <p:blipFill>
          <a:blip r:embed="rId2" cstate="print"/>
          <a:srcRect l="27689" t="40419" r="35394"/>
          <a:stretch>
            <a:fillRect/>
          </a:stretch>
        </p:blipFill>
        <p:spPr bwMode="auto">
          <a:xfrm>
            <a:off x="971551" y="1959539"/>
            <a:ext cx="287972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:\Documents and Settings\user\Рабочий стол\работа\2009-2010\курирование\математика\уроки по математике\11 класс\показательные уравнения\устно\s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725" y="1989138"/>
            <a:ext cx="2732088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Documents and Settings\user\Рабочий стол\работа\2009-2010\курирование\математика\уроки по математике\11 класс\показательные уравнения\устно\s3.bmp"/>
          <p:cNvPicPr>
            <a:picLocks noChangeAspect="1" noChangeArrowheads="1"/>
          </p:cNvPicPr>
          <p:nvPr/>
        </p:nvPicPr>
        <p:blipFill>
          <a:blip r:embed="rId4" cstate="print"/>
          <a:srcRect l="31007" t="23256" r="25388"/>
          <a:stretch>
            <a:fillRect/>
          </a:stretch>
        </p:blipFill>
        <p:spPr bwMode="auto">
          <a:xfrm>
            <a:off x="998003" y="3517901"/>
            <a:ext cx="2879725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Documents and Settings\user\Рабочий стол\работа\2009-2010\курирование\математика\уроки по математике\11 класс\показательные уравнения\устно\s7.bmp"/>
          <p:cNvPicPr>
            <a:picLocks noChangeAspect="1" noChangeArrowheads="1"/>
          </p:cNvPicPr>
          <p:nvPr/>
        </p:nvPicPr>
        <p:blipFill>
          <a:blip r:embed="rId5" cstate="print"/>
          <a:srcRect l="27849" t="24390" r="30856"/>
          <a:stretch>
            <a:fillRect/>
          </a:stretch>
        </p:blipFill>
        <p:spPr bwMode="auto">
          <a:xfrm>
            <a:off x="5254625" y="3556000"/>
            <a:ext cx="2808288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871715-BBBF-46AF-AB69-9A64FB66BBAE}"/>
              </a:ext>
            </a:extLst>
          </p:cNvPr>
          <p:cNvSpPr txBox="1"/>
          <p:nvPr/>
        </p:nvSpPr>
        <p:spPr>
          <a:xfrm>
            <a:off x="971551" y="1959539"/>
            <a:ext cx="2848014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000" dirty="0">
                <a:solidFill>
                  <a:schemeClr val="bg1"/>
                </a:solidFill>
              </a:rPr>
              <a:t>х =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3ACC4E-7860-4828-8D67-564FBE858D5E}"/>
              </a:ext>
            </a:extLst>
          </p:cNvPr>
          <p:cNvSpPr txBox="1"/>
          <p:nvPr/>
        </p:nvSpPr>
        <p:spPr>
          <a:xfrm>
            <a:off x="5289277" y="1984059"/>
            <a:ext cx="2732088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000" dirty="0">
                <a:solidFill>
                  <a:schemeClr val="bg1"/>
                </a:solidFill>
              </a:rPr>
              <a:t>х = 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5F3E0D-A34E-484A-8047-3481EF6E29ED}"/>
              </a:ext>
            </a:extLst>
          </p:cNvPr>
          <p:cNvSpPr txBox="1"/>
          <p:nvPr/>
        </p:nvSpPr>
        <p:spPr>
          <a:xfrm>
            <a:off x="998003" y="3525789"/>
            <a:ext cx="2891373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000" dirty="0">
                <a:solidFill>
                  <a:schemeClr val="bg1"/>
                </a:solidFill>
              </a:rPr>
              <a:t>х = 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9E586-082F-4DF5-B8F9-6DE6371AD252}"/>
              </a:ext>
            </a:extLst>
          </p:cNvPr>
          <p:cNvSpPr txBox="1"/>
          <p:nvPr/>
        </p:nvSpPr>
        <p:spPr>
          <a:xfrm>
            <a:off x="5254625" y="3556000"/>
            <a:ext cx="2848014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000" dirty="0">
                <a:solidFill>
                  <a:schemeClr val="bg1"/>
                </a:solidFill>
              </a:rPr>
              <a:t>х = 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CCDB3D-409A-432A-9B4A-B80E2DAD2EFE}"/>
              </a:ext>
            </a:extLst>
          </p:cNvPr>
          <p:cNvSpPr txBox="1"/>
          <p:nvPr/>
        </p:nvSpPr>
        <p:spPr>
          <a:xfrm>
            <a:off x="755576" y="1510953"/>
            <a:ext cx="23762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1.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3C828C4-2043-4D81-B7C8-0C96F8187140}"/>
                  </a:ext>
                </a:extLst>
              </p:cNvPr>
              <p:cNvSpPr txBox="1"/>
              <p:nvPr/>
            </p:nvSpPr>
            <p:spPr>
              <a:xfrm>
                <a:off x="3131840" y="1787952"/>
                <a:ext cx="25202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14:m>
                  <m:oMath xmlns:m="http://schemas.openxmlformats.org/officeDocument/2006/math">
                    <m:r>
                      <a:rPr lang="ru-RU" sz="400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u-RU" sz="40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х</m:t>
                        </m:r>
                      </m:sup>
                    </m:sSup>
                    <m:r>
                      <a:rPr lang="ru-RU" sz="4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3C828C4-2043-4D81-B7C8-0C96F8187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787952"/>
                <a:ext cx="2520280" cy="707886"/>
              </a:xfrm>
              <a:prstGeom prst="rect">
                <a:avLst/>
              </a:prstGeom>
              <a:blipFill>
                <a:blip r:embed="rId2" cstate="print"/>
                <a:stretch>
                  <a:fillRect l="-8717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005838B-222D-4743-9408-6133B7413286}"/>
                  </a:ext>
                </a:extLst>
              </p:cNvPr>
              <p:cNvSpPr txBox="1"/>
              <p:nvPr/>
            </p:nvSpPr>
            <p:spPr>
              <a:xfrm>
                <a:off x="3136672" y="2418894"/>
                <a:ext cx="25202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40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005838B-222D-4743-9408-6133B7413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672" y="2418894"/>
                <a:ext cx="2520280" cy="707886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61217BF-1DAE-498D-96A0-A8DE17146AEC}"/>
                  </a:ext>
                </a:extLst>
              </p:cNvPr>
              <p:cNvSpPr txBox="1"/>
              <p:nvPr/>
            </p:nvSpPr>
            <p:spPr>
              <a:xfrm>
                <a:off x="2949640" y="3049836"/>
                <a:ext cx="25202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2+х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61217BF-1DAE-498D-96A0-A8DE17146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640" y="3049836"/>
                <a:ext cx="2520280" cy="707886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E63168A-A05C-4B2C-A76C-1AC8CF051889}"/>
                  </a:ext>
                </a:extLst>
              </p:cNvPr>
              <p:cNvSpPr txBox="1"/>
              <p:nvPr/>
            </p:nvSpPr>
            <p:spPr>
              <a:xfrm>
                <a:off x="3114080" y="3664650"/>
                <a:ext cx="25202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2+х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E63168A-A05C-4B2C-A76C-1AC8CF0518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080" y="3664650"/>
                <a:ext cx="2520280" cy="707886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12659B-CF35-44D2-A368-9609F7BBF8B8}"/>
                  </a:ext>
                </a:extLst>
              </p:cNvPr>
              <p:cNvSpPr txBox="1"/>
              <p:nvPr/>
            </p:nvSpPr>
            <p:spPr>
              <a:xfrm>
                <a:off x="3154512" y="4182120"/>
                <a:ext cx="25202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х</m:t>
                      </m:r>
                      <m:r>
                        <a:rPr lang="ru-RU" sz="4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ru-RU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sz="4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312659B-CF35-44D2-A368-9609F7BBF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4512" y="4182120"/>
                <a:ext cx="2520280" cy="707886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3FEB7FC-D2E9-4DB2-95A5-2F3B6286C89E}"/>
                  </a:ext>
                </a:extLst>
              </p:cNvPr>
              <p:cNvSpPr txBox="1"/>
              <p:nvPr/>
            </p:nvSpPr>
            <p:spPr>
              <a:xfrm>
                <a:off x="2949640" y="4796934"/>
                <a:ext cx="25202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х</m:t>
                      </m:r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3FEB7FC-D2E9-4DB2-95A5-2F3B6286C8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640" y="4796934"/>
                <a:ext cx="2520280" cy="707886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605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CCDB3D-409A-432A-9B4A-B80E2DAD2EFE}"/>
              </a:ext>
            </a:extLst>
          </p:cNvPr>
          <p:cNvSpPr txBox="1"/>
          <p:nvPr/>
        </p:nvSpPr>
        <p:spPr>
          <a:xfrm>
            <a:off x="755576" y="1510953"/>
            <a:ext cx="23762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2.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3C828C4-2043-4D81-B7C8-0C96F8187140}"/>
                  </a:ext>
                </a:extLst>
              </p:cNvPr>
              <p:cNvSpPr txBox="1"/>
              <p:nvPr/>
            </p:nvSpPr>
            <p:spPr>
              <a:xfrm>
                <a:off x="2930916" y="1833379"/>
                <a:ext cx="36004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3х</m:t>
                          </m:r>
                        </m:sup>
                      </m:sSup>
                      <m:r>
                        <a:rPr lang="ru-RU" sz="40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=576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3C828C4-2043-4D81-B7C8-0C96F8187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916" y="1833379"/>
                <a:ext cx="3600400" cy="707886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005838B-222D-4743-9408-6133B7413286}"/>
                  </a:ext>
                </a:extLst>
              </p:cNvPr>
              <p:cNvSpPr txBox="1"/>
              <p:nvPr/>
            </p:nvSpPr>
            <p:spPr>
              <a:xfrm>
                <a:off x="2765336" y="2413206"/>
                <a:ext cx="40996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ru-RU" sz="4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(2</m:t>
                              </m:r>
                            </m:e>
                            <m:sup>
                              <m:r>
                                <a:rPr lang="ru-RU" sz="4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005838B-222D-4743-9408-6133B7413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336" y="2413206"/>
                <a:ext cx="4099624" cy="707886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61217BF-1DAE-498D-96A0-A8DE17146AEC}"/>
                  </a:ext>
                </a:extLst>
              </p:cNvPr>
              <p:cNvSpPr txBox="1"/>
              <p:nvPr/>
            </p:nvSpPr>
            <p:spPr>
              <a:xfrm>
                <a:off x="2522188" y="3017580"/>
                <a:ext cx="40996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61217BF-1DAE-498D-96A0-A8DE17146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2188" y="3017580"/>
                <a:ext cx="4099624" cy="707886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E63168A-A05C-4B2C-A76C-1AC8CF051889}"/>
                  </a:ext>
                </a:extLst>
              </p:cNvPr>
              <p:cNvSpPr txBox="1"/>
              <p:nvPr/>
            </p:nvSpPr>
            <p:spPr>
              <a:xfrm>
                <a:off x="2870932" y="3664650"/>
                <a:ext cx="340213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(8</m:t>
                          </m:r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∙3)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E63168A-A05C-4B2C-A76C-1AC8CF0518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0932" y="3664650"/>
                <a:ext cx="3402136" cy="707886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12659B-CF35-44D2-A368-9609F7BBF8B8}"/>
                  </a:ext>
                </a:extLst>
              </p:cNvPr>
              <p:cNvSpPr txBox="1"/>
              <p:nvPr/>
            </p:nvSpPr>
            <p:spPr>
              <a:xfrm>
                <a:off x="2540594" y="4916094"/>
                <a:ext cx="25202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х</m:t>
                      </m:r>
                      <m:r>
                        <a:rPr lang="ru-RU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ru-RU" sz="4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312659B-CF35-44D2-A368-9609F7BBF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594" y="4916094"/>
                <a:ext cx="2520280" cy="707886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52C4449-452B-4E86-A426-0C6452D99DC1}"/>
                  </a:ext>
                </a:extLst>
              </p:cNvPr>
              <p:cNvSpPr txBox="1"/>
              <p:nvPr/>
            </p:nvSpPr>
            <p:spPr>
              <a:xfrm>
                <a:off x="3059832" y="4273649"/>
                <a:ext cx="25202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24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52C4449-452B-4E86-A426-0C6452D99D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273649"/>
                <a:ext cx="2520280" cy="707886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563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8" grpId="0" animBg="1"/>
      <p:bldP spid="9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CCDB3D-409A-432A-9B4A-B80E2DAD2EFE}"/>
              </a:ext>
            </a:extLst>
          </p:cNvPr>
          <p:cNvSpPr txBox="1"/>
          <p:nvPr/>
        </p:nvSpPr>
        <p:spPr>
          <a:xfrm>
            <a:off x="755576" y="1510953"/>
            <a:ext cx="23762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3.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3C828C4-2043-4D81-B7C8-0C96F8187140}"/>
                  </a:ext>
                </a:extLst>
              </p:cNvPr>
              <p:cNvSpPr txBox="1"/>
              <p:nvPr/>
            </p:nvSpPr>
            <p:spPr>
              <a:xfrm>
                <a:off x="3131840" y="1787952"/>
                <a:ext cx="460851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х+1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2∙3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х−2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3C828C4-2043-4D81-B7C8-0C96F8187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787952"/>
                <a:ext cx="4608512" cy="707886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005838B-222D-4743-9408-6133B7413286}"/>
                  </a:ext>
                </a:extLst>
              </p:cNvPr>
              <p:cNvSpPr txBox="1"/>
              <p:nvPr/>
            </p:nvSpPr>
            <p:spPr>
              <a:xfrm>
                <a:off x="2984472" y="1823154"/>
                <a:ext cx="561179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4000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ru-RU" sz="4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−2∙3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4000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005838B-222D-4743-9408-6133B7413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472" y="1823154"/>
                <a:ext cx="5611792" cy="707886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61217BF-1DAE-498D-96A0-A8DE17146AEC}"/>
                  </a:ext>
                </a:extLst>
              </p:cNvPr>
              <p:cNvSpPr txBox="1"/>
              <p:nvPr/>
            </p:nvSpPr>
            <p:spPr>
              <a:xfrm>
                <a:off x="2984472" y="2489298"/>
                <a:ext cx="551079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ru-RU" sz="4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(3−2∙</m:t>
                      </m:r>
                      <m:sSup>
                        <m:sSupPr>
                          <m:ctrlPr>
                            <a:rPr lang="ru-RU" sz="4000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sup>
                      </m:sSup>
                      <m:r>
                        <a:rPr lang="ru-RU" sz="4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61217BF-1DAE-498D-96A0-A8DE17146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472" y="2489298"/>
                <a:ext cx="5510792" cy="707886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FACAA2E-82BB-4D68-A13F-7D20F08A52CD}"/>
                  </a:ext>
                </a:extLst>
              </p:cNvPr>
              <p:cNvSpPr txBox="1"/>
              <p:nvPr/>
            </p:nvSpPr>
            <p:spPr>
              <a:xfrm>
                <a:off x="2843808" y="2185785"/>
                <a:ext cx="5510792" cy="1286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ru-RU" sz="4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(3−2∙</m:t>
                      </m:r>
                      <m:f>
                        <m:fPr>
                          <m:ctrlP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ru-RU" sz="4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ru-RU" sz="4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u-RU" sz="4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FACAA2E-82BB-4D68-A13F-7D20F08A52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185785"/>
                <a:ext cx="5510792" cy="1286250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CA4B968-CCD1-4E70-8F91-7F2136505C49}"/>
                  </a:ext>
                </a:extLst>
              </p:cNvPr>
              <p:cNvSpPr txBox="1"/>
              <p:nvPr/>
            </p:nvSpPr>
            <p:spPr>
              <a:xfrm>
                <a:off x="2411760" y="2185625"/>
                <a:ext cx="5510792" cy="1244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ru-RU" sz="4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(3−</m:t>
                      </m:r>
                      <m:f>
                        <m:fPr>
                          <m:ctrlP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den>
                      </m:f>
                      <m:r>
                        <a:rPr lang="ru-RU" sz="4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CA4B968-CCD1-4E70-8F91-7F2136505C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185625"/>
                <a:ext cx="5510792" cy="1244828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C0B6E1F-3DCA-4DE1-9392-9D57EC27422A}"/>
                  </a:ext>
                </a:extLst>
              </p:cNvPr>
              <p:cNvSpPr txBox="1"/>
              <p:nvPr/>
            </p:nvSpPr>
            <p:spPr>
              <a:xfrm>
                <a:off x="2667728" y="3417171"/>
                <a:ext cx="5510792" cy="1257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den>
                      </m:f>
                      <m:r>
                        <a:rPr lang="ru-RU" sz="4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ru-RU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C0B6E1F-3DCA-4DE1-9392-9D57EC2742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728" y="3417171"/>
                <a:ext cx="5510792" cy="1257332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47E3E32-E391-41C0-A02C-A5AD8B760C9B}"/>
                  </a:ext>
                </a:extLst>
              </p:cNvPr>
              <p:cNvSpPr txBox="1"/>
              <p:nvPr/>
            </p:nvSpPr>
            <p:spPr>
              <a:xfrm>
                <a:off x="2642664" y="3472035"/>
                <a:ext cx="5510792" cy="1257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=25:</m:t>
                      </m:r>
                      <m:f>
                        <m:f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47E3E32-E391-41C0-A02C-A5AD8B760C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664" y="3472035"/>
                <a:ext cx="5510792" cy="1257332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F72880B-8A20-44A3-A9D6-2DC2CC0182B4}"/>
                  </a:ext>
                </a:extLst>
              </p:cNvPr>
              <p:cNvSpPr txBox="1"/>
              <p:nvPr/>
            </p:nvSpPr>
            <p:spPr>
              <a:xfrm>
                <a:off x="2698688" y="3493472"/>
                <a:ext cx="5510792" cy="1257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=25</m:t>
                      </m:r>
                      <m:r>
                        <a:rPr lang="ru-RU" sz="4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F72880B-8A20-44A3-A9D6-2DC2CC0182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688" y="3493472"/>
                <a:ext cx="5510792" cy="1257332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3E3B51D-D9AC-4531-BF4A-A0690267D0F6}"/>
                  </a:ext>
                </a:extLst>
              </p:cNvPr>
              <p:cNvSpPr txBox="1"/>
              <p:nvPr/>
            </p:nvSpPr>
            <p:spPr>
              <a:xfrm>
                <a:off x="2627712" y="4637560"/>
                <a:ext cx="551079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=9</m:t>
                      </m:r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3E3B51D-D9AC-4531-BF4A-A0690267D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12" y="4637560"/>
                <a:ext cx="5510792" cy="707886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6296A22-E9C0-4C1D-A362-0A23BF9FB305}"/>
                  </a:ext>
                </a:extLst>
              </p:cNvPr>
              <p:cNvSpPr txBox="1"/>
              <p:nvPr/>
            </p:nvSpPr>
            <p:spPr>
              <a:xfrm>
                <a:off x="2738704" y="4633950"/>
                <a:ext cx="551079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4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4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4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6296A22-E9C0-4C1D-A362-0A23BF9FB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8704" y="4633950"/>
                <a:ext cx="5510792" cy="707886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691DD686-E35E-465A-A596-56B77363F7DE}"/>
              </a:ext>
            </a:extLst>
          </p:cNvPr>
          <p:cNvSpPr txBox="1"/>
          <p:nvPr/>
        </p:nvSpPr>
        <p:spPr>
          <a:xfrm>
            <a:off x="4483080" y="5349056"/>
            <a:ext cx="22322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х=2</a:t>
            </a:r>
          </a:p>
        </p:txBody>
      </p:sp>
    </p:spTree>
    <p:extLst>
      <p:ext uri="{BB962C8B-B14F-4D97-AF65-F5344CB8AC3E}">
        <p14:creationId xmlns:p14="http://schemas.microsoft.com/office/powerpoint/2010/main" val="313936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" grpId="1" animBg="1"/>
      <p:bldP spid="5" grpId="0" animBg="1"/>
      <p:bldP spid="6" grpId="0" animBg="1"/>
      <p:bldP spid="6" grpId="1" animBg="1"/>
      <p:bldP spid="16" grpId="0" animBg="1"/>
      <p:bldP spid="16" grpId="1" animBg="1"/>
      <p:bldP spid="17" grpId="0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1" grpId="1" animBg="1"/>
      <p:bldP spid="22" grpId="0" animBg="1"/>
      <p:bldP spid="4" grpId="0"/>
    </p:bldLst>
  </p:timing>
</p:sld>
</file>

<file path=ppt/theme/theme1.xml><?xml version="1.0" encoding="utf-8"?>
<a:theme xmlns:a="http://schemas.openxmlformats.org/drawingml/2006/main" name="TS03000763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3536AC-B4A1-4E0B-B6E7-0186F6B998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TS030007630</Template>
  <TotalTime>290</TotalTime>
  <Words>477</Words>
  <Application>Microsoft Office PowerPoint</Application>
  <PresentationFormat>Экран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5" baseType="lpstr">
      <vt:lpstr>FangSong</vt:lpstr>
      <vt:lpstr>Arbat-Bold</vt:lpstr>
      <vt:lpstr>Arial</vt:lpstr>
      <vt:lpstr>Calibri</vt:lpstr>
      <vt:lpstr>Cambria</vt:lpstr>
      <vt:lpstr>Cambria Math</vt:lpstr>
      <vt:lpstr>Gabriola</vt:lpstr>
      <vt:lpstr>Garamond</vt:lpstr>
      <vt:lpstr>Times New Roman</vt:lpstr>
      <vt:lpstr>Wingdings</vt:lpstr>
      <vt:lpstr>TS030007630</vt:lpstr>
      <vt:lpstr>Показательные  уравнения  </vt:lpstr>
      <vt:lpstr>Определение показательного уравнения</vt:lpstr>
      <vt:lpstr>Особенности решения</vt:lpstr>
      <vt:lpstr>Презентация PowerPoint</vt:lpstr>
      <vt:lpstr>Алгоритм решения</vt:lpstr>
      <vt:lpstr>Найдите корень уравнения  устно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Решите уравнения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Простейшие  показательные уравнения</dc:title>
  <dc:creator>zaikina</dc:creator>
  <cp:lastModifiedBy>Заикина Яна Александровна</cp:lastModifiedBy>
  <cp:revision>35</cp:revision>
  <dcterms:created xsi:type="dcterms:W3CDTF">2016-09-29T09:24:56Z</dcterms:created>
  <dcterms:modified xsi:type="dcterms:W3CDTF">2022-11-03T11:56:05Z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TC030007630</vt:lpwstr>
  </property>
</Properties>
</file>