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9"/>
  </p:notesMasterIdLst>
  <p:sldIdLst>
    <p:sldId id="983" r:id="rId2"/>
    <p:sldId id="984" r:id="rId3"/>
    <p:sldId id="464" r:id="rId4"/>
    <p:sldId id="985" r:id="rId5"/>
    <p:sldId id="1023" r:id="rId6"/>
    <p:sldId id="1113" r:id="rId7"/>
    <p:sldId id="987" r:id="rId8"/>
    <p:sldId id="946" r:id="rId9"/>
    <p:sldId id="1109" r:id="rId10"/>
    <p:sldId id="1010" r:id="rId11"/>
    <p:sldId id="1011" r:id="rId12"/>
    <p:sldId id="1012" r:id="rId13"/>
    <p:sldId id="1013" r:id="rId14"/>
    <p:sldId id="1014" r:id="rId15"/>
    <p:sldId id="949" r:id="rId16"/>
    <p:sldId id="947" r:id="rId17"/>
    <p:sldId id="948" r:id="rId18"/>
    <p:sldId id="980" r:id="rId19"/>
    <p:sldId id="1038" r:id="rId20"/>
    <p:sldId id="1026" r:id="rId21"/>
    <p:sldId id="1027" r:id="rId22"/>
    <p:sldId id="1028" r:id="rId23"/>
    <p:sldId id="1029" r:id="rId24"/>
    <p:sldId id="1030" r:id="rId25"/>
    <p:sldId id="1031" r:id="rId26"/>
    <p:sldId id="1032" r:id="rId27"/>
    <p:sldId id="1096" r:id="rId28"/>
    <p:sldId id="1110" r:id="rId29"/>
    <p:sldId id="999" r:id="rId30"/>
    <p:sldId id="998" r:id="rId31"/>
    <p:sldId id="1034" r:id="rId32"/>
    <p:sldId id="1114" r:id="rId33"/>
    <p:sldId id="1033" r:id="rId34"/>
    <p:sldId id="1116" r:id="rId35"/>
    <p:sldId id="1117" r:id="rId36"/>
    <p:sldId id="1118" r:id="rId37"/>
    <p:sldId id="1077" r:id="rId38"/>
    <p:sldId id="1076" r:id="rId39"/>
    <p:sldId id="1119" r:id="rId40"/>
    <p:sldId id="1120" r:id="rId41"/>
    <p:sldId id="1121" r:id="rId42"/>
    <p:sldId id="1122" r:id="rId43"/>
    <p:sldId id="1123" r:id="rId44"/>
    <p:sldId id="1124" r:id="rId45"/>
    <p:sldId id="1059" r:id="rId46"/>
    <p:sldId id="1061" r:id="rId47"/>
    <p:sldId id="1062" r:id="rId48"/>
    <p:sldId id="1133" r:id="rId49"/>
    <p:sldId id="1063" r:id="rId50"/>
    <p:sldId id="1071" r:id="rId51"/>
    <p:sldId id="1072" r:id="rId52"/>
    <p:sldId id="1134" r:id="rId53"/>
    <p:sldId id="1007" r:id="rId54"/>
    <p:sldId id="1129" r:id="rId55"/>
    <p:sldId id="1132" r:id="rId56"/>
    <p:sldId id="1102" r:id="rId57"/>
    <p:sldId id="1101" r:id="rId58"/>
    <p:sldId id="1131" r:id="rId59"/>
    <p:sldId id="1130" r:id="rId60"/>
    <p:sldId id="1103" r:id="rId61"/>
    <p:sldId id="1000" r:id="rId62"/>
    <p:sldId id="1143" r:id="rId63"/>
    <p:sldId id="1145" r:id="rId64"/>
    <p:sldId id="1144" r:id="rId65"/>
    <p:sldId id="1147" r:id="rId66"/>
    <p:sldId id="1150" r:id="rId67"/>
    <p:sldId id="1148" r:id="rId68"/>
    <p:sldId id="1152" r:id="rId69"/>
    <p:sldId id="1149" r:id="rId70"/>
    <p:sldId id="1153" r:id="rId71"/>
    <p:sldId id="1021" r:id="rId72"/>
    <p:sldId id="1002" r:id="rId73"/>
    <p:sldId id="1098" r:id="rId74"/>
    <p:sldId id="1138" r:id="rId75"/>
    <p:sldId id="1137" r:id="rId76"/>
    <p:sldId id="1100" r:id="rId77"/>
    <p:sldId id="1139" r:id="rId78"/>
    <p:sldId id="1171" r:id="rId79"/>
    <p:sldId id="1005" r:id="rId80"/>
    <p:sldId id="1165" r:id="rId81"/>
    <p:sldId id="1169" r:id="rId82"/>
    <p:sldId id="1025" r:id="rId83"/>
    <p:sldId id="1167" r:id="rId84"/>
    <p:sldId id="1170" r:id="rId85"/>
    <p:sldId id="991" r:id="rId86"/>
    <p:sldId id="1172" r:id="rId87"/>
    <p:sldId id="1024" r:id="rId88"/>
    <p:sldId id="1173" r:id="rId89"/>
    <p:sldId id="1168" r:id="rId90"/>
    <p:sldId id="1174" r:id="rId91"/>
    <p:sldId id="990" r:id="rId92"/>
    <p:sldId id="992" r:id="rId93"/>
    <p:sldId id="993" r:id="rId94"/>
    <p:sldId id="994" r:id="rId95"/>
    <p:sldId id="995" r:id="rId96"/>
    <p:sldId id="1175" r:id="rId97"/>
    <p:sldId id="1182" r:id="rId98"/>
    <p:sldId id="1176" r:id="rId99"/>
    <p:sldId id="1183" r:id="rId100"/>
    <p:sldId id="1178" r:id="rId101"/>
    <p:sldId id="1179" r:id="rId102"/>
    <p:sldId id="1177" r:id="rId103"/>
    <p:sldId id="1180" r:id="rId104"/>
    <p:sldId id="1186" r:id="rId105"/>
    <p:sldId id="1187" r:id="rId106"/>
    <p:sldId id="1188" r:id="rId107"/>
    <p:sldId id="1189" r:id="rId108"/>
    <p:sldId id="1184" r:id="rId109"/>
    <p:sldId id="1185" r:id="rId110"/>
    <p:sldId id="1190" r:id="rId111"/>
    <p:sldId id="1191" r:id="rId112"/>
    <p:sldId id="1197" r:id="rId113"/>
    <p:sldId id="966" r:id="rId114"/>
    <p:sldId id="967" r:id="rId115"/>
    <p:sldId id="970" r:id="rId116"/>
    <p:sldId id="1196" r:id="rId117"/>
    <p:sldId id="1195" r:id="rId118"/>
    <p:sldId id="1201" r:id="rId119"/>
    <p:sldId id="974" r:id="rId120"/>
    <p:sldId id="975" r:id="rId121"/>
    <p:sldId id="979" r:id="rId122"/>
    <p:sldId id="1202" r:id="rId123"/>
    <p:sldId id="1203" r:id="rId124"/>
    <p:sldId id="1204" r:id="rId125"/>
    <p:sldId id="1205" r:id="rId126"/>
    <p:sldId id="872" r:id="rId127"/>
    <p:sldId id="771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33CC"/>
    <a:srgbClr val="009644"/>
    <a:srgbClr val="1F31DF"/>
    <a:srgbClr val="FF6600"/>
    <a:srgbClr val="009900"/>
    <a:srgbClr val="3366FF"/>
    <a:srgbClr val="180DA3"/>
    <a:srgbClr val="1D6F1D"/>
    <a:srgbClr val="4B5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6" autoAdjust="0"/>
    <p:restoredTop sz="94333" autoAdjust="0"/>
  </p:normalViewPr>
  <p:slideViewPr>
    <p:cSldViewPr>
      <p:cViewPr varScale="1">
        <p:scale>
          <a:sx n="69" d="100"/>
          <a:sy n="69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jpe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6.jpe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jpeg"/><Relationship Id="rId4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0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8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88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0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58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200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13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73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0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23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0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15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49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55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6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57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91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72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83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58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86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9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881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27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92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311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11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66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76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688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415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80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96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874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8602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779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737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7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30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538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41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4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6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33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6DECC-6F5C-472F-9037-9B8F6095F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282170"/>
      </p:ext>
    </p:extLst>
  </p:cSld>
  <p:clrMapOvr>
    <a:masterClrMapping/>
  </p:clrMapOvr>
  <p:transition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19056-17CB-429A-B908-CCA357F77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893422"/>
      </p:ext>
    </p:extLst>
  </p:cSld>
  <p:clrMapOvr>
    <a:masterClrMapping/>
  </p:clrMapOvr>
  <p:transition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27C4-40D3-4A95-878F-A51740FDA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87906"/>
      </p:ext>
    </p:extLst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118.wmf"/><Relationship Id="rId5" Type="http://schemas.openxmlformats.org/officeDocument/2006/relationships/image" Target="../media/image7.gif"/><Relationship Id="rId10" Type="http://schemas.openxmlformats.org/officeDocument/2006/relationships/oleObject" Target="../embeddings/oleObject30.bin"/><Relationship Id="rId4" Type="http://schemas.openxmlformats.org/officeDocument/2006/relationships/slide" Target="slide4.xml"/><Relationship Id="rId9" Type="http://schemas.openxmlformats.org/officeDocument/2006/relationships/image" Target="../media/image117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7.gif"/><Relationship Id="rId4" Type="http://schemas.openxmlformats.org/officeDocument/2006/relationships/slide" Target="slide4.xml"/><Relationship Id="rId9" Type="http://schemas.openxmlformats.org/officeDocument/2006/relationships/image" Target="../media/image1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125.wmf"/><Relationship Id="rId5" Type="http://schemas.openxmlformats.org/officeDocument/2006/relationships/image" Target="../media/image7.gif"/><Relationship Id="rId10" Type="http://schemas.openxmlformats.org/officeDocument/2006/relationships/oleObject" Target="../embeddings/oleObject37.bin"/><Relationship Id="rId4" Type="http://schemas.openxmlformats.org/officeDocument/2006/relationships/slide" Target="slide4.xml"/><Relationship Id="rId9" Type="http://schemas.openxmlformats.org/officeDocument/2006/relationships/image" Target="../media/image124.wm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gif"/><Relationship Id="rId5" Type="http://schemas.openxmlformats.org/officeDocument/2006/relationships/image" Target="../media/image18.png"/><Relationship Id="rId4" Type="http://schemas.openxmlformats.org/officeDocument/2006/relationships/image" Target="../media/image7.gi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&#1061;&#1080;&#1084;&#1080;&#1095;&#1077;&#1089;&#1082;&#1086;&#1077;" TargetMode="External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7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gif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gif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4.gif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" Target="slide4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72.xml"/><Relationship Id="rId18" Type="http://schemas.openxmlformats.org/officeDocument/2006/relationships/slide" Target="slide118.xml"/><Relationship Id="rId3" Type="http://schemas.openxmlformats.org/officeDocument/2006/relationships/image" Target="../media/image6.gif"/><Relationship Id="rId7" Type="http://schemas.openxmlformats.org/officeDocument/2006/relationships/slide" Target="slide15.xml"/><Relationship Id="rId12" Type="http://schemas.openxmlformats.org/officeDocument/2006/relationships/slide" Target="slide61.xml"/><Relationship Id="rId17" Type="http://schemas.openxmlformats.org/officeDocument/2006/relationships/slide" Target="slide112.xml"/><Relationship Id="rId2" Type="http://schemas.openxmlformats.org/officeDocument/2006/relationships/notesSlide" Target="../notesSlides/notesSlide2.xml"/><Relationship Id="rId16" Type="http://schemas.openxmlformats.org/officeDocument/2006/relationships/slide" Target="slide86.xml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53.xml"/><Relationship Id="rId5" Type="http://schemas.openxmlformats.org/officeDocument/2006/relationships/slide" Target="slide5.xml"/><Relationship Id="rId15" Type="http://schemas.openxmlformats.org/officeDocument/2006/relationships/slide" Target="slide79.xml"/><Relationship Id="rId10" Type="http://schemas.openxmlformats.org/officeDocument/2006/relationships/slide" Target="slide29.xml"/><Relationship Id="rId19" Type="http://schemas.openxmlformats.org/officeDocument/2006/relationships/slide" Target="slide124.xml"/><Relationship Id="rId4" Type="http://schemas.openxmlformats.org/officeDocument/2006/relationships/slide" Target="slide3.xml"/><Relationship Id="rId9" Type="http://schemas.openxmlformats.org/officeDocument/2006/relationships/slide" Target="slide87.xml"/><Relationship Id="rId14" Type="http://schemas.openxmlformats.org/officeDocument/2006/relationships/slide" Target="slide7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audio" Target="../media/media6.WAV"/><Relationship Id="rId7" Type="http://schemas.openxmlformats.org/officeDocument/2006/relationships/oleObject" Target="../embeddings/oleObject5.bin"/><Relationship Id="rId2" Type="http://schemas.microsoft.com/office/2007/relationships/media" Target="../media/media6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wmf"/><Relationship Id="rId11" Type="http://schemas.openxmlformats.org/officeDocument/2006/relationships/image" Target="../media/image7.gif"/><Relationship Id="rId5" Type="http://schemas.openxmlformats.org/officeDocument/2006/relationships/oleObject" Target="../embeddings/oleObject4.bin"/><Relationship Id="rId10" Type="http://schemas.openxmlformats.org/officeDocument/2006/relationships/slide" Target="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oleObject" Target="../embeddings/oleObject6.bin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slide" Target="slide4.xml"/><Relationship Id="rId4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media7.WAV"/><Relationship Id="rId7" Type="http://schemas.openxmlformats.org/officeDocument/2006/relationships/image" Target="../media/image64.wmf"/><Relationship Id="rId2" Type="http://schemas.microsoft.com/office/2007/relationships/media" Target="../media/media7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4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9.png"/><Relationship Id="rId5" Type="http://schemas.openxmlformats.org/officeDocument/2006/relationships/slide" Target="slide4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slide" Target="slide4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9.wdp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slide" Target="slide4.xml"/><Relationship Id="rId5" Type="http://schemas.openxmlformats.org/officeDocument/2006/relationships/image" Target="../media/image76.jpeg"/><Relationship Id="rId4" Type="http://schemas.openxmlformats.org/officeDocument/2006/relationships/image" Target="../media/image77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oleObject" Target="../embeddings/oleObject10.bin"/><Relationship Id="rId7" Type="http://schemas.microsoft.com/office/2007/relationships/hdphoto" Target="../media/hdphoto11.wdp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png"/><Relationship Id="rId5" Type="http://schemas.openxmlformats.org/officeDocument/2006/relationships/image" Target="../media/image76.jpeg"/><Relationship Id="rId4" Type="http://schemas.openxmlformats.org/officeDocument/2006/relationships/image" Target="../media/image78.wmf"/><Relationship Id="rId9" Type="http://schemas.openxmlformats.org/officeDocument/2006/relationships/image" Target="../media/image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microsoft.com/office/2007/relationships/hdphoto" Target="../media/hdphoto1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7.gif"/><Relationship Id="rId5" Type="http://schemas.openxmlformats.org/officeDocument/2006/relationships/image" Target="../media/image82.jpeg"/><Relationship Id="rId10" Type="http://schemas.openxmlformats.org/officeDocument/2006/relationships/slide" Target="slide4.xml"/><Relationship Id="rId4" Type="http://schemas.openxmlformats.org/officeDocument/2006/relationships/image" Target="../media/image83.wmf"/><Relationship Id="rId9" Type="http://schemas.openxmlformats.org/officeDocument/2006/relationships/image" Target="../media/image8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7.jpeg"/><Relationship Id="rId4" Type="http://schemas.microsoft.com/office/2007/relationships/hdphoto" Target="../media/hdphoto1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7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4.wdp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microsoft.com/office/2007/relationships/hdphoto" Target="../media/hdphoto16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92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gif"/><Relationship Id="rId4" Type="http://schemas.openxmlformats.org/officeDocument/2006/relationships/image" Target="../media/image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94.png"/><Relationship Id="rId4" Type="http://schemas.openxmlformats.org/officeDocument/2006/relationships/image" Target="../media/image7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7.gif"/><Relationship Id="rId4" Type="http://schemas.openxmlformats.org/officeDocument/2006/relationships/image" Target="../media/image95.wmf"/><Relationship Id="rId9" Type="http://schemas.openxmlformats.org/officeDocument/2006/relationships/slide" Target="slide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slide" Target="slide4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00.wmf"/><Relationship Id="rId4" Type="http://schemas.openxmlformats.org/officeDocument/2006/relationships/image" Target="../media/image7.gif"/><Relationship Id="rId9" Type="http://schemas.openxmlformats.org/officeDocument/2006/relationships/image" Target="../media/image99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slide" Target="slide4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00.wmf"/><Relationship Id="rId4" Type="http://schemas.openxmlformats.org/officeDocument/2006/relationships/image" Target="../media/image7.gif"/><Relationship Id="rId9" Type="http://schemas.openxmlformats.org/officeDocument/2006/relationships/image" Target="../media/image102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19.wdp"/><Relationship Id="rId4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0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0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7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2.png"/><Relationship Id="rId4" Type="http://schemas.openxmlformats.org/officeDocument/2006/relationships/slide" Target="slid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1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1771869"/>
            <a:ext cx="7920880" cy="9370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Термодинамическое и химическое равновесие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2022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22" y="849486"/>
            <a:ext cx="878687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«Физическая и коллоидная химия»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3426" name="Picture 2" descr="https://i.makeagif.com/media/9-06-2019/clVx9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3" y="275397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D:\диск D\25.12.20-домашние документы\Лаб. раб YES-14.01.20\Виртуальные лабораторные YES\Анимашки и картинки\Химия-картинки\Реакции\анимашки\3500684320416752-анимашка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6515" y="2669670"/>
            <a:ext cx="20097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09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7" y="5500702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42976" y="5786454"/>
            <a:ext cx="69215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Петер – норвежский физико-химик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минералог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1071538" y="6142056"/>
            <a:ext cx="6215106" cy="15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4429132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42976" y="5013176"/>
            <a:ext cx="655086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Като Максимилиан – норвежский физико-химик и математик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278859" y="5390153"/>
            <a:ext cx="5572164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05606" y="1556792"/>
            <a:ext cx="878687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5400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попытка установить связь между скоростью реакций и концентрацией реагентов</a:t>
            </a:r>
            <a:r>
              <a:rPr kumimoji="0" lang="ru-RU" sz="2700" b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была сделана Бекетовым в 1865 г. Более строго эту закономерность установили в 1867 г. скандинавские ученые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Гульдберг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Вааге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Уравнение, связывающее скорость реакции с концентрациями реагентов, называется уравнением скорости, или кинетическим уравнением и выражает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7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3" name="Picture 3" descr="Бекетов Николай Николаеви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40" y="428604"/>
            <a:ext cx="10532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728" y="710967"/>
            <a:ext cx="73581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Бекетов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Николай Николаевич – русский химик, один из основоположников физической химии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>
            <a:off x="1214414" y="1071546"/>
            <a:ext cx="72866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40152" y="6391184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-27384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Закон действующих масс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622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Примечание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 Величины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Па (Н/м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означают, что приведенные в таблице значения парциальных давлений Р следует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умножить на 10</a:t>
            </a:r>
            <a:r>
              <a:rPr lang="ru-RU" sz="2800" b="1" u="sng" baseline="3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величины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м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означают, что приведенные в таблице значения следует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умножить на 10</a:t>
            </a:r>
            <a:r>
              <a:rPr lang="ru-RU" sz="2800" b="1" u="sng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419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30290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9886" y="44624"/>
            <a:ext cx="8916610" cy="6096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Задание:</a:t>
            </a:r>
          </a:p>
          <a:p>
            <a:pPr marL="342900" lvl="0" indent="-34290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Определить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стандартное сродство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веществ А и В при температуре Т, пользуясь справочником.</a:t>
            </a:r>
          </a:p>
          <a:p>
            <a:pPr marL="342900" lvl="0" indent="-34290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Вычислить константы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7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К</a:t>
            </a:r>
            <a:r>
              <a:rPr lang="ru-RU" sz="27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равновесия реакции при температуре Т. </a:t>
            </a:r>
          </a:p>
          <a:p>
            <a:pPr marL="342900" lvl="0" indent="-34290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Определить количество прореагировавшая твердого вещества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 (взятого в избытке), если объем системы равен V, м</a:t>
            </a:r>
            <a:r>
              <a:rPr lang="ru-RU" sz="27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исходное давление газа В равно P</a:t>
            </a:r>
            <a:r>
              <a:rPr lang="ru-RU" sz="27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(объемом твердой фазы можно пренебречь).</a:t>
            </a:r>
          </a:p>
          <a:p>
            <a:pPr marL="342900" lvl="0" indent="-34290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Определить изменение энергии Гиббса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отнесенное к началу реакции, если исходные давления газообразных веществ В и С соответственно равны P</a:t>
            </a:r>
            <a:r>
              <a:rPr lang="ru-RU" sz="27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P</a:t>
            </a:r>
            <a:r>
              <a:rPr lang="ru-RU" sz="27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реакция идет при температуре Т, К.</a:t>
            </a:r>
          </a:p>
          <a:p>
            <a:pPr marL="342900" lvl="0" indent="-34290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влияет давление на равновесный выход продуктов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реакции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27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235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44624"/>
            <a:ext cx="8784976" cy="343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Образец выполнения задания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ctr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№ 1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ctr">
              <a:spcAft>
                <a:spcPts val="0"/>
              </a:spcAft>
            </a:pPr>
            <a:r>
              <a:rPr lang="ru-RU" sz="12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Стандартное сродство веществ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температуре Т определяем по уравнению: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298)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ln(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/298)      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35361"/>
              </p:ext>
            </p:extLst>
          </p:nvPr>
        </p:nvGraphicFramePr>
        <p:xfrm>
          <a:off x="179512" y="3656986"/>
          <a:ext cx="8640959" cy="16459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58067">
                  <a:extLst>
                    <a:ext uri="{9D8B030D-6E8A-4147-A177-3AD203B41FA5}">
                      <a16:colId xmlns:a16="http://schemas.microsoft.com/office/drawing/2014/main" val="2443868234"/>
                    </a:ext>
                  </a:extLst>
                </a:gridCol>
                <a:gridCol w="1133241">
                  <a:extLst>
                    <a:ext uri="{9D8B030D-6E8A-4147-A177-3AD203B41FA5}">
                      <a16:colId xmlns:a16="http://schemas.microsoft.com/office/drawing/2014/main" val="1375582128"/>
                    </a:ext>
                  </a:extLst>
                </a:gridCol>
                <a:gridCol w="495792">
                  <a:extLst>
                    <a:ext uri="{9D8B030D-6E8A-4147-A177-3AD203B41FA5}">
                      <a16:colId xmlns:a16="http://schemas.microsoft.com/office/drawing/2014/main" val="2910769753"/>
                    </a:ext>
                  </a:extLst>
                </a:gridCol>
                <a:gridCol w="1665628">
                  <a:extLst>
                    <a:ext uri="{9D8B030D-6E8A-4147-A177-3AD203B41FA5}">
                      <a16:colId xmlns:a16="http://schemas.microsoft.com/office/drawing/2014/main" val="238416615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368571286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16092381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2H</a:t>
                      </a:r>
                      <a:r>
                        <a:rPr lang="en-US" sz="27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7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952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just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7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27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,298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кДж/моль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0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–74,852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6689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just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US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700" b="1" baseline="30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27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Дж/(моль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К)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5,74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130,52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186,272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5130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2700" b="1" baseline="30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27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, Дж/(моль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К)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8,54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28,83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35,731</a:t>
                      </a:r>
                      <a:endParaRPr lang="ru-RU" sz="27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0364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323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" y="260648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 35,731– 8,54  –  2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28,83 = –30,481 Дж/К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,298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 –74,852 кДж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186,272 – 5,74 – 2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130,52  = –80,642 Дж/К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,600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–74852  + (–30,481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(600 – 298) = –84057,262 Дж</a:t>
            </a:r>
          </a:p>
          <a:p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 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–80,642 + (–30,481)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          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–101,974 Дж/К</a:t>
            </a:r>
          </a:p>
          <a:p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= 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84057,262–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(–101,974) = –22872,862 Дж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69190" y="20390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42924"/>
              </p:ext>
            </p:extLst>
          </p:nvPr>
        </p:nvGraphicFramePr>
        <p:xfrm>
          <a:off x="5004048" y="2593212"/>
          <a:ext cx="1128641" cy="984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5" name="Уравнение" r:id="rId6" imgW="444307" imgH="393529" progId="Equation.3">
                  <p:embed/>
                </p:oleObj>
              </mc:Choice>
              <mc:Fallback>
                <p:oleObj name="Уравнение" r:id="rId6" imgW="444307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593212"/>
                        <a:ext cx="1128641" cy="984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1791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Поскольку будут использованы относительные парциальные давления P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P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расчет константы К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производить по уравнению:</a:t>
            </a:r>
          </a:p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–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RTlnK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819139" y="1628799"/>
            <a:ext cx="109026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734940"/>
              </p:ext>
            </p:extLst>
          </p:nvPr>
        </p:nvGraphicFramePr>
        <p:xfrm>
          <a:off x="610060" y="2646625"/>
          <a:ext cx="446599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8" name="Уравнение" r:id="rId6" imgW="2019300" imgH="419100" progId="Equation.3">
                  <p:embed/>
                </p:oleObj>
              </mc:Choice>
              <mc:Fallback>
                <p:oleObj name="Уравнение" r:id="rId6" imgW="2019300" imgH="419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60" y="2646625"/>
                        <a:ext cx="446599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11432" y="2797594"/>
            <a:ext cx="3365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98,0228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422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87849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Зная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вычисляем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используя известную связь между ними: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(RT)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</a:t>
            </a:r>
          </a:p>
          <a:p>
            <a:pPr marL="1524000" indent="-1524000"/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изменение числа молей газообразных участников реакции. </a:t>
            </a:r>
            <a:endParaRPr lang="ru-RU" sz="2800" b="1" i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1 – 2 = –1 моль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(RT)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98,0228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(8,314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600)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488981,9239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308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199261"/>
              </p:ext>
            </p:extLst>
          </p:nvPr>
        </p:nvGraphicFramePr>
        <p:xfrm>
          <a:off x="161190" y="264313"/>
          <a:ext cx="8712967" cy="1981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968552">
                  <a:extLst>
                    <a:ext uri="{9D8B030D-6E8A-4147-A177-3AD203B41FA5}">
                      <a16:colId xmlns:a16="http://schemas.microsoft.com/office/drawing/2014/main" val="147198686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880245775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1086279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9805188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77980537"/>
                    </a:ext>
                  </a:extLst>
                </a:gridCol>
                <a:gridCol w="864095">
                  <a:extLst>
                    <a:ext uri="{9D8B030D-6E8A-4147-A177-3AD203B41FA5}">
                      <a16:colId xmlns:a16="http://schemas.microsoft.com/office/drawing/2014/main" val="2968218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93345" algn="just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CH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2125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just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Количество молей участников реакции до начала реакции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m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n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579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just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Состав равновесной смеси веществ в молях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m – x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n – 2x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x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772864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190" y="2420888"/>
            <a:ext cx="887530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Поскольку рассматриваемая реакция является гетерогенной, в выражение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К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войдут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парциальные давления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газообразных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веществ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 достижении реакцией состояния равновесия, то есть: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63888" y="4476760"/>
            <a:ext cx="180333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443119"/>
              </p:ext>
            </p:extLst>
          </p:nvPr>
        </p:nvGraphicFramePr>
        <p:xfrm>
          <a:off x="2388798" y="4391831"/>
          <a:ext cx="2210045" cy="1056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1" name="Уравнение" r:id="rId6" imgW="939392" imgH="444307" progId="Equation.3">
                  <p:embed/>
                </p:oleObj>
              </mc:Choice>
              <mc:Fallback>
                <p:oleObj name="Уравнение" r:id="rId6" imgW="939392" imgH="44430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798" y="4391831"/>
                        <a:ext cx="2210045" cy="1056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23104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8569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Используя уравнение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Клайперона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-Менделеева, записанное для входящего в смесь 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-того газа</a:t>
            </a:r>
          </a:p>
          <a:p>
            <a:pPr algn="ctr">
              <a:spcAft>
                <a:spcPts val="0"/>
              </a:spcAft>
            </a:pP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ru-RU" sz="2800" b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  </a:t>
            </a:r>
          </a:p>
          <a:p>
            <a:pPr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V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общий объем системы,</a:t>
            </a:r>
          </a:p>
          <a:p>
            <a:pPr indent="450000" algn="just"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равновесных парциальных давлений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газообразных веществ В и С: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9551" y="3398845"/>
            <a:ext cx="144539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22612"/>
              </p:ext>
            </p:extLst>
          </p:nvPr>
        </p:nvGraphicFramePr>
        <p:xfrm>
          <a:off x="1019357" y="3284984"/>
          <a:ext cx="2472523" cy="92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6" name="Уравнение" r:id="rId6" imgW="1040948" imgH="393529" progId="Equation.3">
                  <p:embed/>
                </p:oleObj>
              </mc:Choice>
              <mc:Fallback>
                <p:oleObj name="Уравнение" r:id="rId6" imgW="1040948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357" y="3284984"/>
                        <a:ext cx="2472523" cy="9215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 flipV="1">
            <a:off x="4427984" y="3597157"/>
            <a:ext cx="158307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582710"/>
              </p:ext>
            </p:extLst>
          </p:nvPr>
        </p:nvGraphicFramePr>
        <p:xfrm>
          <a:off x="4427984" y="3259252"/>
          <a:ext cx="3120595" cy="9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7" name="Уравнение" r:id="rId8" imgW="1244600" imgH="393700" progId="Equation.3">
                  <p:embed/>
                </p:oleObj>
              </mc:Choice>
              <mc:Fallback>
                <p:oleObj name="Уравнение" r:id="rId8" imgW="12446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3259252"/>
                        <a:ext cx="3120595" cy="976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59631" y="4280414"/>
            <a:ext cx="111941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645180"/>
              </p:ext>
            </p:extLst>
          </p:nvPr>
        </p:nvGraphicFramePr>
        <p:xfrm>
          <a:off x="1259632" y="4280415"/>
          <a:ext cx="5911842" cy="113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8" name="Уравнение" r:id="rId10" imgW="2438400" imgH="457200" progId="Equation.3">
                  <p:embed/>
                </p:oleObj>
              </mc:Choice>
              <mc:Fallback>
                <p:oleObj name="Уравнение" r:id="rId10" imgW="24384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280415"/>
                        <a:ext cx="5911842" cy="11360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36807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82" y="528387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Величину n 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число молей газообразного вещества В  до начала реакции 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можно найти из уравнение </a:t>
            </a:r>
            <a:r>
              <a:rPr lang="ru-RU" sz="28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Клайперона</a:t>
            </a:r>
            <a:r>
              <a:rPr lang="ru-RU" sz="2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-Менделеева для индивидуального газа </a:t>
            </a:r>
            <a:endParaRPr lang="ru-RU" sz="2800" b="1" i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nRT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75855" y="1772815"/>
            <a:ext cx="119889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43604"/>
              </p:ext>
            </p:extLst>
          </p:nvPr>
        </p:nvGraphicFramePr>
        <p:xfrm>
          <a:off x="2411760" y="1700808"/>
          <a:ext cx="6643121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7" name="Уравнение" r:id="rId6" imgW="2578100" imgH="444500" progId="Equation.3">
                  <p:embed/>
                </p:oleObj>
              </mc:Choice>
              <mc:Fallback>
                <p:oleObj name="Уравнение" r:id="rId6" imgW="2578100" imgH="4445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700808"/>
                        <a:ext cx="6643121" cy="1152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04689" y="2911123"/>
            <a:ext cx="88501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4488" indent="-1614488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где: P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заданное по условию задачи исходное давление газа В, Н/м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343025" indent="-1071563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объем системы 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</a:p>
          <a:p>
            <a:pPr marL="1343025" indent="-1071563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температура, при которой находится система; </a:t>
            </a:r>
          </a:p>
          <a:p>
            <a:pPr marL="1343025" indent="-1071563"/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газовая постоянная, равная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343025" indent="-442913"/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8,314 </a:t>
            </a:r>
            <a:r>
              <a:rPr lang="ru-RU" sz="2800" b="1" cap="all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/(моль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К)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589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Зная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определяем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а, следовательно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молей прореагировавшего вещества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7664" y="1501626"/>
            <a:ext cx="130675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874293"/>
              </p:ext>
            </p:extLst>
          </p:nvPr>
        </p:nvGraphicFramePr>
        <p:xfrm>
          <a:off x="1547664" y="1501627"/>
          <a:ext cx="5389442" cy="104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5" name="Уравнение" r:id="rId6" imgW="2413000" imgH="457200" progId="Equation.3">
                  <p:embed/>
                </p:oleObj>
              </mc:Choice>
              <mc:Fallback>
                <p:oleObj name="Уравнение" r:id="rId6" imgW="2413000" imgH="457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501627"/>
                        <a:ext cx="5389442" cy="104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504" y="2583128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(0,0962 – 2 </a:t>
            </a:r>
            <a:r>
              <a:rPr lang="en-US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1,6636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</a:t>
            </a:r>
            <a:r>
              <a:rPr lang="en-US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0,009254 – 0,3848 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1,6636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</a:t>
            </a:r>
            <a:r>
              <a:rPr lang="en-US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0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0,009254 – 0,3848 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15088" y="4783359"/>
            <a:ext cx="916356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034217" y="4077072"/>
            <a:ext cx="100919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0828"/>
              </p:ext>
            </p:extLst>
          </p:nvPr>
        </p:nvGraphicFramePr>
        <p:xfrm>
          <a:off x="179512" y="4077073"/>
          <a:ext cx="8841332" cy="81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6" name="Уравнение" r:id="rId8" imgW="5029200" imgH="457200" progId="Equation.3">
                  <p:embed/>
                </p:oleObj>
              </mc:Choice>
              <mc:Fallback>
                <p:oleObj name="Уравнение" r:id="rId8" imgW="50292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077073"/>
                        <a:ext cx="8841332" cy="818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304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3277" y="145427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61357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Закон действующих масс.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Основным законом химической кинетики является открытый в 1864–1867 гг.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Гульдбергом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(Норвегия)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согласно которому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произведению концентраций реагирующих веществ в степенях, равных стехиометрическим коэффициентам.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Такая зависимость скорости реакции от концентрации обусловлена тем, что вероятность столкновения молекул и, следовательно, их взаимодействия, пропорциональна произведению концентраций реагентов.</a:t>
            </a:r>
          </a:p>
        </p:txBody>
      </p: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5427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859579" y="1033838"/>
            <a:ext cx="20336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Петер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2811" y="620688"/>
            <a:ext cx="427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Като Максимилиан 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62824" y="6336534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9673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2239"/>
            <a:ext cx="8928992" cy="4535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Масса прореагировавшего вещества С: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(С) =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0,0481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= 0,5772 г = 0,5772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кг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endParaRPr lang="ru-RU" sz="1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Качественный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ответ относительно влияния давления на направление сдвига равновесия в химической реакции можно получить, используя принцип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Ле-Шателье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Математическим выражением принципа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Ле-Шателье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реакции между газообразными веществами, когда в качестве переменного параметра выступает давление Р, под которым находится система, является уравнение: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908256"/>
              </p:ext>
            </p:extLst>
          </p:nvPr>
        </p:nvGraphicFramePr>
        <p:xfrm>
          <a:off x="2448195" y="4557327"/>
          <a:ext cx="4162242" cy="1463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4" name="Уравнение" r:id="rId6" imgW="1371600" imgH="482600" progId="Equation.3">
                  <p:embed/>
                </p:oleObj>
              </mc:Choice>
              <mc:Fallback>
                <p:oleObj name="Уравнение" r:id="rId6" imgW="1371600" imgH="482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195" y="4557327"/>
                        <a:ext cx="4162242" cy="14639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7966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4624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нашем случае: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 = 1 – 2 = – 1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0483510" y="1176073"/>
            <a:ext cx="236234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10207"/>
              </p:ext>
            </p:extLst>
          </p:nvPr>
        </p:nvGraphicFramePr>
        <p:xfrm>
          <a:off x="2776394" y="852903"/>
          <a:ext cx="3189126" cy="1098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5" name="Уравнение" r:id="rId6" imgW="1409088" imgH="482391" progId="Equation.3">
                  <p:embed/>
                </p:oleObj>
              </mc:Choice>
              <mc:Fallback>
                <p:oleObj name="Уравнение" r:id="rId6" imgW="1409088" imgH="48239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394" y="852903"/>
                        <a:ext cx="3189126" cy="1098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4645" y="1911279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повышении давления Р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отношение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indent="442913"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уменьшается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т. к.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n = – 1, равновесие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смещается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вправо.</a:t>
            </a:r>
          </a:p>
          <a:p>
            <a:pPr indent="442913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(Н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= 18600 Па 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= 10000 Па</a:t>
            </a:r>
          </a:p>
          <a:p>
            <a:pPr indent="450000"/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flipV="1">
            <a:off x="611560" y="5000635"/>
            <a:ext cx="172819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526229"/>
              </p:ext>
            </p:extLst>
          </p:nvPr>
        </p:nvGraphicFramePr>
        <p:xfrm>
          <a:off x="497880" y="2308228"/>
          <a:ext cx="1265808" cy="1192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6" name="Уравнение" r:id="rId8" imgW="495085" imgH="469696" progId="Equation.3">
                  <p:embed/>
                </p:oleObj>
              </mc:Choice>
              <mc:Fallback>
                <p:oleObj name="Уравнение" r:id="rId8" imgW="495085" imgH="46969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80" y="2308228"/>
                        <a:ext cx="1265808" cy="1192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99232" y="5984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991509"/>
              </p:ext>
            </p:extLst>
          </p:nvPr>
        </p:nvGraphicFramePr>
        <p:xfrm>
          <a:off x="2173967" y="4288945"/>
          <a:ext cx="4758340" cy="898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7" name="Уравнение" r:id="rId10" imgW="2374900" imgH="444500" progId="Equation.3">
                  <p:embed/>
                </p:oleObj>
              </mc:Choice>
              <mc:Fallback>
                <p:oleObj name="Уравнение" r:id="rId10" imgW="2374900" imgH="444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967" y="4288945"/>
                        <a:ext cx="4758340" cy="8981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86916" y="5273388"/>
            <a:ext cx="882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–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RTln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–8,314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2,891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=52135,380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Дж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02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03213" y="3521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2103438" y="395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808038" y="395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339725" y="4005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2176463" y="359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30" name="AutoShape 13"/>
          <p:cNvSpPr>
            <a:spLocks noChangeArrowheads="1"/>
          </p:cNvSpPr>
          <p:nvPr/>
        </p:nvSpPr>
        <p:spPr bwMode="auto">
          <a:xfrm>
            <a:off x="208329" y="2246890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700" b="1" dirty="0">
                <a:latin typeface="Arial Narrow" panose="020B0606020202030204" pitchFamily="34" charset="0"/>
              </a:rPr>
              <a:t>2. Эндотермическая реакция</a:t>
            </a:r>
          </a:p>
        </p:txBody>
      </p:sp>
      <p:sp>
        <p:nvSpPr>
          <p:cNvPr id="5131" name="AutoShape 16"/>
          <p:cNvSpPr>
            <a:spLocks noChangeArrowheads="1"/>
          </p:cNvSpPr>
          <p:nvPr/>
        </p:nvSpPr>
        <p:spPr bwMode="auto">
          <a:xfrm>
            <a:off x="199232" y="1159019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700" b="1" dirty="0">
                <a:latin typeface="Arial Narrow" panose="020B0606020202030204" pitchFamily="34" charset="0"/>
              </a:rPr>
              <a:t>1. Экзотермическая реакция</a:t>
            </a:r>
          </a:p>
        </p:txBody>
      </p:sp>
      <p:sp>
        <p:nvSpPr>
          <p:cNvPr id="5132" name="AutoShape 17"/>
          <p:cNvSpPr>
            <a:spLocks noChangeArrowheads="1"/>
          </p:cNvSpPr>
          <p:nvPr/>
        </p:nvSpPr>
        <p:spPr bwMode="auto">
          <a:xfrm>
            <a:off x="220339" y="3267869"/>
            <a:ext cx="4175125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500" b="1" dirty="0">
                <a:latin typeface="Arial Narrow" panose="020B0606020202030204" pitchFamily="34" charset="0"/>
              </a:rPr>
              <a:t>3. Термохимическое уравнение</a:t>
            </a:r>
          </a:p>
        </p:txBody>
      </p:sp>
      <p:sp>
        <p:nvSpPr>
          <p:cNvPr id="5133" name="AutoShape 19"/>
          <p:cNvSpPr>
            <a:spLocks noChangeArrowheads="1"/>
          </p:cNvSpPr>
          <p:nvPr/>
        </p:nvSpPr>
        <p:spPr bwMode="auto">
          <a:xfrm>
            <a:off x="179388" y="4283869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700" b="1" dirty="0">
                <a:latin typeface="Arial Narrow" panose="020B0606020202030204" pitchFamily="34" charset="0"/>
              </a:rPr>
              <a:t>4. Тепловой эффект </a:t>
            </a:r>
          </a:p>
        </p:txBody>
      </p:sp>
      <p:sp>
        <p:nvSpPr>
          <p:cNvPr id="5134" name="AutoShape 20"/>
          <p:cNvSpPr>
            <a:spLocks noChangeArrowheads="1"/>
          </p:cNvSpPr>
          <p:nvPr/>
        </p:nvSpPr>
        <p:spPr bwMode="auto">
          <a:xfrm>
            <a:off x="71884" y="5373688"/>
            <a:ext cx="4356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500" b="1" dirty="0">
                <a:latin typeface="Arial Narrow" panose="020B0606020202030204" pitchFamily="34" charset="0"/>
                <a:cs typeface="Arial" panose="020B0604020202020204" pitchFamily="34" charset="0"/>
              </a:rPr>
              <a:t>5. Скорость химической реакции</a:t>
            </a:r>
          </a:p>
        </p:txBody>
      </p:sp>
      <p:sp>
        <p:nvSpPr>
          <p:cNvPr id="5135" name="Line 24"/>
          <p:cNvSpPr>
            <a:spLocks noChangeShapeType="1"/>
          </p:cNvSpPr>
          <p:nvPr/>
        </p:nvSpPr>
        <p:spPr bwMode="auto">
          <a:xfrm>
            <a:off x="4500563" y="1557338"/>
            <a:ext cx="0" cy="4824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52805"/>
            <a:ext cx="8785100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Проверим, как Вы поняли и запомнили  пройденный </a:t>
            </a:r>
            <a:r>
              <a:rPr lang="ru-RU" sz="32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/>
              </a:rPr>
              <a:t>материал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>
          <a:xfrm>
            <a:off x="4530726" y="1061954"/>
            <a:ext cx="4470176" cy="46085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уравнение реакции с указанием теплового эффекта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реакция, идущая с выделением тепла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изменение концентрации одного из реагирующих или образующихся веществ за единицу времени при неизменном объеме системы 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Г) реакция, идущая с поглощением тепла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Д) количество тепла, которое выделяется или поглощается в результате реакции </a:t>
            </a:r>
          </a:p>
        </p:txBody>
      </p:sp>
    </p:spTree>
    <p:extLst>
      <p:ext uri="{BB962C8B-B14F-4D97-AF65-F5344CB8AC3E}">
        <p14:creationId xmlns:p14="http://schemas.microsoft.com/office/powerpoint/2010/main" val="11203641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6365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marL="442913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 скорость обратной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Принцип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Шателье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если на систему, находящуюся в равновесии, оказывается внешнее воздействие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(изменяется …),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давление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температура,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реагирующих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веществ,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давление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+N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повышение температуры приведет с смещению равновесия  в сторону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прямой реакции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обратной реакции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71691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Константа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равновесия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газовой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химической </a:t>
            </a:r>
            <a:r>
              <a:rPr lang="ru-RU" sz="28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реакции: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3275" indent="-442913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зависит от температуры,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3275" indent="-442913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безразмерна,</a:t>
            </a:r>
          </a:p>
          <a:p>
            <a:pPr marL="803275" indent="-442913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не зависит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общего давления в системе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если оно не очень велико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803275" indent="-442913"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состоянии равновесия достигает минимального значения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9065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4458"/>
            <a:ext cx="889248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Стандартная энергия Гиббса химической реакции ∆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4572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равна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изменению энергии Гиббса при переходе от реагентов в стандартном состоянии к продуктам в стандартном состоянии;</a:t>
            </a:r>
          </a:p>
          <a:p>
            <a:pPr marL="900113" indent="-4572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определяется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при стандартных температурах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К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К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900113" indent="-4572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достигает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минимума при постоянной температуре и давлении;</a:t>
            </a:r>
          </a:p>
          <a:p>
            <a:pPr marL="900113" indent="-4572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для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самопроизвольных реакций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меньше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нуля.</a:t>
            </a:r>
          </a:p>
          <a:p>
            <a:pPr marL="900113" indent="-4572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д) равна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изменению энергии Гиббса в реакции, когда равновесие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достигнуто.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0076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  <a:p>
            <a:pPr eaLnBrk="1" hangingPunct="1">
              <a:buFont typeface="Wingdings" pitchFamily="2" charset="2"/>
              <a:buNone/>
            </a:pPr>
            <a:endParaRPr lang="ru-RU" sz="2400" dirty="0" smtClean="0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303213" y="3521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2103438" y="395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808038" y="3952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339725" y="4005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2176463" y="359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5130" name="AutoShape 13"/>
          <p:cNvSpPr>
            <a:spLocks noChangeArrowheads="1"/>
          </p:cNvSpPr>
          <p:nvPr/>
        </p:nvSpPr>
        <p:spPr bwMode="auto">
          <a:xfrm>
            <a:off x="160163" y="2177152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Narrow" panose="020B0606020202030204" pitchFamily="34" charset="0"/>
              </a:rPr>
              <a:t>2. </a:t>
            </a:r>
            <a:r>
              <a:rPr lang="ru-RU" sz="2700" b="1" dirty="0">
                <a:latin typeface="Arial Narrow" panose="020B0606020202030204" pitchFamily="34" charset="0"/>
              </a:rPr>
              <a:t>Эндотермическая реакция</a:t>
            </a:r>
          </a:p>
        </p:txBody>
      </p:sp>
      <p:sp>
        <p:nvSpPr>
          <p:cNvPr id="5131" name="AutoShape 16"/>
          <p:cNvSpPr>
            <a:spLocks noChangeArrowheads="1"/>
          </p:cNvSpPr>
          <p:nvPr/>
        </p:nvSpPr>
        <p:spPr bwMode="auto">
          <a:xfrm>
            <a:off x="161578" y="1042038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1.</a:t>
            </a:r>
            <a:r>
              <a:rPr lang="ru-RU" sz="2700" b="1" dirty="0">
                <a:latin typeface="Arial Narrow" panose="020B0606020202030204" pitchFamily="34" charset="0"/>
              </a:rPr>
              <a:t> Экзотермическая реакция</a:t>
            </a:r>
          </a:p>
        </p:txBody>
      </p:sp>
      <p:sp>
        <p:nvSpPr>
          <p:cNvPr id="5132" name="AutoShape 17"/>
          <p:cNvSpPr>
            <a:spLocks noChangeArrowheads="1"/>
          </p:cNvSpPr>
          <p:nvPr/>
        </p:nvSpPr>
        <p:spPr bwMode="auto">
          <a:xfrm>
            <a:off x="142524" y="3237697"/>
            <a:ext cx="4175125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3. </a:t>
            </a:r>
            <a:r>
              <a:rPr lang="ru-RU" sz="2500" b="1" dirty="0">
                <a:latin typeface="Arial Narrow" panose="020B0606020202030204" pitchFamily="34" charset="0"/>
              </a:rPr>
              <a:t>Термохимическое уравнение</a:t>
            </a:r>
          </a:p>
        </p:txBody>
      </p:sp>
      <p:sp>
        <p:nvSpPr>
          <p:cNvPr id="5133" name="AutoShape 19"/>
          <p:cNvSpPr>
            <a:spLocks noChangeArrowheads="1"/>
          </p:cNvSpPr>
          <p:nvPr/>
        </p:nvSpPr>
        <p:spPr bwMode="auto">
          <a:xfrm>
            <a:off x="160163" y="4297321"/>
            <a:ext cx="4176712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Narrow" panose="020B0606020202030204" pitchFamily="34" charset="0"/>
              </a:rPr>
              <a:t>4. </a:t>
            </a:r>
            <a:r>
              <a:rPr lang="ru-RU" sz="2700" b="1" dirty="0">
                <a:latin typeface="Arial Narrow" panose="020B0606020202030204" pitchFamily="34" charset="0"/>
              </a:rPr>
              <a:t>Тепловой эффект </a:t>
            </a:r>
          </a:p>
        </p:txBody>
      </p:sp>
      <p:sp>
        <p:nvSpPr>
          <p:cNvPr id="5134" name="AutoShape 20"/>
          <p:cNvSpPr>
            <a:spLocks noChangeArrowheads="1"/>
          </p:cNvSpPr>
          <p:nvPr/>
        </p:nvSpPr>
        <p:spPr bwMode="auto">
          <a:xfrm>
            <a:off x="71884" y="5373688"/>
            <a:ext cx="4356100" cy="649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5. </a:t>
            </a:r>
            <a:r>
              <a:rPr lang="ru-RU" sz="2500" b="1" dirty="0">
                <a:latin typeface="Arial Narrow" panose="020B0606020202030204" pitchFamily="34" charset="0"/>
                <a:cs typeface="Arial" panose="020B0604020202020204" pitchFamily="34" charset="0"/>
              </a:rPr>
              <a:t>Скорость химической реакции</a:t>
            </a:r>
          </a:p>
        </p:txBody>
      </p:sp>
      <p:sp>
        <p:nvSpPr>
          <p:cNvPr id="5135" name="Line 24"/>
          <p:cNvSpPr>
            <a:spLocks noChangeShapeType="1"/>
          </p:cNvSpPr>
          <p:nvPr/>
        </p:nvSpPr>
        <p:spPr bwMode="auto">
          <a:xfrm>
            <a:off x="4569836" y="1363663"/>
            <a:ext cx="0" cy="4824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 flipV="1">
            <a:off x="4208460" y="987364"/>
            <a:ext cx="579440" cy="1340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 flipV="1">
            <a:off x="4328183" y="1645196"/>
            <a:ext cx="527229" cy="98585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4337333" y="4581524"/>
            <a:ext cx="545995" cy="9925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 flipV="1">
            <a:off x="4049714" y="3406745"/>
            <a:ext cx="833616" cy="11747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73" name="Line 29"/>
          <p:cNvSpPr>
            <a:spLocks noChangeShapeType="1"/>
          </p:cNvSpPr>
          <p:nvPr/>
        </p:nvSpPr>
        <p:spPr bwMode="auto">
          <a:xfrm flipV="1">
            <a:off x="4315618" y="2414227"/>
            <a:ext cx="539794" cy="127727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4221" y="848914"/>
            <a:ext cx="4281582" cy="58539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-324000">
              <a:lnSpc>
                <a:spcPct val="80000"/>
              </a:lnSpc>
              <a:buClr>
                <a:schemeClr val="tx1"/>
              </a:buClr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) реакция, идущая с выделением тепла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) реакция, идущая с поглощением тепла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уравнение реакции с указанием теплового эффекта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) количество тепла, которое выделяется или поглощается в результате реакции </a:t>
            </a:r>
          </a:p>
          <a:p>
            <a:pPr indent="-3240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изменение концентрации одного из реагирующих или образующихся веществ за единицу времени при неизменном объеме системы </a:t>
            </a:r>
          </a:p>
        </p:txBody>
      </p:sp>
    </p:spTree>
    <p:extLst>
      <p:ext uri="{BB962C8B-B14F-4D97-AF65-F5344CB8AC3E}">
        <p14:creationId xmlns:p14="http://schemas.microsoft.com/office/powerpoint/2010/main" val="3062002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332656"/>
            <a:ext cx="903649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indent="450000" algn="just">
              <a:lnSpc>
                <a:spcPct val="80000"/>
              </a:lnSpc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действующих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масс: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в степенях, равных стехиометрическим 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13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38229"/>
            <a:ext cx="88583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Рассмотрим в общем виде одностадийную обратимую реакцию, протекающую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гомогенной среде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+ В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АВ</a:t>
            </a:r>
          </a:p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Предположим, что в закрытом сосуде приведены в соприкосновение вещества А и В. Скорость взаимодействия этих веществ согласно закону действия масс выразится соотношением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[А][В],</a:t>
            </a:r>
          </a:p>
          <a:p>
            <a:pPr marL="1169988" indent="-1169988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коэффициент пропорциональности –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[А]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[В]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равновесные концентрации веществ А и В.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40628" y="5685513"/>
            <a:ext cx="304800" cy="304800"/>
          </a:xfrm>
          <a:prstGeom prst="rect">
            <a:avLst/>
          </a:prstGeom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химия-анимашки\реакции\ris109a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18751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5946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88640"/>
            <a:ext cx="8928992" cy="664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el-G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el-G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действующих масс: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степенях, равных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стехиометрическим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747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88640"/>
            <a:ext cx="8928992" cy="648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Принцип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Шателье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если на систему, находящуюся в равновесии, оказывается внешнее воздействие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(изменяется …),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давление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температура,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концентрация реагирующих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веществ,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давление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+N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повышение температуры приведет с смещению равновесия  в сторону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прямой реакции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обратной реакции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Принцип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если на систему, находящуюся в равновесии, оказывается внешнее воздействие (изменяется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давление, температура, концентрация реагирующих  веществ</a:t>
            </a:r>
            <a:r>
              <a:rPr lang="ru-RU" sz="27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то в системе происходят процессы, направленные на уменьшение внешнего воздействия.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096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161"/>
            <a:ext cx="878497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Константа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равновесия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газовой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химической </a:t>
            </a:r>
            <a:r>
              <a:rPr lang="ru-RU" sz="28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реакции: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3275" indent="-442913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зависит от температуры,</a:t>
            </a:r>
          </a:p>
          <a:p>
            <a:pPr marL="803275" indent="-442913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безразмерна,</a:t>
            </a:r>
          </a:p>
          <a:p>
            <a:pPr marL="803275" indent="-442913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не зависит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общего давления в системе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если оно не очень велико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803275" indent="-442913">
              <a:lnSpc>
                <a:spcPct val="80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состоянии равновесия достигает минимального значения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873172"/>
            <a:ext cx="8856984" cy="137268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Величина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6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равн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природы реагирующих веществ и от температуры, но </a:t>
            </a:r>
            <a:r>
              <a:rPr lang="ru-RU" sz="2600" b="1" u="dbl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ru-RU" sz="2600" b="1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концентраций реагентов и </a:t>
            </a:r>
            <a:r>
              <a:rPr lang="ru-RU" sz="2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давления в системе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(если оно не очень велико).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687" t="46064" r="17347" b="8656"/>
          <a:stretch/>
        </p:blipFill>
        <p:spPr>
          <a:xfrm>
            <a:off x="216391" y="4291648"/>
            <a:ext cx="6254417" cy="237771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818949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4458"/>
            <a:ext cx="889248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Стандартная энергия Гиббса химической реакции ∆</a:t>
            </a: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sz="26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00113" indent="-45720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а) равна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изменению энергии Гиббса при переходе от реагентов в стандартном состоянии к продуктам в стандартном состоянии;</a:t>
            </a:r>
          </a:p>
          <a:p>
            <a:pPr marL="900113" indent="-45720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б) определяется 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только при стандартных температурах </a:t>
            </a: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К 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298 К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900113" indent="-45720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в) достигает 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минимума при постоянной температуре и давлении;</a:t>
            </a:r>
          </a:p>
          <a:p>
            <a:pPr marL="900113" indent="-45720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г) для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самопроизвольных реакций </a:t>
            </a:r>
            <a:r>
              <a:rPr lang="ru-RU" sz="2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меньше </a:t>
            </a:r>
            <a:r>
              <a:rPr lang="ru-RU" sz="2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нуля.</a:t>
            </a:r>
          </a:p>
          <a:p>
            <a:pPr marL="900113" indent="-457200" algn="just">
              <a:lnSpc>
                <a:spcPct val="80000"/>
              </a:lnSpc>
              <a:spcAft>
                <a:spcPts val="0"/>
              </a:spcAft>
            </a:pP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д) равна 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изменению энергии Гиббса в реакции, когда равновесие </a:t>
            </a:r>
            <a:r>
              <a:rPr lang="ru-RU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достигнуто.</a:t>
            </a:r>
            <a:endParaRPr lang="ru-RU" sz="2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F:\26.06.22\slide-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42634" r="3454" b="42319"/>
          <a:stretch/>
        </p:blipFill>
        <p:spPr bwMode="auto">
          <a:xfrm>
            <a:off x="161809" y="5958515"/>
            <a:ext cx="7074487" cy="8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31544"/>
              </p:ext>
            </p:extLst>
          </p:nvPr>
        </p:nvGraphicFramePr>
        <p:xfrm>
          <a:off x="123399" y="4575797"/>
          <a:ext cx="9036496" cy="149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5603">
                  <a:extLst>
                    <a:ext uri="{9D8B030D-6E8A-4147-A177-3AD203B41FA5}">
                      <a16:colId xmlns:a16="http://schemas.microsoft.com/office/drawing/2014/main" val="2463938247"/>
                    </a:ext>
                  </a:extLst>
                </a:gridCol>
                <a:gridCol w="7750893">
                  <a:extLst>
                    <a:ext uri="{9D8B030D-6E8A-4147-A177-3AD203B41FA5}">
                      <a16:colId xmlns:a16="http://schemas.microsoft.com/office/drawing/2014/main" val="16239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ru-RU" sz="25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&lt; 0</a:t>
                      </a:r>
                      <a:endParaRPr lang="ru-RU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реакция протекает </a:t>
                      </a:r>
                      <a:r>
                        <a:rPr lang="ru-RU" sz="2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прямом направлении</a:t>
                      </a:r>
                      <a:endParaRPr lang="ru-RU" sz="25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91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ru-RU" sz="25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= 0</a:t>
                      </a:r>
                      <a:endParaRPr lang="ru-RU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наступает </a:t>
                      </a:r>
                      <a:r>
                        <a:rPr lang="ru-RU" sz="25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равновесное состояние</a:t>
                      </a:r>
                      <a:endParaRPr lang="ru-RU" sz="25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8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ru-RU" sz="2500" b="1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&gt; 0</a:t>
                      </a:r>
                      <a:endParaRPr lang="ru-RU" sz="2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реакция протекать в прямом направлении </a:t>
                      </a:r>
                      <a:r>
                        <a:rPr lang="ru-RU" sz="2500" b="1" u="sng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2500" b="1" u="sng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может</a:t>
                      </a:r>
                      <a:endParaRPr lang="ru-RU" sz="2500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882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8247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87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Н. С.  Физическая и коллоидная химия: учебник и практикум для среднего профессионального образования / Н. С. 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Кудряшева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Л. Г. Бондарева. – 2-е изд.,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перераб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и доп. – М: Издательство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2020. – 379 с. – (Профессиональное образование). – ISBN 978-5-534-00447-2. – Текст: электронный // Образовательная платформа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[сайт]. – URL: https://urait.ru/bcode/489639.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Белик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В.В.,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Киенская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К.И. Физическая и коллоидная химия: учебник для студентов среднего профессионального образования – М: Издательский центр «Академия», 2018 – 288 с. – ISBN 978-5-4468-2311-6</a:t>
            </a:r>
          </a:p>
          <a:p>
            <a:pPr marL="360363" lvl="0" indent="-360363" algn="just">
              <a:lnSpc>
                <a:spcPct val="85000"/>
              </a:lnSpc>
              <a:buFont typeface="+mj-lt"/>
              <a:buAutoNum type="arabicPeriod"/>
              <a:tabLst>
                <a:tab pos="360363" algn="l"/>
              </a:tabLs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Бобкова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Н.М., Физическая химия силикатных и тугоплавких соединений. – Минск: Высшая школа, 2018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12602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49" y="-157033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55600" algn="just">
              <a:lnSpc>
                <a:spcPct val="80000"/>
              </a:lnSpc>
              <a:buFont typeface="+mj-lt"/>
              <a:buAutoNum type="arabicPeriod" startAt="4"/>
              <a:tabLst>
                <a:tab pos="360363" algn="l"/>
              </a:tabLst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Клюковский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Г.И., Физическая и коллоидная химия и химия кремния. – М: Высшая школа, 2019.</a:t>
            </a:r>
          </a:p>
          <a:p>
            <a:pPr marL="355600" indent="-35560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Стромберг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А. Г., Семченко Д. П. Физическая химии.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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М.: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Высш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., 2001.</a:t>
            </a:r>
          </a:p>
          <a:p>
            <a:pPr marL="355600" indent="-35560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Данилин В.Н.,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Шурай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П. Е. Физическая химия. Химическая термодинамика. Учеб. пособие. – Краснодар: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КубГТУ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1999.</a:t>
            </a:r>
          </a:p>
          <a:p>
            <a:pPr marL="355600" indent="-35560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Карякин Н. В. Основы химической термодинамики: Учеб. пособие для вузов/ Н. В. Карякин. – Н. Новгород: Издательство Нижегородского государственного университета им.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Н.И.Лобачевского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; М.: Издательский центр «Академия», 2003</a:t>
            </a:r>
          </a:p>
          <a:p>
            <a:pPr marL="355600" indent="-35560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Физическая химия. В 2 кн. Кн. 1. Строение вещества. Термо­динамика: Учеб. для вузов /К.С. Краснов, Н.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Воробьев, И.Н.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Годнев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 др.; Под ред. К.С. Краснова – 2-е изд.,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и доп. – М.: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Высш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шк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., 1995. –512 с.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0519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85794"/>
            <a:ext cx="8858312" cy="4840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/Химическое равновесие 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/Химическое равновесие 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/Термодинамическое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равновесие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/Термодинамическое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равновесие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600" b="1" kern="10" dirty="0" smtClean="0">
                <a:latin typeface="Arial" pitchFamily="34" charset="0"/>
                <a:cs typeface="Arial" pitchFamily="34" charset="0"/>
              </a:rPr>
              <a:t>Константа химического равновесия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/</a:t>
            </a:r>
            <a:r>
              <a:rPr lang="ru-RU" sz="2600" b="1" kern="10" dirty="0">
                <a:latin typeface="Arial" pitchFamily="34" charset="0"/>
                <a:cs typeface="Arial" pitchFamily="34" charset="0"/>
              </a:rPr>
              <a:t>Константа химического равновесия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  <a:hlinkClick r:id="rId3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  <a:hlinkClick r:id="rId3"/>
              </a:rPr>
              <a:t>wikipedia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3"/>
              </a:rPr>
              <a:t>.</a:t>
            </a:r>
            <a:r>
              <a:rPr lang="en-US" sz="2600" b="1" dirty="0">
                <a:latin typeface="Arial" pitchFamily="34" charset="0"/>
                <a:cs typeface="Arial" pitchFamily="34" charset="0"/>
                <a:hlinkClick r:id="rId3"/>
              </a:rPr>
              <a:t>org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3"/>
              </a:rPr>
              <a:t>/Химическое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сродство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9"/>
            </a:pPr>
            <a:r>
              <a:rPr lang="en-US" sz="26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3"/>
              </a:rPr>
              <a:t>/Химическое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сродство</a:t>
            </a: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9"/>
            </a:pP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856984" cy="5786430"/>
          </a:xfrm>
        </p:spPr>
        <p:txBody>
          <a:bodyPr>
            <a:noAutofit/>
          </a:bodyPr>
          <a:lstStyle/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Выражение зависимости скорости реакции от концентрации называют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кинетическим уравнением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 только образуются молекулы АВ, начнется обратная реакция со скоростью 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],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где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константа скорости обратной реакции.</a:t>
            </a: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Если же реакция протекает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в гетерогенной системе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то скорость ее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зависит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от концентрации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твердого вещества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т. к. концентрация его постоянна, поэтому твердое вещество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входит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уравнение закона действующих масс. Например для гетерогенной реакции окисления алюминия:  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имеет следующее выражение: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64532" y="5788496"/>
            <a:ext cx="304800" cy="304800"/>
          </a:xfrm>
          <a:prstGeom prst="rect">
            <a:avLst/>
          </a:prstGeom>
        </p:spPr>
      </p:pic>
      <p:pic>
        <p:nvPicPr>
          <p:cNvPr id="22530" name="Picture 2" descr="Алюми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705872"/>
            <a:ext cx="1152128" cy="1152128"/>
          </a:xfrm>
          <a:prstGeom prst="ellipse">
            <a:avLst/>
          </a:prstGeom>
          <a:noFill/>
        </p:spPr>
      </p:pic>
      <p:pic>
        <p:nvPicPr>
          <p:cNvPr id="22532" name="Picture 4" descr="Алюминий (крупный порошок)"/>
          <p:cNvPicPr>
            <a:picLocks noChangeAspect="1" noChangeArrowheads="1"/>
          </p:cNvPicPr>
          <p:nvPr/>
        </p:nvPicPr>
        <p:blipFill>
          <a:blip r:embed="rId7" cstate="print"/>
          <a:srcRect l="13978" t="6936" r="9141" b="7062"/>
          <a:stretch>
            <a:fillRect/>
          </a:stretch>
        </p:blipFill>
        <p:spPr bwMode="auto">
          <a:xfrm>
            <a:off x="2627784" y="5733256"/>
            <a:ext cx="1197308" cy="11247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2534" name="Picture 6" descr="Оксид алюминия "/>
          <p:cNvPicPr>
            <a:picLocks noChangeAspect="1" noChangeArrowheads="1"/>
          </p:cNvPicPr>
          <p:nvPr/>
        </p:nvPicPr>
        <p:blipFill>
          <a:blip r:embed="rId8" cstate="print"/>
          <a:srcRect l="2835" t="4161" r="1721" b="5675"/>
          <a:stretch>
            <a:fillRect/>
          </a:stretch>
        </p:blipFill>
        <p:spPr bwMode="auto">
          <a:xfrm>
            <a:off x="5652120" y="5589240"/>
            <a:ext cx="1566451" cy="100811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5888104" y="5949280"/>
            <a:ext cx="120417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602128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 flipV="1">
            <a:off x="2491518" y="6237312"/>
            <a:ext cx="424298" cy="455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1619672" y="6165304"/>
            <a:ext cx="304166" cy="1259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1791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4624"/>
            <a:ext cx="8786874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000" algn="just">
              <a:lnSpc>
                <a:spcPct val="80000"/>
              </a:lnSpc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Физический смысл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константы скорости реакции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в том, что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она равна скорости химической реакции при концентрациях исходных веществ, равных единице.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Константа скорости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зависит от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концентрации реагирующих веществ. Если реакция протекает при постоянной температуре и других постоянных условиях, то константа скорости может служить критерием характеризующим реакцию, постоянным во времени.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Скорость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ходе процесса постоянно изменяется 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может служить для его характеристики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54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Нужно отметить, что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справедлив только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элементарных химических реакций.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7748" name="Picture 4" descr="C:\24.08.11\Лаб. раб YES\Виртуальные лабораторные YES\Анимашки и картинки\Химия\Реакции\f94e7c6322d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362599"/>
            <a:ext cx="1905000" cy="1495425"/>
          </a:xfrm>
          <a:prstGeom prst="rect">
            <a:avLst/>
          </a:prstGeom>
          <a:noFill/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12132" y="5670456"/>
            <a:ext cx="304800" cy="304800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973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upload.wikimedia.org/wikipedia/commons/8/84/IodoAtomi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89349"/>
            <a:ext cx="2400300" cy="28289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8078" y="6330455"/>
            <a:ext cx="201529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пары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иода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547664" y="5229200"/>
            <a:ext cx="144016" cy="1188071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717032"/>
            <a:ext cx="30384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21725" y="694666"/>
            <a:ext cx="8914771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процесса скорость прямой реакции уменьшается, а скорость обратной – увеличивается до тех пор, пока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системе наступает равновесие.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Установившееся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равновесие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itchFamily="34" charset="0"/>
                <a:cs typeface="Arial" pitchFamily="34" charset="0"/>
              </a:rPr>
              <a:t>динамическим (подвижным)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 есть прямая и обратная реакции не прекращаются, а идут с одинаковыми скоростями.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44624"/>
            <a:ext cx="8892512" cy="523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Константа химического равновесия</a:t>
            </a:r>
            <a:endParaRPr lang="ru-RU" sz="33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227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7499" y="116632"/>
            <a:ext cx="8856984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Поскольку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при равновесии скорости прямой и обратной реакции равны, 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sz="3000" b="1" dirty="0" smtClean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30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3000" b="1" baseline="-25000" dirty="0" err="1">
                <a:latin typeface="Arial" pitchFamily="34" charset="0"/>
                <a:cs typeface="Arial" pitchFamily="34" charset="0"/>
              </a:rPr>
              <a:t>обр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, 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и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]  =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baseline="-2500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НI]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95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Разделим переменные и постоянные величины: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58" name="Picture 38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3472208"/>
            <a:ext cx="6048672" cy="328922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781704"/>
              </p:ext>
            </p:extLst>
          </p:nvPr>
        </p:nvGraphicFramePr>
        <p:xfrm>
          <a:off x="4499074" y="2845048"/>
          <a:ext cx="20891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" name="Формула" r:id="rId6" imgW="939800" imgH="457200" progId="">
                  <p:embed/>
                </p:oleObj>
              </mc:Choice>
              <mc:Fallback>
                <p:oleObj name="Формула" r:id="rId6" imgW="939800" imgH="457200" progId="">
                  <p:embed/>
                  <p:pic>
                    <p:nvPicPr>
                      <p:cNvPr id="0" name="Picture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074" y="2845048"/>
                        <a:ext cx="2089150" cy="1016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Частное от деления констант скоростей прямой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обратной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реакций является величиной постоянной, 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константой химического равновесия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обозначается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равн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778120"/>
              </p:ext>
            </p:extLst>
          </p:nvPr>
        </p:nvGraphicFramePr>
        <p:xfrm>
          <a:off x="4139952" y="2060848"/>
          <a:ext cx="3012170" cy="96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0" name="Формула" r:id="rId4" imgW="1447800" imgH="457200" progId="">
                  <p:embed/>
                </p:oleObj>
              </mc:Choice>
              <mc:Fallback>
                <p:oleObj name="Формула" r:id="rId4" imgW="1447800" imgH="457200" progId="">
                  <p:embed/>
                  <p:pic>
                    <p:nvPicPr>
                      <p:cNvPr id="0" name="Picture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060848"/>
                        <a:ext cx="3012170" cy="963194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3053278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Величина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равн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природы реагирующих веществ и от температуры, но </a:t>
            </a:r>
            <a:r>
              <a:rPr lang="ru-RU" sz="2800" b="1" u="dbl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концентраций реагентов и давления в системе (если оно не очень велико).</a:t>
            </a:r>
          </a:p>
        </p:txBody>
      </p:sp>
      <p:pic>
        <p:nvPicPr>
          <p:cNvPr id="6236" name="Picture 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941168"/>
            <a:ext cx="2088232" cy="18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16571" b="42003"/>
          <a:stretch>
            <a:fillRect/>
          </a:stretch>
        </p:blipFill>
        <p:spPr bwMode="auto">
          <a:xfrm>
            <a:off x="220399" y="4941168"/>
            <a:ext cx="3703529" cy="17728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44624"/>
            <a:ext cx="8712968" cy="5271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Запомним: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константа химического равновесия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представляет собой дробь,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в числителе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которой стоит произведение равновесных концентраций (если реакция протекает в растворе) или равновесных парциальных давлений (для реакций в газовой фазе) продуктов реакций, возведенных в степени, показатели которых равны стехиометрическим коэффициентам, 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в знаменателе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произведение концентраций (или парциальных давлений) исходных веществ, возведенных в соответствующие степени. Для уравнения:</a:t>
            </a:r>
          </a:p>
          <a:p>
            <a:pPr algn="ctr">
              <a:lnSpc>
                <a:spcPct val="80000"/>
              </a:lnSpc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  <a:sym typeface="Symbol"/>
              </a:rPr>
              <a:t>dD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константа химического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равновесия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:</a:t>
            </a: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435" t="78546" r="54427" b="3735"/>
          <a:stretch/>
        </p:blipFill>
        <p:spPr>
          <a:xfrm>
            <a:off x="2896952" y="5229200"/>
            <a:ext cx="288032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9065" y="526798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5516" y="198884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для уравнения</a:t>
            </a:r>
          </a:p>
          <a:p>
            <a:pPr indent="441325"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(т)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константа химического равновесия: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656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214879"/>
              </p:ext>
            </p:extLst>
          </p:nvPr>
        </p:nvGraphicFramePr>
        <p:xfrm>
          <a:off x="2987824" y="3501008"/>
          <a:ext cx="3456384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42" name="Уравнение" r:id="rId5" imgW="1218671" imgH="431613" progId="">
                  <p:embed/>
                </p:oleObj>
              </mc:Choice>
              <mc:Fallback>
                <p:oleObj name="Уравнение" r:id="rId5" imgW="1218671" imgH="4316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3501008"/>
                        <a:ext cx="3456384" cy="1224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60648"/>
            <a:ext cx="871296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4654783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1088" indent="-10810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], 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равновесные концентрации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СО,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107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НКСЭ.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«Физическая и коллоидная химия»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140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Анри Луи ЛЕ ШАТЕЛЬЕ (Henri Louis Le Chatelier). Изображение с сайта www.ku.e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8044"/>
            <a:ext cx="1475656" cy="1752343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-27384"/>
            <a:ext cx="883866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Смещение химического равновесия при изменении внешних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условий</a:t>
            </a:r>
          </a:p>
          <a:p>
            <a:pPr indent="450000">
              <a:lnSpc>
                <a:spcPct val="80000"/>
              </a:lnSpc>
            </a:pPr>
            <a:endParaRPr lang="ru-RU" sz="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Под смещением химического равновесия понимают такой процесс, который изменяет  соотношение  концентраций веществ,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участвую-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химической реакции.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Направление смещение химического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весия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определить с помощью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принципа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-Брауна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если на систему, находящуюся в равновесии, оказывается внешнее воздействие (изменяется давление, температура, концентрация реагирующих  веществ), то в системе происходят процессы, направленные на уменьшение внешнего воздействия.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44" y="5255480"/>
            <a:ext cx="2299859" cy="12642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54061" y="6296036"/>
            <a:ext cx="389722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Анри Луи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</a:t>
            </a:r>
            <a:r>
              <a:rPr lang="ru-RU" sz="2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Шателье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55480"/>
            <a:ext cx="1705109" cy="109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19316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8093"/>
            <a:ext cx="3960440" cy="21770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57" y="4560861"/>
            <a:ext cx="3886650" cy="16652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96448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температуры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равновесие смещается в сторону эндотермической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и, наоборот, при уменьшении температуры – в сторону экзотермической.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давления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 реакционной системе равновесие сместится в сторону образования меньшего 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u="sng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они создают меньшее давление и наоборот. Если реакция протекает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без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изменения</a:t>
            </a:r>
            <a:r>
              <a:rPr lang="ru-RU" sz="2800" b="1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веществ, изменение давления на положение равновесия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влияет.</a:t>
            </a:r>
          </a:p>
        </p:txBody>
      </p:sp>
    </p:spTree>
    <p:extLst>
      <p:ext uri="{BB962C8B-B14F-4D97-AF65-F5344CB8AC3E}">
        <p14:creationId xmlns:p14="http://schemas.microsoft.com/office/powerpoint/2010/main" val="37478491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5524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исходных веществ равновесие системы смещается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вправо, в сторону образования конечных продуктов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при увеличении концентрации продуктов реакции – влево.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введении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его замене положение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равновесия не меняется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катализатор изменяет энергию активации прямой и обратной реакции на одну и ту же величину, то есть скорость прямой и обратной реакции изменится в одинаковое число раз. Равновесие будет достигнуто быстрее, но при тех же равновесных концентрациях.</a:t>
            </a:r>
          </a:p>
        </p:txBody>
      </p:sp>
      <p:pic>
        <p:nvPicPr>
          <p:cNvPr id="11267" name="Picture 3" descr="D:\диск D\01.03.16-домашние документы\Виртуальные лекции 2015\Химия\хим. равновесие\hlpzx05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 bwMode="auto">
          <a:xfrm>
            <a:off x="2469604" y="4844876"/>
            <a:ext cx="48387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6063678"/>
            <a:ext cx="83388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6063679"/>
            <a:ext cx="100811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797152"/>
            <a:ext cx="23503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 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1208"/>
            <a:ext cx="235226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 flipV="1">
            <a:off x="4283968" y="6309320"/>
            <a:ext cx="36004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5220072" y="6309320"/>
            <a:ext cx="36004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5422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546" y="332656"/>
            <a:ext cx="8938950" cy="1583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в равновесной химической реакции получения аммиака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30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baseline="-30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3000" b="1" baseline="-30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 Q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30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en-US" sz="3000" b="1" dirty="0" smtClean="0">
              <a:ln>
                <a:solidFill>
                  <a:sysClr val="windowText" lastClr="000000"/>
                </a:solidFill>
              </a:ln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243" y="1638819"/>
            <a:ext cx="7631113" cy="19145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4754" name="Picture 2" descr="https://www.evkova.org/evkovaupload/img/261029_wZw5Dxl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97" y="3789040"/>
            <a:ext cx="5000625" cy="2981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495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340840"/>
            <a:ext cx="862263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 Black" pitchFamily="34" charset="0"/>
                <a:cs typeface="Arial" pitchFamily="34" charset="0"/>
              </a:rPr>
              <a:t>водорода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азота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равновесие системы сместится в сторону образования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вправо 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сторону продуктов 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увеличится (увеличится выход продукта). При уменьшении концентрации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равновесие также сместится вправо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Картинки по запросу 3Н2 + N2  2 NH3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820"/>
          <a:stretch/>
        </p:blipFill>
        <p:spPr bwMode="auto">
          <a:xfrm>
            <a:off x="683568" y="3681940"/>
            <a:ext cx="6730318" cy="31760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2633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260648"/>
            <a:ext cx="869464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давления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системе равновесие сместится вправо, т. к. исходные вещества занимают больший объем, чем продукты (реакция протекает с уменьшением числа молей газообразных веществ). Переход части молекул  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несколько уменьшит давление в системе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51520" y="3068960"/>
            <a:ext cx="83899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7362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27852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температуры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этой же равновесной системе происходит  смещение равновесия влево. Процесс разложения аммиака эндотермический, поэтому смещение равновесия влево снизит температуру реакционной смеси.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Введение в систему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губчатого железа, содержащего оксид калия, приводит к более быстрому достижению равновесия, но при тех же равновесных концентрациях аммиака, азота и водорода.</a:t>
            </a:r>
          </a:p>
        </p:txBody>
      </p:sp>
      <p:pic>
        <p:nvPicPr>
          <p:cNvPr id="7" name="Picture 2" descr="Картинки по запросу 3Н2 + N2  2 NH3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185" b="37429"/>
          <a:stretch/>
        </p:blipFill>
        <p:spPr bwMode="auto">
          <a:xfrm>
            <a:off x="467544" y="4383048"/>
            <a:ext cx="6843813" cy="22051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диск D\01.03.16-домашние документы\Лаб. раб YES\Виртуальные лабораторные YES\Анимашки и картинки\погода\ccb50f44f804dc0a7de51a5a63d63ec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40213"/>
            <a:ext cx="27622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3498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34226"/>
            <a:ext cx="5657332" cy="1419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8563" y="-27384"/>
            <a:ext cx="3299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Подведем итог: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" y="1687148"/>
            <a:ext cx="7331749" cy="513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562" y="4086157"/>
            <a:ext cx="9095438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Катализатор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 положение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равновесия </a:t>
            </a:r>
            <a:r>
              <a:rPr lang="ru-RU" sz="24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влияет</a:t>
            </a:r>
            <a:endParaRPr lang="ru-RU" sz="24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724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44"/>
          <p:cNvGrpSpPr>
            <a:grpSpLocks/>
          </p:cNvGrpSpPr>
          <p:nvPr/>
        </p:nvGrpSpPr>
        <p:grpSpPr bwMode="auto">
          <a:xfrm>
            <a:off x="468313" y="1700213"/>
            <a:ext cx="8291512" cy="1866900"/>
            <a:chOff x="288" y="1248"/>
            <a:chExt cx="5223" cy="1176"/>
          </a:xfrm>
        </p:grpSpPr>
        <p:cxnSp>
          <p:nvCxnSpPr>
            <p:cNvPr id="1028" name="_s1028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3650" y="885"/>
              <a:ext cx="402" cy="1901"/>
            </a:xfrm>
            <a:prstGeom prst="bentConnector3">
              <a:avLst>
                <a:gd name="adj1" fmla="val 1791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9" name="_s1029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2700" y="1835"/>
              <a:ext cx="402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0" name="_s1030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748" y="885"/>
              <a:ext cx="402" cy="1902"/>
            </a:xfrm>
            <a:prstGeom prst="bentConnector3">
              <a:avLst>
                <a:gd name="adj1" fmla="val 17912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1"/>
            <p:cNvSpPr>
              <a:spLocks noChangeArrowheads="1"/>
            </p:cNvSpPr>
            <p:nvPr/>
          </p:nvSpPr>
          <p:spPr bwMode="auto">
            <a:xfrm>
              <a:off x="2190" y="1248"/>
              <a:ext cx="1419" cy="3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_s1032"/>
            <p:cNvSpPr>
              <a:spLocks noChangeArrowheads="1"/>
            </p:cNvSpPr>
            <p:nvPr/>
          </p:nvSpPr>
          <p:spPr bwMode="auto">
            <a:xfrm>
              <a:off x="288" y="2037"/>
              <a:ext cx="1420" cy="3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</a:t>
              </a:r>
              <a:r>
                <a:rPr kumimoji="0" lang="en-US" sz="3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↑ C(o</a:t>
              </a:r>
              <a:r>
                <a:rPr kumimoji="0" lang="en-US" sz="30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</a:t>
              </a:r>
              <a:r>
                <a:rPr kumimoji="0" lang="en-US" sz="3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)↑ </a:t>
              </a:r>
              <a:r>
                <a:rPr kumimoji="0" lang="en-US" sz="3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</a:t>
              </a:r>
              <a:r>
                <a:rPr kumimoji="0" lang="en-US" sz="30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</a:t>
              </a:r>
              <a:r>
                <a:rPr kumimoji="0" lang="en-US" sz="3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↓</a:t>
              </a: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" name="_s1033"/>
            <p:cNvSpPr>
              <a:spLocks noChangeArrowheads="1"/>
            </p:cNvSpPr>
            <p:nvPr/>
          </p:nvSpPr>
          <p:spPr bwMode="auto">
            <a:xfrm>
              <a:off x="2190" y="2037"/>
              <a:ext cx="1419" cy="3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p↓ C(o</a:t>
              </a:r>
              <a:r>
                <a:rPr kumimoji="0" lang="en-US" sz="3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)↑ t</a:t>
              </a:r>
              <a:r>
                <a:rPr kumimoji="0" lang="en-US" sz="32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↑</a:t>
              </a:r>
            </a:p>
          </p:txBody>
        </p:sp>
        <p:sp>
          <p:nvSpPr>
            <p:cNvPr id="6" name="_s1034"/>
            <p:cNvSpPr>
              <a:spLocks noChangeArrowheads="1"/>
            </p:cNvSpPr>
            <p:nvPr/>
          </p:nvSpPr>
          <p:spPr bwMode="auto">
            <a:xfrm>
              <a:off x="4091" y="2037"/>
              <a:ext cx="1420" cy="3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↑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C(o</a:t>
              </a:r>
              <a:r>
                <a:rPr kumimoji="0" lang="en-US" sz="3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↓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t</a:t>
              </a:r>
              <a:r>
                <a:rPr kumimoji="0" lang="en-US" sz="32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↑</a:t>
              </a:r>
            </a:p>
          </p:txBody>
        </p:sp>
      </p:grpSp>
      <p:sp>
        <p:nvSpPr>
          <p:cNvPr id="1045" name="AutoShape 52"/>
          <p:cNvSpPr>
            <a:spLocks noChangeArrowheads="1"/>
          </p:cNvSpPr>
          <p:nvPr/>
        </p:nvSpPr>
        <p:spPr bwMode="auto">
          <a:xfrm>
            <a:off x="2268538" y="1484313"/>
            <a:ext cx="4824412" cy="11525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3200"/>
              <a:t> </a:t>
            </a:r>
            <a:r>
              <a:rPr lang="ru-RU" sz="3200"/>
              <a:t>2</a:t>
            </a:r>
            <a:r>
              <a:rPr lang="en-US" sz="3200"/>
              <a:t>NO + O</a:t>
            </a:r>
            <a:r>
              <a:rPr lang="en-US" sz="3200" baseline="-25000"/>
              <a:t>2</a:t>
            </a:r>
            <a:r>
              <a:rPr lang="en-US" sz="3200"/>
              <a:t>      2NO</a:t>
            </a:r>
            <a:r>
              <a:rPr lang="en-US" sz="3200" baseline="-25000"/>
              <a:t>2</a:t>
            </a:r>
            <a:r>
              <a:rPr lang="en-US" sz="3200"/>
              <a:t> + Q</a:t>
            </a:r>
            <a:endParaRPr lang="ru-RU" sz="3200"/>
          </a:p>
          <a:p>
            <a:r>
              <a:rPr lang="ru-RU" sz="2800"/>
              <a:t>     г          г            г</a:t>
            </a:r>
          </a:p>
        </p:txBody>
      </p:sp>
      <p:grpSp>
        <p:nvGrpSpPr>
          <p:cNvPr id="7" name="Organization Chart 58"/>
          <p:cNvGrpSpPr>
            <a:grpSpLocks/>
          </p:cNvGrpSpPr>
          <p:nvPr/>
        </p:nvGrpSpPr>
        <p:grpSpPr bwMode="auto">
          <a:xfrm>
            <a:off x="468313" y="4149725"/>
            <a:ext cx="8424862" cy="2016125"/>
            <a:chOff x="2857" y="1835"/>
            <a:chExt cx="2880" cy="720"/>
          </a:xfrm>
        </p:grpSpPr>
        <p:cxnSp>
          <p:nvCxnSpPr>
            <p:cNvPr id="1037" name="_s1037"/>
            <p:cNvCxnSpPr>
              <a:cxnSpLocks noChangeShapeType="1"/>
              <a:stCxn id="11" idx="0"/>
              <a:endCxn id="8" idx="2"/>
            </p:cNvCxnSpPr>
            <p:nvPr/>
          </p:nvCxnSpPr>
          <p:spPr bwMode="auto">
            <a:xfrm rot="5400000" flipH="1">
              <a:off x="4729" y="1691"/>
              <a:ext cx="144" cy="1008"/>
            </a:xfrm>
            <a:prstGeom prst="bentConnector3">
              <a:avLst>
                <a:gd name="adj1" fmla="val 2834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8" name="_s1038"/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>
              <a:off x="4226" y="2194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9" name="_s1039"/>
            <p:cNvCxnSpPr>
              <a:cxnSpLocks noChangeShapeType="1"/>
              <a:stCxn id="9" idx="0"/>
              <a:endCxn id="8" idx="2"/>
            </p:cNvCxnSpPr>
            <p:nvPr/>
          </p:nvCxnSpPr>
          <p:spPr bwMode="auto">
            <a:xfrm rot="16200000">
              <a:off x="3721" y="1691"/>
              <a:ext cx="144" cy="1008"/>
            </a:xfrm>
            <a:prstGeom prst="bentConnector3">
              <a:avLst>
                <a:gd name="adj1" fmla="val 28347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_s1040"/>
            <p:cNvSpPr>
              <a:spLocks noChangeArrowheads="1"/>
            </p:cNvSpPr>
            <p:nvPr/>
          </p:nvSpPr>
          <p:spPr bwMode="auto">
            <a:xfrm>
              <a:off x="3865" y="183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_s1041"/>
            <p:cNvSpPr>
              <a:spLocks noChangeArrowheads="1"/>
            </p:cNvSpPr>
            <p:nvPr/>
          </p:nvSpPr>
          <p:spPr bwMode="auto">
            <a:xfrm>
              <a:off x="2857" y="226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С(со</a:t>
              </a:r>
              <a:r>
                <a:rPr kumimoji="0" lang="ru-RU" sz="3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2</a:t>
              </a: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)↑  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t</a:t>
              </a:r>
              <a:r>
                <a:rPr kumimoji="0" lang="ru-RU" sz="32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о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↑</a:t>
              </a:r>
            </a:p>
          </p:txBody>
        </p:sp>
        <p:sp>
          <p:nvSpPr>
            <p:cNvPr id="10" name="_s1042"/>
            <p:cNvSpPr>
              <a:spLocks noChangeArrowheads="1"/>
            </p:cNvSpPr>
            <p:nvPr/>
          </p:nvSpPr>
          <p:spPr bwMode="auto">
            <a:xfrm>
              <a:off x="3865" y="226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С(со</a:t>
              </a:r>
              <a:r>
                <a:rPr kumimoji="0" lang="ru-RU" sz="3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)↑  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</a:t>
              </a:r>
              <a:r>
                <a:rPr kumimoji="0" lang="ru-RU" sz="32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о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↓</a:t>
              </a:r>
            </a:p>
          </p:txBody>
        </p:sp>
        <p:sp>
          <p:nvSpPr>
            <p:cNvPr id="11" name="_s1043"/>
            <p:cNvSpPr>
              <a:spLocks noChangeArrowheads="1"/>
            </p:cNvSpPr>
            <p:nvPr/>
          </p:nvSpPr>
          <p:spPr bwMode="auto">
            <a:xfrm>
              <a:off x="4873" y="2267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С(со</a:t>
              </a:r>
              <a:r>
                <a:rPr kumimoji="0" lang="ru-RU" sz="32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2</a:t>
              </a: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)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↓</a:t>
              </a: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t</a:t>
              </a:r>
              <a:r>
                <a:rPr kumimoji="0" lang="ru-RU" sz="3200" b="0" i="0" u="none" strike="noStrike" cap="none" normalizeH="0" baseline="30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о</a:t>
              </a:r>
              <a:r>
                <a:rPr kumimoji="0" lang="ru-RU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↑</a:t>
              </a:r>
            </a:p>
          </p:txBody>
        </p:sp>
      </p:grpSp>
      <p:sp>
        <p:nvSpPr>
          <p:cNvPr id="1046" name="Line 67"/>
          <p:cNvSpPr>
            <a:spLocks noChangeShapeType="1"/>
          </p:cNvSpPr>
          <p:nvPr/>
        </p:nvSpPr>
        <p:spPr bwMode="auto">
          <a:xfrm>
            <a:off x="4356100" y="1773238"/>
            <a:ext cx="5032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7" name="Line 69"/>
          <p:cNvSpPr>
            <a:spLocks noChangeShapeType="1"/>
          </p:cNvSpPr>
          <p:nvPr/>
        </p:nvSpPr>
        <p:spPr bwMode="auto">
          <a:xfrm flipH="1">
            <a:off x="4356100" y="1916113"/>
            <a:ext cx="5048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342" name="AutoShape 70"/>
          <p:cNvSpPr>
            <a:spLocks noChangeArrowheads="1"/>
          </p:cNvSpPr>
          <p:nvPr/>
        </p:nvSpPr>
        <p:spPr bwMode="auto">
          <a:xfrm>
            <a:off x="2051050" y="4005263"/>
            <a:ext cx="5113338" cy="10080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3200"/>
              <a:t>С</a:t>
            </a:r>
            <a:r>
              <a:rPr lang="en-US" sz="3200"/>
              <a:t>O</a:t>
            </a:r>
            <a:r>
              <a:rPr lang="ru-RU" sz="3200" baseline="-25000"/>
              <a:t>2</a:t>
            </a:r>
            <a:r>
              <a:rPr lang="en-US" sz="3200"/>
              <a:t> + </a:t>
            </a:r>
            <a:r>
              <a:rPr lang="ru-RU" sz="3200"/>
              <a:t>Н</a:t>
            </a:r>
            <a:r>
              <a:rPr lang="en-US" sz="3200" baseline="-25000"/>
              <a:t>2</a:t>
            </a:r>
            <a:r>
              <a:rPr lang="ru-RU" sz="3200"/>
              <a:t>О</a:t>
            </a:r>
            <a:r>
              <a:rPr lang="en-US" sz="3200"/>
              <a:t>     </a:t>
            </a:r>
            <a:r>
              <a:rPr lang="ru-RU" sz="3200"/>
              <a:t>Н</a:t>
            </a:r>
            <a:r>
              <a:rPr lang="ru-RU" sz="3200" baseline="-25000"/>
              <a:t>2</a:t>
            </a:r>
            <a:r>
              <a:rPr lang="ru-RU" sz="3200"/>
              <a:t>С</a:t>
            </a:r>
            <a:r>
              <a:rPr lang="en-US" sz="3200"/>
              <a:t>O</a:t>
            </a:r>
            <a:r>
              <a:rPr lang="ru-RU" sz="3200" baseline="-25000"/>
              <a:t>3</a:t>
            </a:r>
            <a:r>
              <a:rPr lang="en-US" sz="3200"/>
              <a:t> + Q</a:t>
            </a:r>
            <a:endParaRPr lang="ru-RU" sz="3200"/>
          </a:p>
          <a:p>
            <a:r>
              <a:rPr lang="ru-RU" sz="2800"/>
              <a:t>  г            ж            ж</a:t>
            </a:r>
          </a:p>
        </p:txBody>
      </p:sp>
      <p:sp>
        <p:nvSpPr>
          <p:cNvPr id="54343" name="Line 71"/>
          <p:cNvSpPr>
            <a:spLocks noChangeShapeType="1"/>
          </p:cNvSpPr>
          <p:nvPr/>
        </p:nvSpPr>
        <p:spPr bwMode="auto">
          <a:xfrm>
            <a:off x="4284663" y="42211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344" name="Line 72"/>
          <p:cNvSpPr>
            <a:spLocks noChangeShapeType="1"/>
          </p:cNvSpPr>
          <p:nvPr/>
        </p:nvSpPr>
        <p:spPr bwMode="auto">
          <a:xfrm flipH="1">
            <a:off x="4284663" y="43656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345" name="AutoShape 73"/>
          <p:cNvSpPr>
            <a:spLocks noChangeArrowheads="1"/>
          </p:cNvSpPr>
          <p:nvPr/>
        </p:nvSpPr>
        <p:spPr bwMode="auto">
          <a:xfrm>
            <a:off x="2555875" y="2852738"/>
            <a:ext cx="323850" cy="287337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4348" name="AutoShape 76"/>
          <p:cNvSpPr>
            <a:spLocks noChangeArrowheads="1"/>
          </p:cNvSpPr>
          <p:nvPr/>
        </p:nvSpPr>
        <p:spPr bwMode="auto">
          <a:xfrm>
            <a:off x="5651500" y="5373688"/>
            <a:ext cx="328613" cy="309562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2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4462" y="84721"/>
            <a:ext cx="8892033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Выбери верный ответ: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как необходимо изменить условия (давление, температуру, концентрацию), чтобы химическое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равновесие сместилось в сторону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прямой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1731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5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42" grpId="0" animBg="1"/>
      <p:bldP spid="54343" grpId="0" animBg="1"/>
      <p:bldP spid="54344" grpId="0" animBg="1"/>
      <p:bldP spid="54345" grpId="0" animBg="1"/>
      <p:bldP spid="543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26826" y="2826328"/>
            <a:ext cx="80336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Термодинамическое равновесие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35" y="149853"/>
            <a:ext cx="4345285" cy="18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93097"/>
            <a:ext cx="5135407" cy="256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 descr="https://i.makeagif.com/media/9-06-2019/clVx9Y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" y="26965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85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9277" y="260648"/>
            <a:ext cx="866488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Термодинами́ческое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равнове́сие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–состояние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системы, при котором остаются неизменными во времени макроскопические величины этой системы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температура, давление, объём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энтропия) в условиях изолированности от окружающей среды.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" y="4365104"/>
            <a:ext cx="572408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85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реальных процессах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неполное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(относительное, подвижное, динамическое)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равновесие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однако степень этой неполноты может быть существенной и несущественной. При этом возможны три варианта: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равновесие достигается в какой-либо части (или частях) относительно большой по размерам системы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локальное равновесие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неполное равновесие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достигается вследствие разности скоростей релаксационных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процессов, протекающих в системе 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частичное равновесие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имеют место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локальное, так и частичное равновесие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899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неравновесных системах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происходят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потоков материи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или, например,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Состояние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термодинамического равновесия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называется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изменении макроскопических параметров системы происходит самопроизвольный возврат системы в указанное состояние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1" y="3366486"/>
            <a:ext cx="6577127" cy="32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0883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755"/>
            <a:ext cx="8856984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Критерии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термодинамической устойчивости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различных систем: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Изолированная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(абсолютно не взаимодействующая с окружающей средой) система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максимум энтропии.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(обменивается с термостатом только теплом) система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минимум свободной энергии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 фиксированными температурой и давлением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минимум потенциала Гиббса.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 фиксированными энтропией и объёмом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минимум внутренней энергии.</a:t>
            </a:r>
          </a:p>
          <a:p>
            <a:pPr marL="457200" indent="-457200" algn="just">
              <a:lnSpc>
                <a:spcPct val="8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 фиксированными энтропией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давлением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минимум энтальпии.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b="16648"/>
          <a:stretch/>
        </p:blipFill>
        <p:spPr bwMode="auto">
          <a:xfrm>
            <a:off x="2216549" y="4858503"/>
            <a:ext cx="3888071" cy="172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19672" y="6381328"/>
            <a:ext cx="518278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Constantia"/>
                <a:cs typeface="Arial" pitchFamily="34" charset="0"/>
                <a:sym typeface="Constantia"/>
              </a:rPr>
              <a:t>Закрытая   Изолированная</a:t>
            </a:r>
            <a:endParaRPr lang="ru-RU" sz="2700" dirty="0"/>
          </a:p>
        </p:txBody>
      </p:sp>
      <p:pic>
        <p:nvPicPr>
          <p:cNvPr id="14" name="Picture 3" descr="D:\диск D\25.12.20-домашние документы\Лаб. раб YES-14.01.20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719699"/>
            <a:ext cx="166687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006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43899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0006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9277" y="725558"/>
            <a:ext cx="866488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тепловом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контакте две системы приходят в состояние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теплового равновесия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Две системы находятся в состоянии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теплового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равновесия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если при контакте через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диатермическую перегородку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параметры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состояния обеих систем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itchFamily="34" charset="0"/>
                <a:cs typeface="Arial" pitchFamily="34" charset="0"/>
              </a:rPr>
              <a:t> изменяются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39512"/>
            <a:ext cx="5269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Тепловое равновесие</a:t>
            </a:r>
            <a:endParaRPr lang="ru-RU" sz="3200" dirty="0"/>
          </a:p>
        </p:txBody>
      </p:sp>
      <p:pic>
        <p:nvPicPr>
          <p:cNvPr id="80898" name="Picture 2" descr="http://sib-style.ru/files/photos2/large1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t="13294" r="44877" b="27135"/>
          <a:stretch/>
        </p:blipFill>
        <p:spPr bwMode="auto">
          <a:xfrm>
            <a:off x="4217940" y="3520931"/>
            <a:ext cx="30963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262" y="5129969"/>
            <a:ext cx="457697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Окно,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пример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диатермической перегородки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578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900igr.net/up/datas/242597/0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3" descr="D:\диск D\25.12.20-домашние документы\Виртуальные лекции-14.01.20\Физ. химия\28.06.22\оборудование для силикатных материалов\автоклав строительных мат-л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226" y="4623938"/>
            <a:ext cx="3263028" cy="208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4588" y="5608623"/>
            <a:ext cx="457697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Автоклав,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пример изолированной системы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5576" y="160338"/>
            <a:ext cx="88089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термодинамике,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диатермическая стена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между двумя термодинамическими системами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теплопередачу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позволяет передачи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через нее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Диатермическая стенка важна, потому что в термодинамике принято априори предполагать 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замкнутой системы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физическое существование передачи энергии через стенку, непроницаемую для вещества, но не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адиабатическую, перенос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который называется переносом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тепло, хотя это предположение не принято обозначать отдельно как аксиому или нумерованный закон.</a:t>
            </a:r>
          </a:p>
        </p:txBody>
      </p:sp>
    </p:spTree>
    <p:extLst>
      <p:ext uri="{BB962C8B-B14F-4D97-AF65-F5344CB8AC3E}">
        <p14:creationId xmlns:p14="http://schemas.microsoft.com/office/powerpoint/2010/main" val="1046000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мерой средней кинетической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системы,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находящейся в состоянии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термодинамического равновесия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569"/>
            <a:ext cx="6577127" cy="32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1167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диск D\25.12.20-домашние документы\Виртуальные лекции-14.01.20\Физ. химия\Термодинамика 1\анимашки-термод. и др\Закон Авогадро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10" y="3152786"/>
            <a:ext cx="50673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33363" y="44624"/>
            <a:ext cx="8785225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000" algn="just" eaLnBrk="0" hangingPunct="0">
              <a:lnSpc>
                <a:spcPct val="85000"/>
              </a:lnSpc>
            </a:pP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закона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термодинамики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сделать каких-либо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выводов 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направлении процесса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состоянии равновесия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Для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выяснения этих вопросов используется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закон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термодинамики, который, как и первый закон, является результатом обобщения человеческого опыта и относится к одному из фундаментальных законов природы. </a:t>
            </a:r>
          </a:p>
        </p:txBody>
      </p:sp>
    </p:spTree>
    <p:extLst>
      <p:ext uri="{BB962C8B-B14F-4D97-AF65-F5344CB8AC3E}">
        <p14:creationId xmlns:p14="http://schemas.microsoft.com/office/powerpoint/2010/main" val="3288475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5606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диск D\25.12.20-домашние документы\Виртуальные лекции-14.01.20\Физ. химия\Термодинамика 1\анимашки-термод. и др\Abi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55876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34428" y="44624"/>
            <a:ext cx="8830060" cy="43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444500" algn="just" eaLnBrk="0" hangingPunct="0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Вспомним:</a:t>
            </a:r>
          </a:p>
          <a:p>
            <a:pPr indent="444500" algn="just" eaLnBrk="0" hangingPunct="0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термодинамики –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закон о возможности протекания самопроизвольных процессов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На основании второго закона термодинамики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можно предсказать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при каких внешних условиях возможен процесс, и в каком направлении он будет протекать. Вопрос о возможности протекания того или иного процесса представляет не только теоретический, но и большой практический интерес. </a:t>
            </a:r>
          </a:p>
        </p:txBody>
      </p:sp>
    </p:spTree>
    <p:extLst>
      <p:ext uri="{BB962C8B-B14F-4D97-AF65-F5344CB8AC3E}">
        <p14:creationId xmlns:p14="http://schemas.microsoft.com/office/powerpoint/2010/main" val="28937305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0373"/>
            <a:ext cx="79057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9" r="71714" b="24988"/>
          <a:stretch/>
        </p:blipFill>
        <p:spPr bwMode="auto">
          <a:xfrm>
            <a:off x="6765221" y="1804916"/>
            <a:ext cx="2334264" cy="162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7504" y="57281"/>
            <a:ext cx="8773761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4500" algn="just" eaLnBrk="0" hangingPunct="0">
              <a:lnSpc>
                <a:spcPct val="9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Повторим:</a:t>
            </a:r>
          </a:p>
          <a:p>
            <a:pPr indent="444500" algn="just" eaLnBrk="0" hangingPunct="0">
              <a:lnSpc>
                <a:spcPct val="90000"/>
              </a:lnSpc>
            </a:pP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величине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энтропии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можно судить о направлении протекании процесса, при чем наиболее удобно,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если система изолирована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5606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 стрелкой 2"/>
          <p:cNvCxnSpPr/>
          <p:nvPr/>
        </p:nvCxnSpPr>
        <p:spPr>
          <a:xfrm>
            <a:off x="7092280" y="1700808"/>
            <a:ext cx="576064" cy="1877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1672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928670"/>
            <a:ext cx="8858312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85000"/>
              </a:lnSpc>
            </a:pPr>
            <a:r>
              <a:rPr lang="ru-RU" sz="26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6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Химическое равновесие.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Закон действующих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масс.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Константа химического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равновесия.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Смещение химического равновесия при изменении внешних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условий.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Принцип </a:t>
            </a:r>
            <a:r>
              <a:rPr lang="ru-RU" sz="2600" b="1" dirty="0" err="1">
                <a:latin typeface="Arial" pitchFamily="34" charset="0"/>
                <a:cs typeface="Arial" pitchFamily="34" charset="0"/>
                <a:hlinkClick r:id="rId8" action="ppaction://hlinksldjump"/>
              </a:rPr>
              <a:t>Ле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-</a:t>
            </a:r>
            <a:r>
              <a:rPr lang="ru-RU" sz="2600" b="1" dirty="0" err="1">
                <a:latin typeface="Arial" pitchFamily="34" charset="0"/>
                <a:cs typeface="Arial" pitchFamily="34" charset="0"/>
                <a:hlinkClick r:id="rId8" action="ppaction://hlinksldjump"/>
              </a:rPr>
              <a:t>Шателье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-Брауна.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Термодинамическое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0" action="ppaction://hlinksldjump"/>
              </a:rPr>
              <a:t>равновесие.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Уравнение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1" action="ppaction://hlinksldjump"/>
              </a:rPr>
              <a:t>изотермы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реакции.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Химическое сродство.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3" action="ppaction://hlinksldjump"/>
              </a:rPr>
              <a:t>Способы определения константы химического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равновесия.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Принцип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Ле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  <a:hlinkClick r:id="rId14" action="ppaction://hlinksldjump"/>
              </a:rPr>
              <a:t>Шателье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-Брауна.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5" action="ppaction://hlinksldjump"/>
              </a:rPr>
              <a:t>Влияние температуры и давления на химическое 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равновесие.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Практическая </a:t>
            </a:r>
            <a:r>
              <a:rPr lang="ru-RU" sz="2600" b="1" dirty="0">
                <a:latin typeface="Arial" pitchFamily="34" charset="0"/>
                <a:cs typeface="Arial" pitchFamily="34" charset="0"/>
                <a:hlinkClick r:id="rId16" action="ppaction://hlinksldjump"/>
              </a:rPr>
              <a:t>работа № 2  «Упражнения по расчёту константы химического равновесия</a:t>
            </a:r>
            <a:r>
              <a:rPr lang="ru-RU" sz="26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».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Проверим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, как Вы поняли 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запомнили 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пройденный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материал.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6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Проверьте свои </a:t>
            </a:r>
            <a:r>
              <a:rPr lang="ru-RU" sz="26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8" action="ppaction://hlinksldjump"/>
              </a:rPr>
              <a:t>ответы.</a:t>
            </a:r>
            <a:endParaRPr lang="ru-RU" sz="26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446088" indent="-450000" algn="just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9" action="ppaction://hlinksldjump"/>
              </a:rPr>
              <a:t>Использованные источники.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" action="ppaction://noaction"/>
              </a:rPr>
              <a:t>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14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26.06.22\slide-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24466" r="2509" b="11380"/>
          <a:stretch/>
        </p:blipFill>
        <p:spPr bwMode="auto">
          <a:xfrm>
            <a:off x="154681" y="476672"/>
            <a:ext cx="892899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3975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или А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работа 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5606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54256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88" y="44624"/>
            <a:ext cx="897460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протекания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эндотермических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процессов обусловлена изменением энтропии,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так как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изолированных системах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энтропия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самопроизвольно протекающего процесса увеличивается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ΔS &gt; 0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(второй закон термодинамики).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845"/>
            <a:ext cx="79057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hape 145"/>
          <p:cNvSpPr txBox="1"/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</a:pPr>
            <a:fld id="{00000000-1234-1234-1234-123412341234}" type="slidenum">
              <a:rPr lang="en-US" sz="1200" b="0" i="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EAEE"/>
                </a:buClr>
                <a:buSzPts val="1200"/>
                <a:buFont typeface="Constantia"/>
                <a:buNone/>
              </a:pPr>
              <a:t>41</a:t>
            </a:fld>
            <a:endParaRPr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2991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94813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107504" y="61214"/>
            <a:ext cx="9004774" cy="487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отмечалось выше, 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обратимых процессов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2-е начало термодинамики выступает как закон о существовании и сохранении энтропии.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79A2A"/>
                </a:solidFill>
                <a:latin typeface="Arial" pitchFamily="34" charset="0"/>
                <a:cs typeface="Arial" pitchFamily="34" charset="0"/>
              </a:rPr>
              <a:t>обратимых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процессах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изолированной системе</a:t>
            </a:r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Arial Black" pitchFamily="34" charset="0"/>
                <a:cs typeface="Arial" pitchFamily="34" charset="0"/>
              </a:rPr>
              <a:t>энтропия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остается постоянной. Если же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79A2A"/>
                </a:solidFill>
                <a:latin typeface="Arial" pitchFamily="34" charset="0"/>
                <a:cs typeface="Arial" pitchFamily="34" charset="0"/>
              </a:rPr>
              <a:t>обратимый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процесс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происходит в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изолированной системе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ее энергия может меняться, но тогда изменяется энтропия окружающей среды; при этом суммарная энтропия всех тел, участвующих в обратимом процессе, остается постоянной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случае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79A2A"/>
                </a:solidFill>
                <a:latin typeface="Arial" pitchFamily="34" charset="0"/>
                <a:cs typeface="Arial" pitchFamily="34" charset="0"/>
              </a:rPr>
              <a:t>обратимого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(реального)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процесса:</a:t>
            </a:r>
            <a:endParaRPr lang="ru-RU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1477" name="Object 2"/>
          <p:cNvGraphicFramePr>
            <a:graphicFrameLocks noChangeAspect="1"/>
          </p:cNvGraphicFramePr>
          <p:nvPr>
            <p:extLst/>
          </p:nvPr>
        </p:nvGraphicFramePr>
        <p:xfrm>
          <a:off x="3601828" y="4579957"/>
          <a:ext cx="2596054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98" name="Формула" r:id="rId5" imgW="1066800" imgH="431800" progId="">
                  <p:embed/>
                </p:oleObj>
              </mc:Choice>
              <mc:Fallback>
                <p:oleObj name="Формула" r:id="rId5" imgW="1066800" imgH="431800" progId="">
                  <p:embed/>
                  <p:pic>
                    <p:nvPicPr>
                      <p:cNvPr id="36147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828" y="4579957"/>
                        <a:ext cx="2596054" cy="1058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1476" name="Object 3"/>
          <p:cNvGraphicFramePr>
            <a:graphicFrameLocks noChangeAspect="1"/>
          </p:cNvGraphicFramePr>
          <p:nvPr>
            <p:extLst/>
          </p:nvPr>
        </p:nvGraphicFramePr>
        <p:xfrm>
          <a:off x="4283967" y="5643563"/>
          <a:ext cx="2071768" cy="106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99" name="Формула" r:id="rId7" imgW="812447" imgH="418918" progId="">
                  <p:embed/>
                </p:oleObj>
              </mc:Choice>
              <mc:Fallback>
                <p:oleObj name="Формула" r:id="rId7" imgW="812447" imgH="418918" progId="">
                  <p:embed/>
                  <p:pic>
                    <p:nvPicPr>
                      <p:cNvPr id="3614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7" y="5643563"/>
                        <a:ext cx="2071768" cy="10652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149939" y="5589240"/>
            <a:ext cx="3341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соответственно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020173" y="6403995"/>
            <a:ext cx="304800" cy="304800"/>
          </a:xfrm>
          <a:prstGeom prst="rect">
            <a:avLst/>
          </a:prstGeom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17759" y="504866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30602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333"/>
            <a:ext cx="9044547" cy="527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28" y="552738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2282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Повторим: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9" r="71714" b="24988"/>
          <a:stretch/>
        </p:blipFill>
        <p:spPr bwMode="auto">
          <a:xfrm>
            <a:off x="179512" y="3920283"/>
            <a:ext cx="1891602" cy="131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715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B50B-14C7-4670-8F05-4355E42A04B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167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02741"/>
              </p:ext>
            </p:extLst>
          </p:nvPr>
        </p:nvGraphicFramePr>
        <p:xfrm>
          <a:off x="2800218" y="4109347"/>
          <a:ext cx="3970982" cy="274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4" name="CS ChemDraw Drawing" r:id="rId3" imgW="2625480" imgH="1827000" progId="">
                  <p:embed/>
                </p:oleObj>
              </mc:Choice>
              <mc:Fallback>
                <p:oleObj name="CS ChemDraw Drawing" r:id="rId3" imgW="2625480" imgH="1827000" progId="">
                  <p:embed/>
                  <p:pic>
                    <p:nvPicPr>
                      <p:cNvPr id="1167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218" y="4109347"/>
                        <a:ext cx="3970982" cy="274865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145"/>
          <p:cNvSpPr txBox="1"/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onstantia"/>
              <a:buNone/>
            </a:pPr>
            <a:fld id="{00000000-1234-1234-1234-123412341234}" type="slidenum">
              <a:rPr lang="en-US" sz="1200" b="0" i="0" u="none">
                <a:solidFill>
                  <a:srgbClr val="D1EAEE"/>
                </a:solidFill>
                <a:latin typeface="Constantia"/>
                <a:ea typeface="Constantia"/>
                <a:cs typeface="Constantia"/>
                <a:sym typeface="Constanti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EAEE"/>
                </a:buClr>
                <a:buSzPts val="1200"/>
                <a:buFont typeface="Constantia"/>
                <a:buNone/>
              </a:pPr>
              <a:t>44</a:t>
            </a:fld>
            <a:endParaRPr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3105736" y="5327387"/>
          <a:ext cx="1500187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5" name="Формула" r:id="rId6" imgW="761669" imgH="520474" progId="">
                  <p:embed/>
                </p:oleObj>
              </mc:Choice>
              <mc:Fallback>
                <p:oleObj name="Формула" r:id="rId6" imgW="761669" imgH="520474" progId="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5736" y="5327387"/>
                        <a:ext cx="1500187" cy="100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5496" y="-27384"/>
            <a:ext cx="6599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Ещё раз повторим и запомним: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506" y="417537"/>
            <a:ext cx="8926987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  <a:buNone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 выражения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второго начала термодинамики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интегральном виде следует, что изменение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энтропии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может служить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критерием направления процесса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Q/T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то процесс является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обратимым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т.е.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протекать самопроизвольно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если 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Q/T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в данном направлении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возможен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</a:t>
            </a:r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Q/T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то система находится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состоянии равновесия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2991" y="499112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23638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176704" y="116632"/>
            <a:ext cx="871543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 eaLnBrk="0" hangingPunct="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система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изолирована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следует пользоваться термодинамическими потенциалами: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энергией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Гельмгольца</a:t>
            </a:r>
            <a:r>
              <a:rPr lang="ru-RU" sz="28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(изохорно-изотермический потенциал)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энергией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Гиббса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(изобарно-изотермический потенциал), но при наложении следующих ограничений: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энергии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Гельмгольца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должны быть постоянными </a:t>
            </a:r>
            <a:r>
              <a:rPr lang="ru-RU" sz="2800" b="1" i="1" u="sng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объем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u="sng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энергии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Гиббса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i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давление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i="1" u="sng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5606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22405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179388" y="44624"/>
            <a:ext cx="8821768" cy="393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Энергия Гельмгольца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= U – TS,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– F</a:t>
            </a:r>
            <a:r>
              <a:rPr 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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0,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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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               </a:t>
            </a:r>
          </a:p>
          <a:p>
            <a:pPr indent="450000" algn="just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Знак равенства относится к обратимым процессам, а неравенства – к необратимым. </a:t>
            </a:r>
            <a:r>
              <a:rPr lang="ru-RU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Пределом протекания являете минимум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энергии Гельмгольца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следовательно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условием состояния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равновесия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являются следующие значения энергии:</a:t>
            </a:r>
          </a:p>
          <a:p>
            <a:pPr algn="ctr">
              <a:lnSpc>
                <a:spcPct val="80000"/>
              </a:lnSpc>
            </a:pPr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dF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= 0,        d</a:t>
            </a:r>
            <a:r>
              <a:rPr lang="en-US" sz="26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 &gt; 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Для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энергии Гиббса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из ограничений по давлению и температуре следует</a:t>
            </a: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8823" name="Rectangle 7"/>
          <p:cNvSpPr>
            <a:spLocks noChangeArrowheads="1"/>
          </p:cNvSpPr>
          <p:nvPr/>
        </p:nvSpPr>
        <p:spPr bwMode="auto">
          <a:xfrm>
            <a:off x="179388" y="3912262"/>
            <a:ext cx="8821768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Энергия Гиббса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 = H – TS.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– G</a:t>
            </a:r>
            <a:r>
              <a:rPr lang="en-US" sz="2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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0,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   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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Знак равенства относятся к обратимым процессам, а знак неравенства – к необратимым процессам. </a:t>
            </a:r>
            <a:r>
              <a:rPr lang="ru-RU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Пределом протекания </a:t>
            </a:r>
            <a:r>
              <a:rPr lang="ru-RU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является </a:t>
            </a:r>
            <a:r>
              <a:rPr lang="ru-RU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минимум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энергии Гиббса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 Поэтому для состояния равновесия справедливо:</a:t>
            </a:r>
          </a:p>
          <a:p>
            <a:pPr algn="ctr">
              <a:lnSpc>
                <a:spcPct val="80000"/>
              </a:lnSpc>
            </a:pP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dG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= 0,        d</a:t>
            </a:r>
            <a:r>
              <a:rPr lang="en-US" sz="26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 &gt; 0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88228" y="6318274"/>
            <a:ext cx="304800" cy="304800"/>
          </a:xfrm>
          <a:prstGeom prst="rect">
            <a:avLst/>
          </a:prstGeom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387744"/>
              </p:ext>
            </p:extLst>
          </p:nvPr>
        </p:nvGraphicFramePr>
        <p:xfrm>
          <a:off x="5910131" y="3535411"/>
          <a:ext cx="1278097" cy="75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57" name="Формула" r:id="rId6" imgW="698197" imgH="406224" progId="Equation.3">
                  <p:embed/>
                </p:oleObj>
              </mc:Choice>
              <mc:Fallback>
                <p:oleObj name="Формула" r:id="rId6" imgW="698197" imgH="406224" progId="Equation.3">
                  <p:embed/>
                  <p:pic>
                    <p:nvPicPr>
                      <p:cNvPr id="418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131" y="3535411"/>
                        <a:ext cx="1278097" cy="75370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6077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1"/>
          <p:cNvSpPr>
            <a:spLocks noChangeArrowheads="1"/>
          </p:cNvSpPr>
          <p:nvPr/>
        </p:nvSpPr>
        <p:spPr bwMode="auto">
          <a:xfrm>
            <a:off x="214282" y="103622"/>
            <a:ext cx="8715436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000" algn="just" eaLnBrk="0" hangingPunct="0">
              <a:lnSpc>
                <a:spcPct val="80000"/>
              </a:lnSpc>
            </a:pP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 Δ</a:t>
            </a:r>
            <a:r>
              <a:rPr lang="ru-RU" sz="27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0 реакция </a:t>
            </a:r>
            <a:r>
              <a:rPr lang="ru-RU" sz="27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термодинамически</a:t>
            </a: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разрешена и система стремится к достижению условия Δ</a:t>
            </a:r>
            <a:r>
              <a:rPr lang="ru-RU" sz="27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= 0, при котором наступает равновесное состояние обратимого процесса; Δ</a:t>
            </a:r>
            <a:r>
              <a:rPr lang="ru-RU" sz="27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 указывает на то, что процесс </a:t>
            </a:r>
            <a:r>
              <a:rPr lang="ru-RU" sz="27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термодинамически</a:t>
            </a:r>
            <a:r>
              <a:rPr lang="ru-RU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запрещен.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7331" name="Picture 3" descr="http://chemistry.ru/course/content/chapter4/section/paragraph6/images/image4.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057" y="2143337"/>
            <a:ext cx="73723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1214414" y="5141253"/>
            <a:ext cx="6985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</a:rPr>
              <a:t>а                                      б</a:t>
            </a:r>
            <a:endParaRPr lang="ru-RU" sz="2200" b="1" dirty="0">
              <a:latin typeface="Times New Roman" pitchFamily="18" charset="0"/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56176" y="6381328"/>
            <a:ext cx="304800" cy="304800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14282" y="5517079"/>
            <a:ext cx="8929718" cy="8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энергии Гиббса: </a:t>
            </a:r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– обратимый процесс; б – необратимый процесс.</a:t>
            </a:r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3233" y="52000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3110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8309" name="Picture 5" descr="https://studfile.net/html/2706/18/html_9LjBJsmsXQ.5GG1/img-SmRKb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813"/>
            <a:ext cx="9112554" cy="48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4" y="520009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3183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chemistry.ru/course/content/models/screensh/gibb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6813" y="2322816"/>
            <a:ext cx="4143404" cy="234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Прямоугольник 2"/>
          <p:cNvSpPr>
            <a:spLocks noChangeArrowheads="1"/>
          </p:cNvSpPr>
          <p:nvPr/>
        </p:nvSpPr>
        <p:spPr bwMode="auto">
          <a:xfrm>
            <a:off x="142844" y="4652785"/>
            <a:ext cx="8858312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помощью данной системы можно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изменять параметры модельной реакции при помощи полей ввода с кнопками прокрутки и видеть, как в зависимости от них изменяется энергия Гиббса, поглощаемая в реакции или же, наоборот, выделяемая в ней. </a:t>
            </a:r>
          </a:p>
        </p:txBody>
      </p:sp>
      <p:sp>
        <p:nvSpPr>
          <p:cNvPr id="226310" name="Прямоугольник 7"/>
          <p:cNvSpPr>
            <a:spLocks noChangeArrowheads="1"/>
          </p:cNvSpPr>
          <p:nvPr/>
        </p:nvSpPr>
        <p:spPr bwMode="auto">
          <a:xfrm>
            <a:off x="0" y="308822"/>
            <a:ext cx="8786873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Попробуйте дома создать на компьютере модель, которая демонстрирует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понятие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термодинамически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разрешенной реакции, а также связь этого понятия с основными термодинамическими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функциями, например, такую какая приведена ниже.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2954" y="-67677"/>
            <a:ext cx="2446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Задание !!!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36096" y="65805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305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06384" y="2715535"/>
            <a:ext cx="7528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Химическое  равновесие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2" y="3583805"/>
            <a:ext cx="4109956" cy="3027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3790" y="28925"/>
            <a:ext cx="30384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3" descr="D:\диск D\01.03.16-домашние документы\Лаб. раб YES\Виртуальные лабораторные YES\Анимашки и картинки\Химия-картинки\химия-анимашки\реакции\ris109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2" y="116632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588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"/>
          <p:cNvSpPr>
            <a:spLocks noChangeArrowheads="1"/>
          </p:cNvSpPr>
          <p:nvPr/>
        </p:nvSpPr>
        <p:spPr bwMode="auto">
          <a:xfrm>
            <a:off x="0" y="11791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34988" algn="just" eaLnBrk="0" hangingPunct="0">
              <a:lnSpc>
                <a:spcPct val="80000"/>
              </a:lnSpc>
            </a:pP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уравнения </a:t>
            </a:r>
            <a:r>
              <a:rPr lang="el-GR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 = </a:t>
            </a:r>
            <a:r>
              <a:rPr lang="el-GR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 – </a:t>
            </a:r>
            <a:r>
              <a:rPr lang="en-US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l-GR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установить, какой из факторов, составляющих энергию Гиббса, ответственен за направление протекания химической реакции, </a:t>
            </a:r>
            <a:r>
              <a:rPr lang="ru-RU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энтальпийный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или </a:t>
            </a:r>
            <a:r>
              <a:rPr lang="ru-RU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энтропийный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· 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68288" indent="-268288" algn="just" eaLnBrk="0" hangingPunct="0">
              <a:lnSpc>
                <a:spcPct val="8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 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0 и Δ</a:t>
            </a:r>
            <a:r>
              <a:rPr lang="ru-RU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0, то всегда </a:t>
            </a:r>
            <a:r>
              <a:rPr lang="ru-RU" sz="2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0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 возможна при любой температуре</a:t>
            </a:r>
            <a:r>
              <a:rPr lang="ru-RU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algn="just" eaLnBrk="0" hangingPunct="0">
              <a:lnSpc>
                <a:spcPct val="8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 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 и Δ</a:t>
            </a:r>
            <a:r>
              <a:rPr lang="ru-RU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0, то всегда </a:t>
            </a:r>
            <a:r>
              <a:rPr lang="ru-RU" sz="2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5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</a:t>
            </a:r>
            <a:r>
              <a:rPr lang="ru-RU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поглощением теплоты и уменьшением энтропии </a:t>
            </a:r>
            <a:r>
              <a:rPr lang="ru-RU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невозможна ни при каких условиях</a:t>
            </a:r>
            <a:r>
              <a:rPr lang="ru-RU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indent="-268288" algn="just" eaLnBrk="0" hangingPunct="0">
              <a:lnSpc>
                <a:spcPct val="8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остальных случаях 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(Δ</a:t>
            </a:r>
            <a:r>
              <a:rPr lang="ru-RU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</a:t>
            </a:r>
            <a:r>
              <a:rPr lang="ru-RU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 Δ</a:t>
            </a:r>
            <a:r>
              <a:rPr lang="ru-RU" sz="25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 </a:t>
            </a:r>
            <a:r>
              <a:rPr lang="ru-RU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и Δ</a:t>
            </a:r>
            <a:r>
              <a:rPr lang="ru-RU" sz="25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</a:t>
            </a:r>
            <a:r>
              <a:rPr lang="ru-RU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</a:t>
            </a:r>
            <a:r>
              <a:rPr lang="ru-RU" sz="25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&gt; 0) 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 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зависит от соотношения 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Реакция возможна, если она сопровождается уменьшением изобарного потенциала; при комнатной температуре, когда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</a:t>
            </a:r>
            <a:r>
              <a:rPr lang="ru-RU" sz="25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невелико, значение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также невелико, и обычно изменение энтальпии больше 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34988" algn="just" eaLnBrk="0" hangingPunct="0">
              <a:lnSpc>
                <a:spcPct val="80000"/>
              </a:lnSpc>
            </a:pP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реакций, протекающих при комнатной температуре, </a:t>
            </a:r>
            <a:r>
              <a:rPr lang="ru-RU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экзотермичны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выше температура, </a:t>
            </a:r>
            <a:r>
              <a:rPr lang="ru-RU" sz="2500" b="1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больше</a:t>
            </a:r>
            <a:r>
              <a:rPr lang="ru-RU" sz="2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500" b="1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5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ru-RU" sz="2500" b="1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даже эндотермические 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ru-RU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становятся осуществляемыми</a:t>
            </a:r>
            <a:r>
              <a:rPr lang="ru-RU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48064" y="6525344"/>
            <a:ext cx="304800" cy="304800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7218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Прямоугольник 1"/>
          <p:cNvSpPr>
            <a:spLocks noChangeArrowheads="1"/>
          </p:cNvSpPr>
          <p:nvPr/>
        </p:nvSpPr>
        <p:spPr bwMode="auto">
          <a:xfrm>
            <a:off x="1" y="71414"/>
            <a:ext cx="9001156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Проиллюстрируем эти четыре случая соответствующими реакциями:</a:t>
            </a:r>
          </a:p>
        </p:txBody>
      </p:sp>
      <p:graphicFrame>
        <p:nvGraphicFramePr>
          <p:cNvPr id="215072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016892"/>
              </p:ext>
            </p:extLst>
          </p:nvPr>
        </p:nvGraphicFramePr>
        <p:xfrm>
          <a:off x="35496" y="1010870"/>
          <a:ext cx="9031916" cy="544246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17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8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 &lt;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 &gt;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 &lt; 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–O–C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+ 6O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= 4CO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+ 5H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b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(реакция возможна при любой температуре)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 &gt;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 &lt;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 &gt; 0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реакция </a:t>
                      </a:r>
                      <a:r>
                        <a:rPr kumimoji="0" lang="ru-RU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не</a:t>
                      </a: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возможна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 &lt;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 &lt; 0</a:t>
                      </a:r>
                      <a:b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 &gt; 0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 &lt; 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+ 3H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= 2NH</a:t>
                      </a:r>
                      <a:r>
                        <a:rPr kumimoji="0" lang="ru-RU" sz="2800" b="1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(реакция возможна при низкой температуре)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70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 &gt; 0</a:t>
                      </a:r>
                      <a:b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 &gt; 0</a:t>
                      </a:r>
                      <a:b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l-GR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 &gt; 0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</a:t>
                      </a: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 &lt; 0  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ru-RU" sz="2800" b="1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ru-RU" sz="2800" b="1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4(г)</a:t>
                      </a: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= 2NO</a:t>
                      </a:r>
                      <a:r>
                        <a:rPr kumimoji="0" lang="ru-RU" sz="2800" b="1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2(г)</a:t>
                      </a: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(реакция возможна при высокой температуре)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390" marR="36390" marT="36390" marB="363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14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214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4668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ttps://cf.ppt-online.org/files/slide/g/GDAR8k7SfzpswFidW3/slide-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33" y="116632"/>
            <a:ext cx="7992888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75074" y="2132856"/>
            <a:ext cx="772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Для реакции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+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dD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avatars.mds.yandex.net/get-zen_doc/5240577/pub_60fc408e3b939a51faf97979_60fc4105563df22181f2a038/scale_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21901" r="26083" b="46091"/>
          <a:stretch/>
        </p:blipFill>
        <p:spPr bwMode="auto">
          <a:xfrm>
            <a:off x="2699792" y="4165587"/>
            <a:ext cx="280831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403648" y="1700808"/>
            <a:ext cx="6660884" cy="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95936" y="2204864"/>
            <a:ext cx="1800200" cy="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362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234" y="116632"/>
            <a:ext cx="8975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Уравнение изотермы реакции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3474" t="20469" r="14580" b="16532"/>
          <a:stretch/>
        </p:blipFill>
        <p:spPr>
          <a:xfrm>
            <a:off x="42117" y="1174453"/>
            <a:ext cx="9059768" cy="4592089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3521" y="521481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7422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920" t="2750" r="13474" b="23422"/>
          <a:stretch/>
        </p:blipFill>
        <p:spPr>
          <a:xfrm>
            <a:off x="106403" y="188640"/>
            <a:ext cx="9002101" cy="5076372"/>
          </a:xfrm>
          <a:prstGeom prst="rect">
            <a:avLst/>
          </a:prstGeom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3233" y="520550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3398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412776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f.ppt-online.org/files/slide/t/TnjEMFvqZQIlNfrk0aU8PDtmhRHSo4uzJ7G6py/slide-1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" t="27562" r="26194" b="10423"/>
          <a:stretch/>
        </p:blipFill>
        <p:spPr bwMode="auto">
          <a:xfrm>
            <a:off x="72009" y="619872"/>
            <a:ext cx="9036495" cy="61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4668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34335" y="-15190"/>
            <a:ext cx="8674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Анализ уравнения изотермы</a:t>
            </a:r>
            <a:endParaRPr lang="ru-RU" sz="4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61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964998"/>
              </p:ext>
            </p:extLst>
          </p:nvPr>
        </p:nvGraphicFramePr>
        <p:xfrm>
          <a:off x="323528" y="4620345"/>
          <a:ext cx="6480720" cy="1865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707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</a:t>
                      </a:r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р</a:t>
                      </a:r>
                      <a:endParaRPr lang="ru-RU" sz="36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</a:t>
                      </a:r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G  0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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2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3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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р</a:t>
                      </a:r>
                      <a:endParaRPr lang="ru-RU" sz="36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</a:t>
                      </a:r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G </a:t>
                      </a:r>
                      <a:r>
                        <a:rPr lang="ru-RU" sz="3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</a:t>
                      </a:r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 0</a:t>
                      </a:r>
                      <a:endParaRPr lang="ru-RU" sz="3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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ru-RU" sz="3600" b="1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р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</a:t>
                      </a:r>
                      <a:r>
                        <a:rPr lang="en-US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G</a:t>
                      </a:r>
                      <a:r>
                        <a:rPr lang="en-US" sz="3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 = 0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3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</a:t>
                      </a:r>
                      <a:endParaRPr lang="ru-RU" sz="3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325277"/>
                  </a:ext>
                </a:extLst>
              </a:tr>
            </a:tbl>
          </a:graphicData>
        </a:graphic>
      </p:graphicFrame>
      <p:graphicFrame>
        <p:nvGraphicFramePr>
          <p:cNvPr id="19459" name="Object 3" descr="Голубая тисненая бумага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192274"/>
              </p:ext>
            </p:extLst>
          </p:nvPr>
        </p:nvGraphicFramePr>
        <p:xfrm>
          <a:off x="2915816" y="1974679"/>
          <a:ext cx="2460625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1" name="Формула" r:id="rId3" imgW="787400" imgH="457200" progId="Equation.3">
                  <p:embed/>
                </p:oleObj>
              </mc:Choice>
              <mc:Fallback>
                <p:oleObj name="Формула" r:id="rId3" imgW="787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1974679"/>
                        <a:ext cx="2460625" cy="1428750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5199" y="108276"/>
            <a:ext cx="2720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Повторим: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42" y="865292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ctr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+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xX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yY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записать: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</p:spPr>
        <p:txBody>
          <a:bodyPr/>
          <a:lstStyle/>
          <a:p>
            <a:fld id="{1C4406B4-3C01-43FE-9C21-745F985E149A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1225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0848" y="3432390"/>
            <a:ext cx="879075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623888" algn="just">
              <a:lnSpc>
                <a:spcPct val="85000"/>
              </a:lnSpc>
              <a:tabLst>
                <a:tab pos="623888" algn="l"/>
              </a:tabLst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с – концентрация,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произведение начальных (неравновесных) концентраций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360940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7073" y="5373216"/>
            <a:ext cx="4503444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Якоб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Хендрик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Вант-Гофф</a:t>
            </a:r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1852-1911)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49634" y="2714256"/>
            <a:ext cx="4488385" cy="1285884"/>
          </a:xfrm>
          <a:prstGeom prst="roundRect">
            <a:avLst/>
          </a:prstGeom>
          <a:noFill/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0</a:t>
            </a:r>
          </a:p>
          <a:p>
            <a:pPr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 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ru-RU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RTlnKр</a:t>
            </a:r>
            <a:endPara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406B4-3C01-43FE-9C21-745F985E149A}" type="slidenum">
              <a:rPr lang="ru-RU" smtClean="0"/>
              <a:pPr/>
              <a:t>57</a:t>
            </a:fld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821224"/>
              </p:ext>
            </p:extLst>
          </p:nvPr>
        </p:nvGraphicFramePr>
        <p:xfrm>
          <a:off x="2907249" y="1213310"/>
          <a:ext cx="4585779" cy="1320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71" name="Формула" r:id="rId3" imgW="1587500" imgH="457200" progId="Equation.3">
                  <p:embed/>
                </p:oleObj>
              </mc:Choice>
              <mc:Fallback>
                <p:oleObj name="Формула" r:id="rId3" imgW="15875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249" y="1213310"/>
                        <a:ext cx="4585779" cy="1320704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5429" y="188640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6100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ctr">
              <a:buNone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+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xX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yY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общем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виде можно записать: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Содержимое 4" descr="Vant_Hoff.jpg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874"/>
          <a:stretch/>
        </p:blipFill>
        <p:spPr>
          <a:xfrm>
            <a:off x="422887" y="3284984"/>
            <a:ext cx="2626878" cy="3573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15428" y="2452646"/>
            <a:ext cx="8114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Повторим: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момент равновесия: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1225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2055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91138" name="Picture 2" descr="https://image3.slideserve.com/5865050/slide18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4716" r="3440" b="4254"/>
          <a:stretch/>
        </p:blipFill>
        <p:spPr bwMode="auto">
          <a:xfrm>
            <a:off x="138770" y="699908"/>
            <a:ext cx="8969734" cy="503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9369" y="188640"/>
            <a:ext cx="8993179" cy="44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Уравнение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изобары в интегральной форме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391" y="516440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2529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581" t="9642" r="12919" b="5704"/>
          <a:stretch/>
        </p:blipFill>
        <p:spPr>
          <a:xfrm>
            <a:off x="35496" y="44624"/>
            <a:ext cx="8994301" cy="5904656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5329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3298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9513" y="505464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5460"/>
            <a:ext cx="2419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Вспомним: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9403"/>
            <a:ext cx="882165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Для повторения </a:t>
            </a:r>
            <a:r>
              <a:rPr lang="ru-RU" sz="2800" b="1" dirty="0" smtClean="0"/>
              <a:t>материал можно найти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на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сайте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НКСЭ</a:t>
            </a:r>
            <a:r>
              <a:rPr lang="ru-RU" sz="2800" b="1" dirty="0" smtClean="0"/>
              <a:t>: Преподавателям –  </a:t>
            </a:r>
            <a:r>
              <a:rPr lang="ru-RU" sz="2800" b="1" dirty="0"/>
              <a:t>Методическая копилка – </a:t>
            </a:r>
            <a:r>
              <a:rPr lang="ru-RU" sz="2800" b="1" dirty="0" smtClean="0"/>
              <a:t>ЦМК </a:t>
            </a:r>
            <a:r>
              <a:rPr lang="ru-RU" sz="2800" b="1" dirty="0"/>
              <a:t>Математических и естественнонаучных дисциплин – Кузьмина Ирина </a:t>
            </a:r>
            <a:r>
              <a:rPr lang="ru-RU" sz="2800" b="1" dirty="0" smtClean="0"/>
              <a:t>Викторовна.</a:t>
            </a:r>
            <a:endParaRPr lang="ru-RU" sz="2800" b="1" dirty="0"/>
          </a:p>
          <a:p>
            <a:pPr marL="0"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Black" pitchFamily="34" charset="0"/>
              </a:rPr>
              <a:t>В библиотеке</a:t>
            </a:r>
            <a:r>
              <a:rPr lang="ru-RU" sz="2800" b="1" dirty="0"/>
              <a:t>: </a:t>
            </a:r>
            <a:r>
              <a:rPr lang="ru-RU" sz="2800" b="1" dirty="0" smtClean="0"/>
              <a:t>Сетевые ресурсы –Справочная </a:t>
            </a:r>
            <a:r>
              <a:rPr lang="ru-RU" sz="2800" b="1" dirty="0"/>
              <a:t>информация для </a:t>
            </a:r>
            <a:r>
              <a:rPr lang="ru-RU" sz="2800" b="1" dirty="0" smtClean="0"/>
              <a:t>студентов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Кузьмина </a:t>
            </a:r>
            <a:r>
              <a:rPr lang="ru-RU" sz="2800" b="1" dirty="0" smtClean="0"/>
              <a:t>И. В. – Химия.</a:t>
            </a:r>
            <a:endParaRPr lang="ru-RU" sz="2800" b="1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4" y="263165"/>
            <a:ext cx="3960625" cy="292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329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336733"/>
              </p:ext>
            </p:extLst>
          </p:nvPr>
        </p:nvGraphicFramePr>
        <p:xfrm>
          <a:off x="836676" y="2204864"/>
          <a:ext cx="7772400" cy="3500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682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Н  0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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68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Н  0</a:t>
                      </a:r>
                      <a:endParaRPr lang="ru-RU" sz="4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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68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Н = 0</a:t>
                      </a:r>
                      <a:endParaRPr lang="ru-RU" sz="4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                 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</a:t>
                      </a:r>
                      <a:endParaRPr lang="ru-RU" sz="4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1465620"/>
            <a:ext cx="866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Ограничение: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Т  должна быть небольшой.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344474"/>
              </p:ext>
            </p:extLst>
          </p:nvPr>
        </p:nvGraphicFramePr>
        <p:xfrm>
          <a:off x="2843807" y="6567"/>
          <a:ext cx="4292639" cy="140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1" name="Формула" r:id="rId3" imgW="1473200" imgH="482600" progId="Equation.3">
                  <p:embed/>
                </p:oleObj>
              </mc:Choice>
              <mc:Fallback>
                <p:oleObj name="Формула" r:id="rId3" imgW="14732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7" y="6567"/>
                        <a:ext cx="4292639" cy="1406209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02307"/>
              </p:ext>
            </p:extLst>
          </p:nvPr>
        </p:nvGraphicFramePr>
        <p:xfrm>
          <a:off x="3929058" y="2204864"/>
          <a:ext cx="1857388" cy="1148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2" name="Формула" r:id="rId6" imgW="698197" imgH="431613" progId="Equation.3">
                  <p:embed/>
                </p:oleObj>
              </mc:Choice>
              <mc:Fallback>
                <p:oleObj name="Формула" r:id="rId6" imgW="69819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2204864"/>
                        <a:ext cx="1857388" cy="11482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652575"/>
              </p:ext>
            </p:extLst>
          </p:nvPr>
        </p:nvGraphicFramePr>
        <p:xfrm>
          <a:off x="3929058" y="3356992"/>
          <a:ext cx="1857375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3" name="Формула" r:id="rId8" imgW="698197" imgH="431613" progId="Equation.3">
                  <p:embed/>
                </p:oleObj>
              </mc:Choice>
              <mc:Fallback>
                <p:oleObj name="Формула" r:id="rId8" imgW="69819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356992"/>
                        <a:ext cx="1857375" cy="114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85329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17303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6486" y="116632"/>
            <a:ext cx="8207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Химическое сродство</a:t>
            </a:r>
            <a:endParaRPr lang="ru-RU" sz="4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80728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химическое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сродство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это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электронное свойство, благодаря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которому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разнородные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частицы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способны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образовывать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соединения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Химическое сродство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также относиться к тенденции атома или соединения объединяться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атомами или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соединениями непохожего состава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85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687" t="30313" r="59409" b="21454"/>
          <a:stretch/>
        </p:blipFill>
        <p:spPr>
          <a:xfrm>
            <a:off x="533154" y="3307878"/>
            <a:ext cx="3240361" cy="3528392"/>
          </a:xfrm>
          <a:prstGeom prst="rect">
            <a:avLst/>
          </a:prstGeom>
        </p:spPr>
      </p:pic>
      <p:pic>
        <p:nvPicPr>
          <p:cNvPr id="87044" name="Picture 4" descr="https://benzo-electro-instrument.ru/wp-content/uploads/a/9/f/a9f36c371f17bea4d3264d5eb40331db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200" r="47464" b="5501"/>
          <a:stretch/>
        </p:blipFill>
        <p:spPr bwMode="auto">
          <a:xfrm>
            <a:off x="4188467" y="2966182"/>
            <a:ext cx="3538038" cy="389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30978" y="44624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Химическое сродство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способность реагирующих веществ образовывать новые соединения.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Причинами, вызывающими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химическое сродство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являются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межатомные взаимодействия.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Значение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химического сродства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одних элементов по отношению к другим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позволяет оценить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характер взаимодействия различных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веществ, например,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сварке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031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8602"/>
            <a:ext cx="8928992" cy="4304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Особенно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значимы данные 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сродстве элементов к кислороду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Существуют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 основных способа оценки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сродства элементов к кислороду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тепловому эффекту реакции окисления;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изменению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изобарно-изотермического потенциала образованию окислов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355600" indent="-3556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упругости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диссоциации окислов.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endParaRPr lang="ru-RU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1600 </a:t>
            </a:r>
            <a:r>
              <a:rPr lang="ru-RU" sz="2800" b="1" baseline="30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химическое сродство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элементов 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кислороду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убывает в следующем порядке: 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  <a:buClr>
                <a:srgbClr val="C00000"/>
              </a:buClr>
            </a:pP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0114" name="Picture 2" descr="https://mypresentation.ru/documents_6/ded1bb1edc5604e04a5f87e5a0df63cd/img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2" r="1947" b="22779"/>
          <a:stretch/>
        </p:blipFill>
        <p:spPr bwMode="auto">
          <a:xfrm>
            <a:off x="592942" y="4174790"/>
            <a:ext cx="7471590" cy="13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737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07504" y="0"/>
            <a:ext cx="89289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Оценка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степени сродства элементов к кислороду по тепловому эффекту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реакции</a:t>
            </a:r>
          </a:p>
          <a:p>
            <a:pPr indent="450850"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Степень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сродства различных элементов к кислороду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тепловому эффекту реакции окисления оценивается при взаимодействии газообразного кислорода и вещества с образованием продуктов реакции в конденсированном виде, т.е. в жидком или твёрдом состоянии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181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6388" y="116632"/>
            <a:ext cx="871296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этом случае тепловой эффект относится к одной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граммолекуле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кислорода, принимавшего участие в реакции. Такие реакции и их тепловые эффекты можно сравнивать между собой, и при этом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 больше значение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теплового эффекта реакции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тем больше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сродство реагирующих веществ к кислороду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Так, реакции: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TiO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916,3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кДж/(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861,9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кДж/(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моль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=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+ 779,1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кДж/(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5000"/>
              </a:lnSpc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=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+ 539,7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кДж/(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моль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www.ok-t.ru/studopediaru/baza7/1445239483722.files/image033.gif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1656184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www.ok-t.ru/studopediaru/baza7/1445239483722.files/image035.gif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88525"/>
            <a:ext cx="1665865" cy="9199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6387" y="5653760"/>
            <a:ext cx="9037613" cy="11910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определяют следующий ряд элементов 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увеличивающемуся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сродству к кислороду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981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95" t="781" r="14580" b="28345"/>
          <a:stretch/>
        </p:blipFill>
        <p:spPr>
          <a:xfrm>
            <a:off x="454227" y="1052736"/>
            <a:ext cx="8235546" cy="478193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7504" y="139318"/>
            <a:ext cx="892899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Примером практического применения этих знаний является процесс легирования.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6226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188" y="20234"/>
            <a:ext cx="887530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Химическое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сродство к газу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жидких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металлов, которые ограниченно растворяют свое химическое соединение с ним</a:t>
            </a:r>
          </a:p>
          <a:p>
            <a:pPr indent="450215" algn="just">
              <a:lnSpc>
                <a:spcPct val="85000"/>
              </a:lnSpc>
              <a:spcAft>
                <a:spcPts val="0"/>
              </a:spcAft>
            </a:pP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наличии в системе газовой фазы кислорода направление протекания процессов определяется изменением изобарно-изотермического потенциала. Если в реакции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изобарно-изотермический потенциал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уменьшается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процесс самопроизвольно развивается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направлении окисления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если этот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потенциал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увеличивается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значит самопроизвольное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окисление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значение</a:t>
            </a:r>
            <a:r>
              <a:rPr lang="ru-RU" sz="2800" b="1" dirty="0"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потенциала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равно нулю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что отвечает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состоянию равновесия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817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836" y="528467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12297" y="116632"/>
            <a:ext cx="85081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Уравнение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химического сродства:</a:t>
            </a:r>
          </a:p>
          <a:p>
            <a:pPr algn="ctr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en-US" sz="2800" b="1" baseline="30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en-US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RTlnK</a:t>
            </a:r>
            <a:r>
              <a:rPr lang="en-US" sz="2800" b="1" baseline="-25000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3275" indent="-803275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en-US" sz="2800" b="1" baseline="30000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en-US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стандартная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энергия Гиббса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623888" algn="just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газовая постоянная, </a:t>
            </a:r>
          </a:p>
          <a:p>
            <a:pPr marL="623888"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 – температура,</a:t>
            </a:r>
          </a:p>
          <a:p>
            <a:pPr marL="623888" algn="just"/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константа равновесия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67332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Многие металлы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ограниченно растворяют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свои окислы (сульфиды, нитриды, фосфиды). Закономерности этого процесса рассмотрим на примере сродства к кислороду. Рассмотрим реакцию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n[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 + 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m[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263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konspekta.net/lektsiiorgimg/baza12/4401669853305.files/image408.gif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1"/>
          <a:stretch/>
        </p:blipFill>
        <p:spPr bwMode="auto">
          <a:xfrm>
            <a:off x="2051720" y="2996952"/>
            <a:ext cx="5040560" cy="16079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7934" y="4772267"/>
            <a:ext cx="88045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803275"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активность, </a:t>
            </a:r>
          </a:p>
          <a:p>
            <a:pPr marL="803275" indent="-179388" algn="just"/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газовая постоянная, равная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344613" algn="just"/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8,314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Дж/(моль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803275" indent="-179388"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 – температура, К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181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4" y="3830578"/>
            <a:ext cx="4109956" cy="302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180" y="44624"/>
            <a:ext cx="894731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Химическое равновесие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состояние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химической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системы, в которой протекает одна или несколько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химических реакций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причём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скорости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 каждой паре прямой-обратной реакции равны между собой. Для системы, находящейся в химическом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равновесии,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реагентов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 другие параметры системы не изменяются со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временем.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 + В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 ⇄ 2AB</a:t>
            </a:r>
          </a:p>
        </p:txBody>
      </p:sp>
      <p:pic>
        <p:nvPicPr>
          <p:cNvPr id="72706" name="Picture 2" descr="https://i.gifer.com/DkL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4010789"/>
            <a:ext cx="47339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11090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181" y="116632"/>
            <a:ext cx="894731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Применительно к металлу-растворителю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а(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2800" b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стандартный изобарный потенциал образования 1 моля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</a:t>
            </a:r>
            <a:r>
              <a:rPr lang="ru-RU" sz="2800" b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записать: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konspekta.net/lektsiiorgimg/baza12/4401669853305.files/image412.gi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"/>
          <a:stretch/>
        </p:blipFill>
        <p:spPr bwMode="auto">
          <a:xfrm>
            <a:off x="972020" y="1477066"/>
            <a:ext cx="6696324" cy="137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9180" y="2886672"/>
            <a:ext cx="894731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уравнения следует,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химическое сродство к кислороду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металла-растворителя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растет с уменьшением концентрации кислорода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увеличении парциального давления кислорода над металлом-растворителем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033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Повторим: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3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сродство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3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универсальная величина,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показывающая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глубоко (интенсивно) будут взаимодействовать между собой вещества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Являясь универсальной мерой термодинамической активности, химическое сродство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отражает фундаментальное стремление всех веществ в конечном итоге достигнуть состояния термодинамического равновесия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703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1620" y="553373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03649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Способы определения константы химического равновесия</a:t>
            </a:r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148786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а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+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bB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cC</a:t>
            </a:r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+ </a:t>
            </a:r>
            <a:r>
              <a:rPr lang="en-US" sz="3000" b="1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dD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1670" y="3018417"/>
            <a:ext cx="8904826" cy="303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5" indent="-803275"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константа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равновесия,</a:t>
            </a:r>
            <a:endParaRPr lang="ru-RU" sz="2800" dirty="0"/>
          </a:p>
          <a:p>
            <a:pPr marL="623888" algn="just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[A], [B], [C], [D]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равновесные концентрации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A, B, C, D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alt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alt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Константа  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равновесия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зависит  от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природы веществ, 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образующих систему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от 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температуры, но </a:t>
            </a:r>
            <a:r>
              <a:rPr lang="ru-RU" alt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alt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зависит от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концентрации 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веществ.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69"/>
          <p:cNvSpPr txBox="1">
            <a:spLocks noChangeArrowheads="1"/>
          </p:cNvSpPr>
          <p:nvPr/>
        </p:nvSpPr>
        <p:spPr bwMode="auto">
          <a:xfrm>
            <a:off x="15343" y="4341700"/>
            <a:ext cx="9144000" cy="3539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50000" algn="just">
              <a:lnSpc>
                <a:spcPct val="85000"/>
              </a:lnSpc>
            </a:pPr>
            <a:r>
              <a:rPr lang="ru-RU" altLang="ru-RU" sz="2000" dirty="0"/>
              <a:t> </a:t>
            </a:r>
            <a:endParaRPr lang="ru-RU" altLang="ru-RU" sz="28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435" t="78546" r="54427" b="3735"/>
          <a:stretch/>
        </p:blipFill>
        <p:spPr>
          <a:xfrm>
            <a:off x="2555776" y="1721613"/>
            <a:ext cx="288032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5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7173" name="Rectangle 81"/>
          <p:cNvSpPr>
            <a:spLocks noChangeArrowheads="1"/>
          </p:cNvSpPr>
          <p:nvPr/>
        </p:nvSpPr>
        <p:spPr bwMode="auto">
          <a:xfrm>
            <a:off x="609600" y="4800600"/>
            <a:ext cx="8077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>
                <a:srgbClr val="438086"/>
              </a:buClr>
              <a:buSzPct val="150000"/>
              <a:buFont typeface="Wingdings" pitchFamily="2" charset="2"/>
              <a:buChar char="§"/>
            </a:pPr>
            <a:endParaRPr lang="ru-RU" altLang="ru-RU" sz="2800"/>
          </a:p>
        </p:txBody>
      </p:sp>
      <p:sp>
        <p:nvSpPr>
          <p:cNvPr id="7177" name="AutoShape 152"/>
          <p:cNvSpPr>
            <a:spLocks noChangeArrowheads="1"/>
          </p:cNvSpPr>
          <p:nvPr/>
        </p:nvSpPr>
        <p:spPr bwMode="auto">
          <a:xfrm>
            <a:off x="1198416" y="3885966"/>
            <a:ext cx="381000" cy="457200"/>
          </a:xfrm>
          <a:prstGeom prst="down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rgbClr val="FFC000"/>
              </a:gs>
              <a:gs pos="50000">
                <a:srgbClr val="D9EDEF"/>
              </a:gs>
              <a:gs pos="100000">
                <a:srgbClr val="438086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8" name="AutoShape 156"/>
          <p:cNvSpPr>
            <a:spLocks noChangeArrowheads="1"/>
          </p:cNvSpPr>
          <p:nvPr/>
        </p:nvSpPr>
        <p:spPr bwMode="auto">
          <a:xfrm>
            <a:off x="4160766" y="3695748"/>
            <a:ext cx="381000" cy="1638486"/>
          </a:xfrm>
          <a:prstGeom prst="downArrow">
            <a:avLst>
              <a:gd name="adj1" fmla="val 50000"/>
              <a:gd name="adj2" fmla="val 70830"/>
            </a:avLst>
          </a:prstGeom>
          <a:gradFill rotWithShape="1">
            <a:gsLst>
              <a:gs pos="0">
                <a:srgbClr val="FFC000"/>
              </a:gs>
              <a:gs pos="50000">
                <a:srgbClr val="D9EDEF"/>
              </a:gs>
              <a:gs pos="100000">
                <a:srgbClr val="438086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79" name="AutoShape 157"/>
          <p:cNvSpPr>
            <a:spLocks noChangeArrowheads="1"/>
          </p:cNvSpPr>
          <p:nvPr/>
        </p:nvSpPr>
        <p:spPr bwMode="auto">
          <a:xfrm>
            <a:off x="7017625" y="3768814"/>
            <a:ext cx="381000" cy="457200"/>
          </a:xfrm>
          <a:prstGeom prst="downArrow">
            <a:avLst>
              <a:gd name="adj1" fmla="val 50000"/>
              <a:gd name="adj2" fmla="val 37500"/>
            </a:avLst>
          </a:prstGeom>
          <a:gradFill rotWithShape="1">
            <a:gsLst>
              <a:gs pos="0">
                <a:srgbClr val="FFC000"/>
              </a:gs>
              <a:gs pos="50000">
                <a:srgbClr val="D9EDEF"/>
              </a:gs>
              <a:gs pos="100000">
                <a:srgbClr val="438086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180" name="Rectangle 160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7181" name="Rectangle 162"/>
          <p:cNvSpPr>
            <a:spLocks noChangeArrowheads="1"/>
          </p:cNvSpPr>
          <p:nvPr/>
        </p:nvSpPr>
        <p:spPr bwMode="auto">
          <a:xfrm>
            <a:off x="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7182" name="Object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093544"/>
              </p:ext>
            </p:extLst>
          </p:nvPr>
        </p:nvGraphicFramePr>
        <p:xfrm>
          <a:off x="3793983" y="3343057"/>
          <a:ext cx="1028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04" name="Формула" r:id="rId3" imgW="1028700" imgH="330200" progId="Equation.3">
                  <p:embed/>
                </p:oleObj>
              </mc:Choice>
              <mc:Fallback>
                <p:oleObj name="Формула" r:id="rId3" imgW="10287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983" y="3343057"/>
                        <a:ext cx="10287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Rectangle 164"/>
          <p:cNvSpPr>
            <a:spLocks noChangeArrowheads="1"/>
          </p:cNvSpPr>
          <p:nvPr/>
        </p:nvSpPr>
        <p:spPr bwMode="auto">
          <a:xfrm>
            <a:off x="0" y="3348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7184" name="Object 1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852917"/>
              </p:ext>
            </p:extLst>
          </p:nvPr>
        </p:nvGraphicFramePr>
        <p:xfrm>
          <a:off x="6731028" y="3261398"/>
          <a:ext cx="7620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05" name="Формула" r:id="rId5" imgW="761669" imgH="317362" progId="Equation.3">
                  <p:embed/>
                </p:oleObj>
              </mc:Choice>
              <mc:Fallback>
                <p:oleObj name="Формула" r:id="rId5" imgW="761669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28" y="3261398"/>
                        <a:ext cx="7620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5" name="Rectangle 16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7186" name="Object 1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479961"/>
              </p:ext>
            </p:extLst>
          </p:nvPr>
        </p:nvGraphicFramePr>
        <p:xfrm>
          <a:off x="892193" y="3325547"/>
          <a:ext cx="993446" cy="322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06" name="Формула" r:id="rId7" imgW="748975" imgH="317362" progId="Equation.3">
                  <p:embed/>
                </p:oleObj>
              </mc:Choice>
              <mc:Fallback>
                <p:oleObj name="Формула" r:id="rId7" imgW="748975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193" y="3325547"/>
                        <a:ext cx="993446" cy="322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1" name="Text Box 169"/>
          <p:cNvSpPr txBox="1">
            <a:spLocks noChangeArrowheads="1"/>
          </p:cNvSpPr>
          <p:nvPr/>
        </p:nvSpPr>
        <p:spPr bwMode="auto">
          <a:xfrm>
            <a:off x="62702" y="1208314"/>
            <a:ext cx="8958127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49263" algn="just">
              <a:lnSpc>
                <a:spcPct val="85000"/>
              </a:lnSpc>
            </a:pPr>
            <a:r>
              <a:rPr lang="ru-RU" altLang="ru-RU" sz="2000" dirty="0"/>
              <a:t> </a:t>
            </a:r>
            <a:r>
              <a:rPr lang="ru-RU" altLang="ru-RU" sz="2800" b="1" dirty="0"/>
              <a:t>Значение </a:t>
            </a:r>
            <a:r>
              <a:rPr lang="ru-RU" alt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константы равновесия </a:t>
            </a:r>
            <a:r>
              <a:rPr lang="ru-RU" altLang="ru-RU" sz="2800" b="1" u="sng" dirty="0">
                <a:ln>
                  <a:solidFill>
                    <a:sysClr val="windowText" lastClr="000000"/>
                  </a:solidFill>
                </a:ln>
              </a:rPr>
              <a:t>позволяет</a:t>
            </a:r>
            <a:r>
              <a:rPr lang="ru-RU" altLang="ru-RU" sz="2800" b="1" dirty="0"/>
              <a:t> судить о </a:t>
            </a:r>
            <a:r>
              <a:rPr lang="ru-RU" altLang="ru-RU" sz="2800" b="1" dirty="0" smtClean="0"/>
              <a:t>полноте прохождения </a:t>
            </a:r>
            <a:r>
              <a:rPr lang="ru-RU" altLang="ru-RU" sz="2800" b="1" dirty="0"/>
              <a:t>реакции: чем больше значение К, тем </a:t>
            </a:r>
            <a:r>
              <a:rPr lang="ru-RU" altLang="ru-RU" sz="2800" b="1" dirty="0" smtClean="0"/>
              <a:t>больше концентрации </a:t>
            </a:r>
            <a:r>
              <a:rPr lang="ru-RU" altLang="ru-RU" sz="2800" b="1" dirty="0"/>
              <a:t>продуктов реакции, тем с большей </a:t>
            </a:r>
            <a:r>
              <a:rPr lang="ru-RU" altLang="ru-RU" sz="2800" b="1" dirty="0" smtClean="0"/>
              <a:t>полнотой  </a:t>
            </a:r>
            <a:r>
              <a:rPr lang="ru-RU" altLang="ru-RU" sz="2800" b="1" dirty="0"/>
              <a:t>проходит прямая реакция.</a:t>
            </a:r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домой 30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8889" y="68392"/>
            <a:ext cx="8856984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Константа равновесия – мера </a:t>
            </a:r>
            <a:r>
              <a:rPr lang="ru-RU" alt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глубины прохождения </a:t>
            </a:r>
            <a:r>
              <a:rPr lang="ru-RU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реакции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056" y="4372432"/>
            <a:ext cx="240188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1800"/>
              </a:spcBef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Равновесие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смещено в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сторону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обратной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0475" y="5451172"/>
            <a:ext cx="317240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1200"/>
              </a:spcBef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Отсутствие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6641" y="4307777"/>
            <a:ext cx="2670159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1800"/>
              </a:spcBef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Равновесие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смещено в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сторону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прямой</a:t>
            </a:r>
          </a:p>
          <a:p>
            <a:pPr algn="ctr">
              <a:lnSpc>
                <a:spcPct val="85000"/>
              </a:lnSpc>
              <a:buClr>
                <a:srgbClr val="438086"/>
              </a:buClr>
              <a:buSzPct val="150000"/>
              <a:buFont typeface="Wingdings" pitchFamily="2" charset="2"/>
              <a:buNone/>
            </a:pP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реакции </a:t>
            </a:r>
          </a:p>
        </p:txBody>
      </p:sp>
    </p:spTree>
    <p:extLst>
      <p:ext uri="{BB962C8B-B14F-4D97-AF65-F5344CB8AC3E}">
        <p14:creationId xmlns:p14="http://schemas.microsoft.com/office/powerpoint/2010/main" val="16879814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3" name="Rectangle 2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5" name="Rectangle 29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8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0" name="Rectangle 3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2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3" name="Rectangle 4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домой 3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6093" y="514933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31654"/>
            <a:ext cx="903649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Константы </a:t>
            </a:r>
            <a:r>
              <a:rPr lang="ru-RU" alt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равновесий в </a:t>
            </a:r>
            <a:r>
              <a:rPr lang="ru-RU" alt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гомогенных и гетерогенных системах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04240"/>
              </p:ext>
            </p:extLst>
          </p:nvPr>
        </p:nvGraphicFramePr>
        <p:xfrm>
          <a:off x="189273" y="1057892"/>
          <a:ext cx="8784976" cy="5216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3893516324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105484376"/>
                    </a:ext>
                  </a:extLst>
                </a:gridCol>
              </a:tblGrid>
              <a:tr h="1001017">
                <a:tc gridSpan="2">
                  <a:txBody>
                    <a:bodyPr/>
                    <a:lstStyle/>
                    <a:p>
                      <a:pPr marL="0" lvl="1" algn="ctr">
                        <a:lnSpc>
                          <a:spcPct val="85000"/>
                        </a:lnSpc>
                        <a:buClr>
                          <a:srgbClr val="438086"/>
                        </a:buClr>
                        <a:buSzPct val="150000"/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Гомогенная система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2800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2(г)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+ 3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800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2(г)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ru-RU" sz="2800" b="1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3(г)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888543"/>
                  </a:ext>
                </a:extLst>
              </a:tr>
              <a:tr h="4215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реакций, протекающих в газовой фазе,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константу равновесия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можно выразить через </a:t>
                      </a:r>
                      <a:r>
                        <a:rPr lang="ru-RU" sz="28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концентрации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компонентов</a:t>
                      </a: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реакций, протекающих в газовой фазе,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константу равновесия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можно выразить через парциальные </a:t>
                      </a:r>
                      <a:r>
                        <a:rPr lang="ru-RU" sz="28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давления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880953"/>
                  </a:ext>
                </a:extLst>
              </a:tr>
            </a:tbl>
          </a:graphicData>
        </a:graphic>
      </p:graphicFrame>
      <p:pic>
        <p:nvPicPr>
          <p:cNvPr id="26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61" y="1700132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35"/>
          <p:cNvGraphicFramePr>
            <a:graphicFrameLocks noChangeAspect="1"/>
          </p:cNvGraphicFramePr>
          <p:nvPr/>
        </p:nvGraphicFramePr>
        <p:xfrm>
          <a:off x="5515178" y="4596093"/>
          <a:ext cx="2460104" cy="14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4" name="Формула" r:id="rId6" imgW="1435100" imgH="863600" progId="Equation.3">
                  <p:embed/>
                </p:oleObj>
              </mc:Choice>
              <mc:Fallback>
                <p:oleObj name="Формула" r:id="rId6" imgW="1435100" imgH="863600" progId="Equation.3">
                  <p:embed/>
                  <p:pic>
                    <p:nvPicPr>
                      <p:cNvPr id="2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5178" y="4596093"/>
                        <a:ext cx="2460104" cy="14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3"/>
          <p:cNvGraphicFramePr>
            <a:graphicFrameLocks noChangeAspect="1"/>
          </p:cNvGraphicFramePr>
          <p:nvPr/>
        </p:nvGraphicFramePr>
        <p:xfrm>
          <a:off x="683568" y="4988391"/>
          <a:ext cx="2864330" cy="130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85" name="Формула" r:id="rId8" imgW="1676400" imgH="762000" progId="Equation.3">
                  <p:embed/>
                </p:oleObj>
              </mc:Choice>
              <mc:Fallback>
                <p:oleObj name="Формула" r:id="rId8" imgW="1676400" imgH="762000" progId="Equation.3">
                  <p:embed/>
                  <p:pic>
                    <p:nvPicPr>
                      <p:cNvPr id="28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988391"/>
                        <a:ext cx="2864330" cy="1301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52500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3" name="Rectangle 2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5" name="Rectangle 29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58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0" name="Rectangle 3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2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163" name="Rectangle 4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домой 3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2257" y="511510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37646"/>
              </p:ext>
            </p:extLst>
          </p:nvPr>
        </p:nvGraphicFramePr>
        <p:xfrm>
          <a:off x="251520" y="44625"/>
          <a:ext cx="8784976" cy="4608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3893516324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105484376"/>
                    </a:ext>
                  </a:extLst>
                </a:gridCol>
              </a:tblGrid>
              <a:tr h="940666"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1200"/>
                        </a:spcBef>
                        <a:defRPr/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Гетерогенная система</a:t>
                      </a:r>
                    </a:p>
                    <a:p>
                      <a:pPr marL="0" indent="0" algn="ctr">
                        <a:spcBef>
                          <a:spcPts val="600"/>
                        </a:spcBef>
                        <a:defRPr/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MgCO</a:t>
                      </a:r>
                      <a:r>
                        <a:rPr lang="ru-RU" sz="2800" b="1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3(к)         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MgO</a:t>
                      </a:r>
                      <a:r>
                        <a:rPr lang="ru-RU" sz="2800" b="1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(к)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ru-RU" sz="2800" b="1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2(г)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888543"/>
                  </a:ext>
                </a:extLst>
              </a:tr>
              <a:tr h="3587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реакций, протекающих в газовой фазе,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константу равновесия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можно выразить через </a:t>
                      </a:r>
                      <a:r>
                        <a:rPr lang="ru-RU" sz="28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концентрации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компонентов</a:t>
                      </a: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реакций, протекающих в газовой фазе,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константу равновесия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можно выразить через парциальные </a:t>
                      </a:r>
                      <a:r>
                        <a:rPr lang="ru-RU" sz="28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давления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компонентов</a:t>
                      </a: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880953"/>
                  </a:ext>
                </a:extLst>
              </a:tr>
            </a:tbl>
          </a:graphicData>
        </a:graphic>
      </p:graphicFrame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10627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095" y="4833887"/>
            <a:ext cx="824319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Bef>
                <a:spcPts val="1800"/>
              </a:spcBef>
              <a:defRPr/>
            </a:pPr>
            <a:r>
              <a:rPr lang="ru-RU" dirty="0"/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Концентрации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твердых веществ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считают неизменными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условно равными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единице, и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выражение константы равновесия не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включают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236573"/>
              </p:ext>
            </p:extLst>
          </p:nvPr>
        </p:nvGraphicFramePr>
        <p:xfrm>
          <a:off x="1187624" y="3936496"/>
          <a:ext cx="2099852" cy="520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64" name="Формула" r:id="rId6" imgW="1511300" imgH="381000" progId="Equation.3">
                  <p:embed/>
                </p:oleObj>
              </mc:Choice>
              <mc:Fallback>
                <p:oleObj name="Формула" r:id="rId6" imgW="1511300" imgH="381000" progId="Equation.3">
                  <p:embed/>
                  <p:pic>
                    <p:nvPicPr>
                      <p:cNvPr id="3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936496"/>
                        <a:ext cx="2099852" cy="5203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894382"/>
              </p:ext>
            </p:extLst>
          </p:nvPr>
        </p:nvGraphicFramePr>
        <p:xfrm>
          <a:off x="5364088" y="3845900"/>
          <a:ext cx="1947417" cy="61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65" name="Формула" r:id="rId8" imgW="1358310" imgH="431613" progId="Equation.3">
                  <p:embed/>
                </p:oleObj>
              </mc:Choice>
              <mc:Fallback>
                <p:oleObj name="Формула" r:id="rId8" imgW="1358310" imgH="431613" progId="Equation.3">
                  <p:embed/>
                  <p:pic>
                    <p:nvPicPr>
                      <p:cNvPr id="35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3845900"/>
                        <a:ext cx="1947417" cy="610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1940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406B4-3C01-43FE-9C21-745F985E149A}" type="slidenum">
              <a:rPr lang="ru-RU" smtClean="0"/>
              <a:pPr/>
              <a:t>76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9374" y="-46548"/>
            <a:ext cx="8872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Способы выражения констант равновесия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36" y="660803"/>
                <a:ext cx="9036496" cy="4396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а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A +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bB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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xX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+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yY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indent="450000" algn="just">
                  <a:lnSpc>
                    <a:spcPct val="8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800" b="1" i="1">
                            <a:latin typeface="Cambria Math"/>
                          </a:rPr>
                          <m:t>𝒑</m:t>
                        </m:r>
                      </m:sub>
                    </m:sSub>
                    <m:r>
                      <a:rPr lang="en-US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𝑿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𝒙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𝒀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𝒚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𝑨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термодинамическая константа равновесия для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реакции </a:t>
                </a:r>
                <a:r>
                  <a:rPr lang="ru-RU" sz="28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газов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(Р 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давление).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450000"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800" b="1" i="1"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𝑿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𝒙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𝒀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𝒚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𝑨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термодинамическая константа равновесия для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реальных </a:t>
                </a:r>
                <a:r>
                  <a:rPr lang="ru-RU" sz="28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растворов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(а – активность).</a:t>
                </a:r>
              </a:p>
              <a:p>
                <a:pPr indent="450000"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ru-RU" sz="2800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en-US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2800" b="1" i="1" smtClean="0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𝑿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𝒙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ru-RU" sz="28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с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𝒀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𝒚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2800" b="1" i="1" smtClean="0">
                                <a:latin typeface="Cambria Math" panose="02040503050406030204" pitchFamily="18" charset="0"/>
                              </a:rPr>
                              <m:t>с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𝑨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ru-RU" sz="28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с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термодинамическая константа равновесия для </a:t>
                </a:r>
                <a:r>
                  <a:rPr lang="ru-RU" sz="28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растворов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(с 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концентрация).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36" y="660803"/>
                <a:ext cx="9036496" cy="4396845"/>
              </a:xfrm>
              <a:prstGeom prst="rect">
                <a:avLst/>
              </a:prstGeom>
              <a:blipFill>
                <a:blip r:embed="rId3"/>
                <a:stretch>
                  <a:fillRect l="-1417" t="-2909" r="-1350" b="-27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6520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406B4-3C01-43FE-9C21-745F985E149A}" type="slidenum">
              <a:rPr lang="ru-RU" smtClean="0"/>
              <a:pPr/>
              <a:t>77</a:t>
            </a:fld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72008" y="616195"/>
                <a:ext cx="9036496" cy="537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а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A +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bB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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xX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+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yY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indent="450000"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en-US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𝑿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𝒙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𝒀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𝒚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</a:rPr>
                              <m:t>𝑨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𝒂</m:t>
                            </m:r>
                          </m:sup>
                        </m:sSubSup>
                        <m:r>
                          <a:rPr lang="en-US" sz="2800" b="1" i="1">
                            <a:latin typeface="Cambria Math"/>
                            <a:ea typeface="Cambria Math"/>
                          </a:rPr>
                          <m:t>∙</m:t>
                        </m:r>
                        <m:sSubSup>
                          <m:sSubSup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𝑩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  <a:ea typeface="Cambria Math"/>
                              </a:rPr>
                              <m:t>𝒃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термодинамическая константа равновесия для </a:t>
                </a:r>
                <a:r>
                  <a:rPr lang="ru-RU" sz="28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газов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или Х 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мольная доля).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800" b="1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8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(RT)</a:t>
                </a:r>
                <a:r>
                  <a:rPr lang="el-GR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28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ru-RU" sz="28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8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</a:t>
                </a:r>
                <a:r>
                  <a:rPr lang="el-GR" sz="2800" b="1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endParaRPr lang="ru-RU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l-GR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) – (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+</a:t>
                </a:r>
                <a:r>
                  <a:rPr lang="en-US" sz="2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algn="ctr">
                  <a:lnSpc>
                    <a:spcPct val="90000"/>
                  </a:lnSpc>
                </a:pPr>
                <a:endPara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08363" indent="-3408363" algn="just">
                  <a:lnSpc>
                    <a:spcPct val="90000"/>
                  </a:lnSpc>
                </a:pP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где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а,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b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,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x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, </a:t>
                </a:r>
                <a:r>
                  <a:rPr lang="en-US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y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– коэффициенты в уравнении реакции.</a:t>
                </a:r>
                <a:endParaRPr lang="ru-RU" sz="2800" dirty="0"/>
              </a:p>
              <a:p>
                <a:pPr algn="just">
                  <a:lnSpc>
                    <a:spcPct val="90000"/>
                  </a:lnSpc>
                </a:pP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indent="450000" algn="just">
                  <a:lnSpc>
                    <a:spcPct val="90000"/>
                  </a:lnSpc>
                </a:pP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Для 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гетерогенных реакций </a:t>
                </a:r>
                <a:r>
                  <a:rPr lang="ru-RU" sz="2800" b="1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давление</a:t>
                </a:r>
                <a:r>
                  <a:rPr lang="ru-RU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и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концентрации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веществ в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твёрдом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и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жидком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состоянии (конденсированные фазы) </a:t>
                </a:r>
                <a:r>
                  <a:rPr lang="ru-RU" sz="28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принимаются за 1</a:t>
                </a:r>
                <a:r>
                  <a:rPr lang="ru-RU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" y="616195"/>
                <a:ext cx="9036496" cy="5373330"/>
              </a:xfrm>
              <a:prstGeom prst="rect">
                <a:avLst/>
              </a:prstGeom>
              <a:blipFill>
                <a:blip r:embed="rId3"/>
                <a:stretch>
                  <a:fillRect l="-1417" t="-1134" r="-1350" b="-1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5321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9465" y="698271"/>
            <a:ext cx="883866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Вспомним: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направление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смещение химического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равновесия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определить с помощью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принципа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-Брауна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latin typeface="Arial" pitchFamily="34" charset="0"/>
                <a:cs typeface="Arial" pitchFamily="34" charset="0"/>
              </a:rPr>
              <a:t>если на систему, находящуюся в равновесии, оказывается внешнее воздействие (изменяется давление, температура, концентрация реагирующих  веществ), то в системе происходят процессы, направленные на уменьшение внешнего воздействия.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3553"/>
            <a:ext cx="4320480" cy="23749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54061" y="6296036"/>
            <a:ext cx="389722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Анри Луи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</a:t>
            </a:r>
            <a:r>
              <a:rPr lang="ru-RU" sz="2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Шателье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1" y="4281913"/>
            <a:ext cx="2323758" cy="149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414690" y="78658"/>
            <a:ext cx="6348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Принцип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8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-Брауна</a:t>
            </a:r>
            <a:endParaRPr lang="ru-RU" sz="2800" dirty="0"/>
          </a:p>
        </p:txBody>
      </p:sp>
      <p:pic>
        <p:nvPicPr>
          <p:cNvPr id="17" name="Picture 2" descr="Анри Луи ЛЕ ШАТЕЛЬЕ (Henri Louis Le Chatelier). Изображение с сайта www.ku.ed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8044"/>
            <a:ext cx="1475656" cy="1752343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222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46496"/>
            <a:ext cx="8856984" cy="79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Влияние температуры на химическое равновесие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908720"/>
            <a:ext cx="8964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Вспомним: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увеличении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температуры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равновесие смещается в сторону эндотермической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и, наоборот, при уменьшении температуры – в сторону экзотермической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149080"/>
            <a:ext cx="4746426" cy="26090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93" y="2376651"/>
            <a:ext cx="5112993" cy="21906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85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74" y="5256584"/>
            <a:ext cx="174251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51918" y="332656"/>
            <a:ext cx="898457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Большинство химических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обратимы, 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к. они протекают в прямом и обратном направлениях: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2(газ)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2(газ)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2HI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(газ)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В соответствии с законом действующих масс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прямой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выражается уравнением: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обратной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реакции: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346200" indent="-13462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], [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], [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равновесные молярные концентрации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соответственно;</a:t>
            </a:r>
          </a:p>
          <a:p>
            <a:pPr marL="1346200" indent="-531813" algn="just">
              <a:lnSpc>
                <a:spcPct val="80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и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константа скорости прямой и обратной реакции, соответственно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2" descr="https://image3.slideserve.com/5865050/slide20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37063" r="1825" b="9439"/>
          <a:stretch/>
        </p:blipFill>
        <p:spPr bwMode="auto">
          <a:xfrm>
            <a:off x="260553" y="847255"/>
            <a:ext cx="8856985" cy="4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2122" y="50228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267744" y="2564904"/>
            <a:ext cx="3744416" cy="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3509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581" t="41645" r="12919" b="5704"/>
          <a:stretch/>
        </p:blipFill>
        <p:spPr>
          <a:xfrm>
            <a:off x="1" y="886903"/>
            <a:ext cx="9139420" cy="3731661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5329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767369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7042" name="Picture 2" descr="https://image3.slideserve.com/5865050/slide17-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6" t="46092" r="9555" b="7037"/>
          <a:stretch/>
        </p:blipFill>
        <p:spPr bwMode="auto">
          <a:xfrm>
            <a:off x="135250" y="404664"/>
            <a:ext cx="8890009" cy="45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771800" y="1124744"/>
            <a:ext cx="15841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339752" y="2636912"/>
            <a:ext cx="15841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771800" y="3284984"/>
            <a:ext cx="1584176" cy="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266964" y="4869160"/>
            <a:ext cx="1584176" cy="0"/>
          </a:xfrm>
          <a:prstGeom prst="line">
            <a:avLst/>
          </a:prstGeom>
          <a:ln w="571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0455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07581"/>
            <a:ext cx="896448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itchFamily="34" charset="0"/>
              </a:rPr>
              <a:t>Вспомним: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увеличении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давления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 реакционной системе равновесие сместится в сторону образования меньшего 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u="sng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они создают меньшее давление и наоборот. Если реакция протекает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без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изменения</a:t>
            </a:r>
            <a:r>
              <a:rPr lang="ru-RU" sz="2800" b="1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веществ, изменение давления на положение равновесия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влияет.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149080"/>
            <a:ext cx="4746426" cy="26090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26928"/>
            <a:ext cx="4419875" cy="18937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9512" y="46496"/>
            <a:ext cx="8856984" cy="79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Влияние давления на химическое равновесие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913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8066" name="Picture 2" descr="https://image3.slideserve.com/5865050/slide3-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34079" r="4763" b="3811"/>
          <a:stretch/>
        </p:blipFill>
        <p:spPr bwMode="auto">
          <a:xfrm>
            <a:off x="72008" y="692696"/>
            <a:ext cx="9036496" cy="48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7501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55073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https://cf.ppt-online.org/files/slide/l/LpbKeOnY9tdzAvFr43aWRoXV2GTqhDZISjBmgH/slide-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3798" r="4400" b="9731"/>
          <a:stretch/>
        </p:blipFill>
        <p:spPr bwMode="auto">
          <a:xfrm>
            <a:off x="107504" y="476672"/>
            <a:ext cx="8856984" cy="55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907704" y="980728"/>
            <a:ext cx="5040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494116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5942" y="516970"/>
            <a:ext cx="8682857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Практическая работа № 2  «Упражнения по расчёту константы химического равновесия»</a:t>
            </a:r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665" y="2762057"/>
            <a:ext cx="870913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Закрепить знания, полученные при изучении термодинамического и химического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равновесия.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Clr>
                <a:srgbClr val="C00000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Научиться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проводить расчёты константы химического равновесия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763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47790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Задание:</a:t>
            </a:r>
          </a:p>
          <a:p>
            <a:pPr marL="360363" indent="-360363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стандартный тепловой эффект реакции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температуре (Т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400)  градусов Кельвина, используя для этого уравнение зависимости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360363" indent="-360363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Построй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график  зависимости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lnK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(1/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по двум точкам, определив для этого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(Т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400) и К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(Т+100) градусов Кельвина. Используя этот график, определите  приближенное значение теплового эффекта реакции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заданном интервале   температур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Сравните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значения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полученное графическим методом с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вычисленным по константе равновесия (пункт 1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0"/>
            <a:ext cx="8856984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Зависимость константы химического равновесия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от температуры</a:t>
            </a:r>
            <a:endParaRPr lang="ru-RU" sz="2800" b="1" u="sng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455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73" y="260648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 startAt="3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Учитывая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знак теплового эффекта, сделайте качественный вывод о влиянии температуры на выход продуктов реакции, используя для этого анализ уравнения изобары и принцип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Ле-Шателье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073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686754"/>
              </p:ext>
            </p:extLst>
          </p:nvPr>
        </p:nvGraphicFramePr>
        <p:xfrm>
          <a:off x="107504" y="188640"/>
          <a:ext cx="8909099" cy="5486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8179">
                  <a:extLst>
                    <a:ext uri="{9D8B030D-6E8A-4147-A177-3AD203B41FA5}">
                      <a16:colId xmlns:a16="http://schemas.microsoft.com/office/drawing/2014/main" val="1731625783"/>
                    </a:ext>
                  </a:extLst>
                </a:gridCol>
                <a:gridCol w="1892101">
                  <a:extLst>
                    <a:ext uri="{9D8B030D-6E8A-4147-A177-3AD203B41FA5}">
                      <a16:colId xmlns:a16="http://schemas.microsoft.com/office/drawing/2014/main" val="3701395765"/>
                    </a:ext>
                  </a:extLst>
                </a:gridCol>
                <a:gridCol w="5452715">
                  <a:extLst>
                    <a:ext uri="{9D8B030D-6E8A-4147-A177-3AD203B41FA5}">
                      <a16:colId xmlns:a16="http://schemas.microsoft.com/office/drawing/2014/main" val="284511325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68723447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Вари-ант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Уравнение реакции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</a:rPr>
                        <a:t>Уравнение зависимости константы равновесия К</a:t>
                      </a:r>
                      <a:r>
                        <a:rPr lang="ru-RU" sz="2400" b="1" baseline="-25000">
                          <a:effectLst/>
                          <a:latin typeface="Arial Narrow" panose="020B0606020202030204" pitchFamily="34" charset="0"/>
                        </a:rPr>
                        <a:t>р</a:t>
                      </a:r>
                      <a:r>
                        <a:rPr lang="ru-RU" sz="2400" b="1">
                          <a:effectLst/>
                          <a:latin typeface="Arial Narrow" panose="020B0606020202030204" pitchFamily="34" charset="0"/>
                        </a:rPr>
                        <a:t> от температуры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cap="all">
                          <a:effectLst/>
                          <a:latin typeface="Arial Narrow" panose="020B0606020202030204" pitchFamily="34" charset="0"/>
                        </a:rPr>
                        <a:t>Т, К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4599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4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= 6366/T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2,961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lgT + 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0,000767T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+ 3,34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259465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6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= 5660/T –2,961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lgT + 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0,000767T –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                   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 –0,0000001764T</a:t>
                      </a:r>
                      <a:r>
                        <a:rPr lang="en-US" sz="2400" b="1" baseline="30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+ 2,19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91777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8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= 5660/T– 2,961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lgT + 0,000767T – </a:t>
                      </a:r>
                      <a:endParaRPr lang="ru-RU" sz="2400" b="1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–0,0000001764T</a:t>
                      </a:r>
                      <a:r>
                        <a:rPr lang="en-US" sz="2400" b="1" baseline="30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+ 1,55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9049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12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= 6366/T – 2,961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lgT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0,0007668T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– </a:t>
                      </a:r>
                      <a:endParaRPr lang="ru-RU" sz="2400" b="1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–0,0000001764T</a:t>
                      </a:r>
                      <a:r>
                        <a:rPr lang="en-US" sz="2400" b="1" baseline="30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+ 0,11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47869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  <a:latin typeface="Arial Narrow" panose="020B0606020202030204" pitchFamily="34" charset="0"/>
                        </a:rPr>
                        <a:t>16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  <a:latin typeface="Arial Narrow" panose="020B060602020203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= 6366/T – 2,961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lgT + 0,000767T – </a:t>
                      </a:r>
                      <a:endParaRPr lang="ru-RU" sz="2400" b="1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–0,0000001764T</a:t>
                      </a:r>
                      <a:r>
                        <a:rPr lang="en-US" sz="2400" b="1" baseline="30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+ 0,43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85863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6(г)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+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400" b="1" cap="all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cap="all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</a:rPr>
                        <a:t>12(г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 = 9590/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 – 9,9194</a:t>
                      </a:r>
                      <a:r>
                        <a:rPr lang="ru-RU" sz="2400" b="1" baseline="30000" dirty="0"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</a:rPr>
                        <a:t>lgT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0,000228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</a:rPr>
                        <a:t>T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</a:rPr>
                        <a:t>+8,565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20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8188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04664"/>
            <a:ext cx="9011344" cy="547211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sz="1800" dirty="0" smtClean="0"/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i="1" dirty="0" smtClean="0">
                <a:cs typeface="Arial" charset="0"/>
              </a:rPr>
              <a:t>		</a:t>
            </a:r>
            <a:r>
              <a:rPr lang="el-GR" i="1" dirty="0" smtClean="0">
                <a:cs typeface="Arial" charset="0"/>
                <a:sym typeface="Symbol"/>
              </a:rPr>
              <a:t></a:t>
            </a:r>
            <a:r>
              <a:rPr lang="ru-RU" i="1" baseline="-25000" dirty="0" smtClean="0"/>
              <a:t>1</a:t>
            </a:r>
            <a:endParaRPr lang="ru-RU" sz="1800" dirty="0" smtClean="0"/>
          </a:p>
          <a:p>
            <a:pPr eaLnBrk="1" hangingPunct="1">
              <a:buFont typeface="Wingdings" pitchFamily="2" charset="2"/>
              <a:buNone/>
            </a:pPr>
            <a:endParaRPr lang="ru-RU" sz="1000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1800" dirty="0" smtClean="0"/>
              <a:t>					      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химическое равновесие</a:t>
            </a:r>
          </a:p>
          <a:p>
            <a:pPr>
              <a:buNone/>
            </a:pPr>
            <a:r>
              <a:rPr lang="ru-RU" i="1" dirty="0" smtClean="0">
                <a:cs typeface="Arial" charset="0"/>
              </a:rPr>
              <a:t>		</a:t>
            </a:r>
            <a:r>
              <a:rPr lang="el-GR" i="1" dirty="0" smtClean="0">
                <a:cs typeface="Arial" charset="0"/>
                <a:sym typeface="Symbol"/>
              </a:rPr>
              <a:t> </a:t>
            </a:r>
            <a:r>
              <a:rPr lang="ru-RU" i="1" baseline="-25000" dirty="0" smtClean="0"/>
              <a:t>2</a:t>
            </a:r>
            <a:endParaRPr lang="ru-RU" sz="1800" dirty="0" smtClean="0"/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i="1" dirty="0" smtClean="0">
                <a:cs typeface="Arial" charset="0"/>
              </a:rPr>
              <a:t>		    </a:t>
            </a:r>
            <a:r>
              <a:rPr lang="ru-RU" baseline="30000" dirty="0" smtClean="0">
                <a:cs typeface="Arial" charset="0"/>
              </a:rPr>
              <a:t>0</a:t>
            </a:r>
            <a:r>
              <a:rPr lang="ru-RU" i="1" baseline="30000" dirty="0" smtClean="0">
                <a:cs typeface="Arial" charset="0"/>
              </a:rPr>
              <a:t> </a:t>
            </a:r>
            <a:r>
              <a:rPr lang="ru-RU" sz="1800" dirty="0" smtClean="0"/>
              <a:t>			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время</a:t>
            </a:r>
          </a:p>
          <a:p>
            <a:pPr marL="0" indent="450000" algn="just" eaLnBrk="1" hangingPunct="1">
              <a:lnSpc>
                <a:spcPct val="85000"/>
              </a:lnSpc>
              <a:buFont typeface="Wingdings" pitchFamily="2" charset="2"/>
              <a:buNone/>
            </a:pPr>
            <a:endParaRPr lang="ru-RU" sz="2400" b="1" dirty="0" smtClean="0"/>
          </a:p>
          <a:p>
            <a:pPr marL="0" indent="450000" algn="just" eaLnBrk="1" hangingPunct="1">
              <a:lnSpc>
                <a:spcPct val="85000"/>
              </a:lnSpc>
              <a:buFont typeface="Wingdings" pitchFamily="2" charset="2"/>
              <a:buNone/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Химическое равновесие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это состояние системы, при котором скорость прямой реакции равна скорости обратной реакции.</a:t>
            </a:r>
          </a:p>
          <a:p>
            <a:pPr eaLnBrk="1" hangingPunct="1">
              <a:buFont typeface="Wingdings" pitchFamily="2" charset="2"/>
              <a:buNone/>
            </a:pPr>
            <a:endParaRPr lang="ru-RU" dirty="0" smtClean="0"/>
          </a:p>
        </p:txBody>
      </p:sp>
      <p:sp>
        <p:nvSpPr>
          <p:cNvPr id="11267" name="Line 6"/>
          <p:cNvSpPr>
            <a:spLocks noChangeShapeType="1"/>
          </p:cNvSpPr>
          <p:nvPr/>
        </p:nvSpPr>
        <p:spPr bwMode="auto">
          <a:xfrm flipV="1">
            <a:off x="1691680" y="908720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1691680" y="2924944"/>
            <a:ext cx="3600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1619672" y="2852936"/>
            <a:ext cx="142875" cy="1444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9" name="Oval 9"/>
          <p:cNvSpPr>
            <a:spLocks noChangeArrowheads="1"/>
          </p:cNvSpPr>
          <p:nvPr/>
        </p:nvSpPr>
        <p:spPr bwMode="auto">
          <a:xfrm>
            <a:off x="1620813" y="1412776"/>
            <a:ext cx="142875" cy="1444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50" name="Freeform 10"/>
          <p:cNvSpPr>
            <a:spLocks/>
          </p:cNvSpPr>
          <p:nvPr/>
        </p:nvSpPr>
        <p:spPr bwMode="auto">
          <a:xfrm>
            <a:off x="1691680" y="1412776"/>
            <a:ext cx="2376488" cy="766762"/>
          </a:xfrm>
          <a:custGeom>
            <a:avLst/>
            <a:gdLst>
              <a:gd name="T0" fmla="*/ 0 w 1497"/>
              <a:gd name="T1" fmla="*/ 0 h 483"/>
              <a:gd name="T2" fmla="*/ 503238 w 1497"/>
              <a:gd name="T3" fmla="*/ 647700 h 483"/>
              <a:gd name="T4" fmla="*/ 2376488 w 1497"/>
              <a:gd name="T5" fmla="*/ 719137 h 483"/>
              <a:gd name="T6" fmla="*/ 0 60000 65536"/>
              <a:gd name="T7" fmla="*/ 0 60000 65536"/>
              <a:gd name="T8" fmla="*/ 0 60000 65536"/>
              <a:gd name="T9" fmla="*/ 0 w 1497"/>
              <a:gd name="T10" fmla="*/ 0 h 483"/>
              <a:gd name="T11" fmla="*/ 1497 w 1497"/>
              <a:gd name="T12" fmla="*/ 483 h 4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7" h="483">
                <a:moveTo>
                  <a:pt x="0" y="0"/>
                </a:moveTo>
                <a:cubicBezTo>
                  <a:pt x="34" y="166"/>
                  <a:pt x="68" y="333"/>
                  <a:pt x="317" y="408"/>
                </a:cubicBezTo>
                <a:cubicBezTo>
                  <a:pt x="566" y="483"/>
                  <a:pt x="1300" y="445"/>
                  <a:pt x="1497" y="45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1691456" y="2132856"/>
            <a:ext cx="2376488" cy="720725"/>
          </a:xfrm>
          <a:custGeom>
            <a:avLst/>
            <a:gdLst>
              <a:gd name="T0" fmla="*/ 0 w 1497"/>
              <a:gd name="T1" fmla="*/ 720725 h 597"/>
              <a:gd name="T2" fmla="*/ 576263 w 1497"/>
              <a:gd name="T3" fmla="*/ 118310 h 597"/>
              <a:gd name="T4" fmla="*/ 2376488 w 1497"/>
              <a:gd name="T5" fmla="*/ 8451 h 597"/>
              <a:gd name="T6" fmla="*/ 0 60000 65536"/>
              <a:gd name="T7" fmla="*/ 0 60000 65536"/>
              <a:gd name="T8" fmla="*/ 0 60000 65536"/>
              <a:gd name="T9" fmla="*/ 0 w 1497"/>
              <a:gd name="T10" fmla="*/ 0 h 597"/>
              <a:gd name="T11" fmla="*/ 1497 w 1497"/>
              <a:gd name="T12" fmla="*/ 597 h 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7" h="597">
                <a:moveTo>
                  <a:pt x="0" y="597"/>
                </a:moveTo>
                <a:cubicBezTo>
                  <a:pt x="57" y="396"/>
                  <a:pt x="114" y="196"/>
                  <a:pt x="363" y="98"/>
                </a:cubicBezTo>
                <a:cubicBezTo>
                  <a:pt x="612" y="0"/>
                  <a:pt x="1054" y="3"/>
                  <a:pt x="1497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4084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1948E-6 C 0.0059 0.03654 0.01181 0.07356 0.05504 0.09067 C 0.09826 0.10802 0.2257 0.10155 0.2599 0.1038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53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57E-6 C 0.00868 -0.02799 0.01771 -0.05598 0.04063 -0.07356 C 0.06354 -0.09114 0.10139 -0.09969 0.13802 -0.10502 C 0.17448 -0.11034 0.23958 -0.10502 0.2599 -0.10502 " pathEditMode="relative" rAng="0" ptsTypes="aaaA">
                                      <p:cBhvr>
                                        <p:cTn id="8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55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9" grpId="0" animBg="1"/>
      <p:bldP spid="35850" grpId="0" animBg="1"/>
      <p:bldP spid="3585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131936"/>
              </p:ext>
            </p:extLst>
          </p:nvPr>
        </p:nvGraphicFramePr>
        <p:xfrm>
          <a:off x="107504" y="188640"/>
          <a:ext cx="8909099" cy="3291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8179">
                  <a:extLst>
                    <a:ext uri="{9D8B030D-6E8A-4147-A177-3AD203B41FA5}">
                      <a16:colId xmlns:a16="http://schemas.microsoft.com/office/drawing/2014/main" val="1731625783"/>
                    </a:ext>
                  </a:extLst>
                </a:gridCol>
                <a:gridCol w="2972221">
                  <a:extLst>
                    <a:ext uri="{9D8B030D-6E8A-4147-A177-3AD203B41FA5}">
                      <a16:colId xmlns:a16="http://schemas.microsoft.com/office/drawing/2014/main" val="3701395765"/>
                    </a:ext>
                  </a:extLst>
                </a:gridCol>
                <a:gridCol w="4372595">
                  <a:extLst>
                    <a:ext uri="{9D8B030D-6E8A-4147-A177-3AD203B41FA5}">
                      <a16:colId xmlns:a16="http://schemas.microsoft.com/office/drawing/2014/main" val="284511325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68723447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Вари-ант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Уравнение реакции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Уравнение зависимости константы равновесия К</a:t>
                      </a:r>
                      <a:r>
                        <a:rPr lang="ru-RU" sz="2400" b="1" baseline="-25000">
                          <a:effectLst/>
                        </a:rPr>
                        <a:t>р</a:t>
                      </a:r>
                      <a:r>
                        <a:rPr lang="ru-RU" sz="2400" b="1">
                          <a:effectLst/>
                        </a:rPr>
                        <a:t> от температуры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cap="all">
                          <a:effectLst/>
                        </a:rPr>
                        <a:t>Т, К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04599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6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5</a:t>
                      </a:r>
                      <a:r>
                        <a:rPr lang="en-US" sz="2400" b="1" dirty="0">
                          <a:effectLst/>
                        </a:rPr>
                        <a:t>CH</a:t>
                      </a:r>
                      <a:r>
                        <a:rPr lang="en-US" sz="2400" b="1" baseline="-25000" dirty="0">
                          <a:effectLst/>
                        </a:rPr>
                        <a:t>3(</a:t>
                      </a:r>
                      <a:r>
                        <a:rPr lang="ru-RU" sz="2400" b="1" baseline="-25000" dirty="0">
                          <a:effectLst/>
                        </a:rPr>
                        <a:t>г</a:t>
                      </a:r>
                      <a:r>
                        <a:rPr lang="en-US" sz="2400" b="1" baseline="-25000" dirty="0">
                          <a:effectLst/>
                        </a:rPr>
                        <a:t>) </a:t>
                      </a:r>
                      <a:r>
                        <a:rPr lang="en-US" sz="2400" b="1" dirty="0">
                          <a:effectLst/>
                        </a:rPr>
                        <a:t>+ 3</a:t>
                      </a:r>
                      <a:r>
                        <a:rPr lang="en-US" sz="2400" b="1" cap="all" dirty="0">
                          <a:effectLst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</a:rPr>
                        <a:t>2 </a:t>
                      </a:r>
                      <a:r>
                        <a:rPr lang="ru-RU" sz="2400" b="1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</a:rPr>
                        <a:t> </a:t>
                      </a:r>
                      <a:r>
                        <a:rPr lang="ru-RU" sz="2400" b="1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6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11</a:t>
                      </a:r>
                      <a:r>
                        <a:rPr lang="en-US" sz="2400" b="1" dirty="0">
                          <a:effectLst/>
                        </a:rPr>
                        <a:t>CH</a:t>
                      </a:r>
                      <a:r>
                        <a:rPr lang="en-US" sz="2400" b="1" baseline="-25000" dirty="0">
                          <a:effectLst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lg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</a:rPr>
                        <a:t>p</a:t>
                      </a:r>
                      <a:r>
                        <a:rPr lang="ru-RU" sz="2400" b="1" dirty="0">
                          <a:effectLst/>
                        </a:rPr>
                        <a:t> = 10970/</a:t>
                      </a:r>
                      <a:r>
                        <a:rPr lang="en-US" sz="2400" b="1" dirty="0">
                          <a:effectLst/>
                        </a:rPr>
                        <a:t>T</a:t>
                      </a:r>
                      <a:r>
                        <a:rPr lang="ru-RU" sz="2400" b="1" dirty="0">
                          <a:effectLst/>
                        </a:rPr>
                        <a:t> – 20,387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820401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8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6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5</a:t>
                      </a: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5(</a:t>
                      </a:r>
                      <a:r>
                        <a:rPr lang="ru-RU" sz="2400" b="1" baseline="-25000" dirty="0">
                          <a:effectLst/>
                        </a:rPr>
                        <a:t>г</a:t>
                      </a:r>
                      <a:r>
                        <a:rPr lang="en-US" sz="2400" b="1" baseline="-25000" dirty="0">
                          <a:effectLst/>
                        </a:rPr>
                        <a:t>) </a:t>
                      </a:r>
                      <a:r>
                        <a:rPr lang="en-US" sz="2400" b="1" dirty="0">
                          <a:effectLst/>
                        </a:rPr>
                        <a:t>+ 3</a:t>
                      </a:r>
                      <a:r>
                        <a:rPr lang="en-US" sz="2400" b="1" cap="all" dirty="0">
                          <a:effectLst/>
                        </a:rPr>
                        <a:t>H</a:t>
                      </a:r>
                      <a:r>
                        <a:rPr lang="en-US" sz="2400" b="1" cap="all" baseline="-25000" dirty="0">
                          <a:effectLst/>
                        </a:rPr>
                        <a:t>2 </a:t>
                      </a:r>
                      <a:r>
                        <a:rPr lang="ru-RU" sz="2400" b="1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</a:rPr>
                        <a:t> </a:t>
                      </a:r>
                      <a:r>
                        <a:rPr lang="ru-RU" sz="2400" b="1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6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11</a:t>
                      </a:r>
                      <a:r>
                        <a:rPr lang="en-US" sz="2400" b="1" dirty="0">
                          <a:effectLst/>
                        </a:rPr>
                        <a:t>C</a:t>
                      </a:r>
                      <a:r>
                        <a:rPr lang="en-US" sz="2400" b="1" baseline="-25000" dirty="0">
                          <a:effectLst/>
                        </a:rPr>
                        <a:t>2</a:t>
                      </a:r>
                      <a:r>
                        <a:rPr lang="en-US" sz="2400" b="1" dirty="0">
                          <a:effectLst/>
                        </a:rPr>
                        <a:t>H</a:t>
                      </a:r>
                      <a:r>
                        <a:rPr lang="en-US" sz="2400" b="1" baseline="-25000" dirty="0">
                          <a:effectLst/>
                        </a:rPr>
                        <a:t>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</a:rPr>
                        <a:t>lg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</a:rPr>
                        <a:t>p</a:t>
                      </a:r>
                      <a:r>
                        <a:rPr lang="ru-RU" sz="2400" b="1" dirty="0">
                          <a:effectLst/>
                        </a:rPr>
                        <a:t> = 9620/</a:t>
                      </a:r>
                      <a:r>
                        <a:rPr lang="en-US" sz="2400" b="1" dirty="0">
                          <a:effectLst/>
                        </a:rPr>
                        <a:t>T </a:t>
                      </a:r>
                      <a:r>
                        <a:rPr lang="ru-RU" sz="2400" b="1" dirty="0">
                          <a:effectLst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ru-RU" sz="2400" b="1" dirty="0">
                          <a:effectLst/>
                        </a:rPr>
                        <a:t> 18,041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600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31014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7(г)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+ 3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9875/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 18,560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80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4437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089246"/>
              </p:ext>
            </p:extLst>
          </p:nvPr>
        </p:nvGraphicFramePr>
        <p:xfrm>
          <a:off x="107503" y="44624"/>
          <a:ext cx="8928992" cy="56327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03494">
                  <a:extLst>
                    <a:ext uri="{9D8B030D-6E8A-4147-A177-3AD203B41FA5}">
                      <a16:colId xmlns:a16="http://schemas.microsoft.com/office/drawing/2014/main" val="1575085936"/>
                    </a:ext>
                  </a:extLst>
                </a:gridCol>
                <a:gridCol w="2790999">
                  <a:extLst>
                    <a:ext uri="{9D8B030D-6E8A-4147-A177-3AD203B41FA5}">
                      <a16:colId xmlns:a16="http://schemas.microsoft.com/office/drawing/2014/main" val="3565003847"/>
                    </a:ext>
                  </a:extLst>
                </a:gridCol>
                <a:gridCol w="4742412">
                  <a:extLst>
                    <a:ext uri="{9D8B030D-6E8A-4147-A177-3AD203B41FA5}">
                      <a16:colId xmlns:a16="http://schemas.microsoft.com/office/drawing/2014/main" val="2638233810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1622797370"/>
                    </a:ext>
                  </a:extLst>
                </a:gridCol>
              </a:tblGrid>
              <a:tr h="175895"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Вари-ант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Уравнение реакции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Уравнение зависимости константы равновесия </a:t>
                      </a:r>
                      <a:r>
                        <a:rPr lang="ru-RU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от температуры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cap="all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Т, К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04211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7(г)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+ 3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9365,8/T – 0,707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lgT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0,003626T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–0,0000003953328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+ 9,8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2265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(CH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3(г)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+ 3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9(г) 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10970/T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21,404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lgT + 0,185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424629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1090/T - 4,71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lgT + 0,00235T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7,05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78762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 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1920/T – 5,88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41339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ru-RU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cap="all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  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2400" b="1" baseline="-25000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OH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2400" b="1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2400" b="1" cap="all" baseline="-25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 K</a:t>
                      </a:r>
                      <a:r>
                        <a:rPr lang="en-US" sz="24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1845/T – 6,395T  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937676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US" sz="24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cap="all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b="1" cap="all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CH</a:t>
                      </a:r>
                      <a:r>
                        <a:rPr lang="en-US" sz="24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OH</a:t>
                      </a:r>
                      <a:r>
                        <a:rPr lang="en-US" sz="2400" b="1" cap="all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2400" b="1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en-US" sz="2400" b="1" cap="all" baseline="-2500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24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2400" b="1" baseline="-25000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= 3724/T – 9,129</a:t>
                      </a:r>
                      <a:r>
                        <a:rPr lang="en-US" sz="2400" b="1" baseline="30000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lgT + 0,00308T + </a:t>
                      </a:r>
                      <a:r>
                        <a:rPr lang="ru-RU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400" b="1" dirty="0" smtClean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13,4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24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160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0604" y="130143"/>
            <a:ext cx="885698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Образец выполнения задания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ctr">
              <a:lnSpc>
                <a:spcPct val="85000"/>
              </a:lnSpc>
              <a:spcAft>
                <a:spcPts val="0"/>
              </a:spcAft>
            </a:pP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№ 2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1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Зависимость константы равновесия химической реакции от температуры при постоянном давлении выражается уравнением изобары: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9157" y="1932003"/>
            <a:ext cx="122027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854531"/>
              </p:ext>
            </p:extLst>
          </p:nvPr>
        </p:nvGraphicFramePr>
        <p:xfrm>
          <a:off x="3347864" y="2434902"/>
          <a:ext cx="3074903" cy="1197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7" name="Уравнение" r:id="rId6" imgW="1079500" imgH="419100" progId="Equation.3">
                  <p:embed/>
                </p:oleObj>
              </mc:Choice>
              <mc:Fallback>
                <p:oleObj name="Уравнение" r:id="rId6" imgW="10795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2434902"/>
                        <a:ext cx="3074903" cy="1197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0411" y="3778069"/>
            <a:ext cx="8758945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4725" indent="-224472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теплота химической реакции при постоянном давлении;</a:t>
            </a:r>
          </a:p>
          <a:p>
            <a:pPr marL="1703388" indent="-982663" algn="just">
              <a:lnSpc>
                <a:spcPct val="85000"/>
              </a:lnSpc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универсальная газовая постоянная, равная 8,314 Дж/(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моль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82" y="52292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7400" y="19472"/>
            <a:ext cx="8758945" cy="311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5660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2,303/T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2,961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lnT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0,000767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2,303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–0,0000001764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2,303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</a:t>
            </a:r>
            <a:r>
              <a:rPr lang="en-US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2,19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2,303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13034,98/T – 2,961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lnT +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0,001766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</a:t>
            </a:r>
            <a:r>
              <a:rPr lang="en-US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 –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–0,000000405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</a:t>
            </a:r>
            <a:r>
              <a:rPr lang="en-US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5,0436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дифференцирования по температуре получим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08385" y="3129554"/>
            <a:ext cx="9963424" cy="5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41100"/>
              </p:ext>
            </p:extLst>
          </p:nvPr>
        </p:nvGraphicFramePr>
        <p:xfrm>
          <a:off x="408384" y="3129554"/>
          <a:ext cx="8477961" cy="954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2" name="Уравнение" r:id="rId6" imgW="3556000" imgH="406400" progId="Equation.3">
                  <p:embed/>
                </p:oleObj>
              </mc:Choice>
              <mc:Fallback>
                <p:oleObj name="Уравнение" r:id="rId6" imgW="3556000" imgH="406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84" y="3129554"/>
                        <a:ext cx="8477961" cy="954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12" y="72007"/>
            <a:ext cx="129909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005301"/>
              </p:ext>
            </p:extLst>
          </p:nvPr>
        </p:nvGraphicFramePr>
        <p:xfrm>
          <a:off x="179513" y="72008"/>
          <a:ext cx="8731516" cy="105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9" name="Уравнение" r:id="rId6" imgW="4025900" imgH="482600" progId="Equation.3">
                  <p:embed/>
                </p:oleObj>
              </mc:Choice>
              <mc:Fallback>
                <p:oleObj name="Уравнение" r:id="rId6" imgW="4025900" imgH="482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72008"/>
                        <a:ext cx="8731516" cy="10527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235624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108372,8237 – 24,6178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 + 0,01468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67,3974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ru-RU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–7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–108372,8237 – 24,6178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 + 0,01468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67,3974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–7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122122,6106 Дж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800 – 400 = 400 К;        Т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800 + 100 = 900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</a:p>
          <a:p>
            <a:pPr algn="ctr">
              <a:spcAft>
                <a:spcPts val="0"/>
              </a:spcAft>
            </a:pPr>
            <a:endParaRPr lang="ru-RU" sz="1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13034,98/400 – 2,961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 + 0,001766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400–0,000000405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+ 5,0436 = 20,5456</a:t>
            </a:r>
          </a:p>
          <a:p>
            <a:pPr algn="ctr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900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13034,98/900 – 2,961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900 + 0,001766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900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0,000000405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900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+ 5,0436 = 0,6769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6338" y="18864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Зависимость 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lnK</a:t>
            </a:r>
            <a:r>
              <a:rPr lang="en-US" sz="2800" b="1" baseline="-2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(1/Т)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определяемая графически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есть интегральная форма уравнения изобары, которая для эндотермической и экзотермической реакций соответственно выглядит так: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9752" y="18196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4027" t="39173" r="16794" b="18500"/>
          <a:stretch/>
        </p:blipFill>
        <p:spPr>
          <a:xfrm>
            <a:off x="654150" y="2132453"/>
            <a:ext cx="7570688" cy="26043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9982" y="582099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51537"/>
              </p:ext>
            </p:extLst>
          </p:nvPr>
        </p:nvGraphicFramePr>
        <p:xfrm>
          <a:off x="395537" y="4767032"/>
          <a:ext cx="8413770" cy="154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4455">
                  <a:extLst>
                    <a:ext uri="{9D8B030D-6E8A-4147-A177-3AD203B41FA5}">
                      <a16:colId xmlns:a16="http://schemas.microsoft.com/office/drawing/2014/main" val="351346863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638451256"/>
                    </a:ext>
                  </a:extLst>
                </a:gridCol>
                <a:gridCol w="3805259">
                  <a:extLst>
                    <a:ext uri="{9D8B030D-6E8A-4147-A177-3AD203B41FA5}">
                      <a16:colId xmlns:a16="http://schemas.microsoft.com/office/drawing/2014/main" val="109912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Зависимость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lnK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от 1/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2800" b="1" u="sng" dirty="0" smtClean="0">
                          <a:solidFill>
                            <a:srgbClr val="0033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эндо</a:t>
                      </a:r>
                      <a:r>
                        <a:rPr lang="ru-RU" sz="2800" b="1" u="sng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термической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реакции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Зависимость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lnK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от 1/</a:t>
                      </a:r>
                      <a:r>
                        <a:rPr lang="en-US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для </a:t>
                      </a:r>
                      <a:r>
                        <a:rPr lang="ru-RU" sz="2800" b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экзо</a:t>
                      </a:r>
                      <a:r>
                        <a:rPr lang="ru-RU" sz="2800" b="1" u="sng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термической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реакции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8356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990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Поскольку угловой коэффициент любой прямой равен тангенсу угла ее наклона к оси абсцисс: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Дж/моль,                              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газовая постоянная, равная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57300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8,314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Дж/(моль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84168" y="162079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4027" t="26152" r="14027" b="38188"/>
          <a:stretch/>
        </p:blipFill>
        <p:spPr>
          <a:xfrm>
            <a:off x="961706" y="2495836"/>
            <a:ext cx="7056784" cy="1966540"/>
          </a:xfrm>
          <a:prstGeom prst="rect">
            <a:avLst/>
          </a:prstGeom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419872" y="403376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51410"/>
              </p:ext>
            </p:extLst>
          </p:nvPr>
        </p:nvGraphicFramePr>
        <p:xfrm>
          <a:off x="1619672" y="4386497"/>
          <a:ext cx="5398671" cy="110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9" name="Уравнение" r:id="rId6" imgW="2082800" imgH="431800" progId="Equation.3">
                  <p:embed/>
                </p:oleObj>
              </mc:Choice>
              <mc:Fallback>
                <p:oleObj name="Уравнение" r:id="rId6" imgW="20828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386497"/>
                        <a:ext cx="5398671" cy="11093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1715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84168" y="162079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3256" t="26152" r="14027" b="38188"/>
          <a:stretch/>
        </p:blipFill>
        <p:spPr>
          <a:xfrm>
            <a:off x="611560" y="743148"/>
            <a:ext cx="3209060" cy="1966540"/>
          </a:xfrm>
          <a:prstGeom prst="rect">
            <a:avLst/>
          </a:prstGeom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419872" y="403376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3964078"/>
            <a:ext cx="88585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spcAft>
                <a:spcPts val="0"/>
              </a:spcAft>
            </a:pP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углу наклона прямой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определяем, что реакция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экзо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термическая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8,314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14294,96 =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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118848,297 Дж</a:t>
            </a:r>
          </a:p>
          <a:p>
            <a:pPr indent="450000" algn="just"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увеличения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выхода продукта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реакцию нужно вести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низкой температуре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т. к. реакция экзотермическая.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50485" t="39173" r="16794" b="18500"/>
          <a:stretch/>
        </p:blipFill>
        <p:spPr>
          <a:xfrm>
            <a:off x="5198105" y="68629"/>
            <a:ext cx="3580830" cy="26043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2725092"/>
            <a:ext cx="4572000" cy="1112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Зависимость 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2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lnK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от 1/</a:t>
            </a:r>
            <a:r>
              <a:rPr lang="en-US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</a:t>
            </a:r>
            <a:r>
              <a:rPr lang="ru-RU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экзо</a:t>
            </a:r>
            <a:r>
              <a:rPr lang="ru-RU" sz="26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термической</a:t>
            </a:r>
            <a:r>
              <a:rPr lang="ru-RU" sz="2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реакции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561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759" y="44624"/>
            <a:ext cx="8964487" cy="119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Зависимость константы химического равновесия от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давления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концентрации реагентов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80957"/>
            <a:ext cx="8712967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Гетерогенная реакция протекает при постоянной температуре Т.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610093"/>
              </p:ext>
            </p:extLst>
          </p:nvPr>
        </p:nvGraphicFramePr>
        <p:xfrm>
          <a:off x="252440" y="2304869"/>
          <a:ext cx="8892483" cy="3962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50153">
                  <a:extLst>
                    <a:ext uri="{9D8B030D-6E8A-4147-A177-3AD203B41FA5}">
                      <a16:colId xmlns:a16="http://schemas.microsoft.com/office/drawing/2014/main" val="3700233827"/>
                    </a:ext>
                  </a:extLst>
                </a:gridCol>
                <a:gridCol w="2261462">
                  <a:extLst>
                    <a:ext uri="{9D8B030D-6E8A-4147-A177-3AD203B41FA5}">
                      <a16:colId xmlns:a16="http://schemas.microsoft.com/office/drawing/2014/main" val="3673085093"/>
                    </a:ext>
                  </a:extLst>
                </a:gridCol>
                <a:gridCol w="919913">
                  <a:extLst>
                    <a:ext uri="{9D8B030D-6E8A-4147-A177-3AD203B41FA5}">
                      <a16:colId xmlns:a16="http://schemas.microsoft.com/office/drawing/2014/main" val="425193844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61167255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76226507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283615474"/>
                    </a:ext>
                  </a:extLst>
                </a:gridCol>
                <a:gridCol w="1116539">
                  <a:extLst>
                    <a:ext uri="{9D8B030D-6E8A-4147-A177-3AD203B41FA5}">
                      <a16:colId xmlns:a16="http://schemas.microsoft.com/office/drawing/2014/main" val="2249720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Вариант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Реакция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T, К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V 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м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12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CH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600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600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186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982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CH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700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700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588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CH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700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169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C + 2H</a:t>
                      </a:r>
                      <a:r>
                        <a:rPr lang="en-US" sz="2600" b="1" baseline="-250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 CH</a:t>
                      </a:r>
                      <a:r>
                        <a:rPr lang="en-US" sz="2600" b="1" baseline="-2500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600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250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465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900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68400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480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300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03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68400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1290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446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4793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914630"/>
              </p:ext>
            </p:extLst>
          </p:nvPr>
        </p:nvGraphicFramePr>
        <p:xfrm>
          <a:off x="35496" y="44624"/>
          <a:ext cx="9036496" cy="6736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63921">
                  <a:extLst>
                    <a:ext uri="{9D8B030D-6E8A-4147-A177-3AD203B41FA5}">
                      <a16:colId xmlns:a16="http://schemas.microsoft.com/office/drawing/2014/main" val="3700233827"/>
                    </a:ext>
                  </a:extLst>
                </a:gridCol>
                <a:gridCol w="2298086">
                  <a:extLst>
                    <a:ext uri="{9D8B030D-6E8A-4147-A177-3AD203B41FA5}">
                      <a16:colId xmlns:a16="http://schemas.microsoft.com/office/drawing/2014/main" val="3673085093"/>
                    </a:ext>
                  </a:extLst>
                </a:gridCol>
                <a:gridCol w="935746">
                  <a:extLst>
                    <a:ext uri="{9D8B030D-6E8A-4147-A177-3AD203B41FA5}">
                      <a16:colId xmlns:a16="http://schemas.microsoft.com/office/drawing/2014/main" val="4251938445"/>
                    </a:ext>
                  </a:extLst>
                </a:gridCol>
                <a:gridCol w="1243961">
                  <a:extLst>
                    <a:ext uri="{9D8B030D-6E8A-4147-A177-3AD203B41FA5}">
                      <a16:colId xmlns:a16="http://schemas.microsoft.com/office/drawing/2014/main" val="1611672555"/>
                    </a:ext>
                  </a:extLst>
                </a:gridCol>
                <a:gridCol w="1390309">
                  <a:extLst>
                    <a:ext uri="{9D8B030D-6E8A-4147-A177-3AD203B41FA5}">
                      <a16:colId xmlns:a16="http://schemas.microsoft.com/office/drawing/2014/main" val="762265071"/>
                    </a:ext>
                  </a:extLst>
                </a:gridCol>
                <a:gridCol w="1243961">
                  <a:extLst>
                    <a:ext uri="{9D8B030D-6E8A-4147-A177-3AD203B41FA5}">
                      <a16:colId xmlns:a16="http://schemas.microsoft.com/office/drawing/2014/main" val="4283615474"/>
                    </a:ext>
                  </a:extLst>
                </a:gridCol>
                <a:gridCol w="1060512">
                  <a:extLst>
                    <a:ext uri="{9D8B030D-6E8A-4147-A177-3AD203B41FA5}">
                      <a16:colId xmlns:a16="http://schemas.microsoft.com/office/drawing/2014/main" val="2249720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Вариант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Реакция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T, К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ru-RU" sz="2600" b="1" baseline="-25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–2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Па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V 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, м</a:t>
                      </a:r>
                      <a:r>
                        <a:rPr lang="ru-RU" sz="2600" b="1" baseline="30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12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H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68400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2050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113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2CO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705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190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2CO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900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572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639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 + 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2CO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300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293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300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080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2CuCl + 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2Cu 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+ 2HCl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700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361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499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2CuCl + 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2Cu + 2HCl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800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215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589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Sn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600" b="1" baseline="-25000" dirty="0">
                          <a:effectLst/>
                          <a:latin typeface="Arial Narrow" panose="020B0606020202030204" pitchFamily="34" charset="0"/>
                        </a:rPr>
                        <a:t>г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SnO</a:t>
                      </a:r>
                      <a:r>
                        <a:rPr lang="en-US" sz="2600" b="1" baseline="-25000" dirty="0" smtClean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50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690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086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SnO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Sn 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600" b="1" baseline="-25000" dirty="0">
                          <a:effectLst/>
                          <a:latin typeface="Arial Narrow" panose="020B0606020202030204" pitchFamily="34" charset="0"/>
                        </a:rPr>
                        <a:t>г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500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152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359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SnO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1" dirty="0" smtClean="0">
                          <a:effectLst/>
                          <a:latin typeface="Arial Narrow" panose="020B0606020202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2600" b="1" dirty="0" smtClean="0">
                          <a:effectLst/>
                          <a:latin typeface="Arial Narrow" panose="020B0606020202030204" pitchFamily="34" charset="0"/>
                        </a:rPr>
                        <a:t>Sn 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+ 2H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O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ru-RU" sz="2600" b="1" baseline="-25000" dirty="0">
                          <a:effectLst/>
                          <a:latin typeface="Arial Narrow" panose="020B0606020202030204" pitchFamily="34" charset="0"/>
                        </a:rPr>
                        <a:t>г</a:t>
                      </a:r>
                      <a:r>
                        <a:rPr lang="en-US" sz="2600" b="1" baseline="-250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Arial Narrow" panose="020B0606020202030204" pitchFamily="34" charset="0"/>
                        </a:rPr>
                        <a:t>1000</a:t>
                      </a:r>
                      <a:endParaRPr lang="ru-RU" sz="2600" b="1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167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200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3345" algn="ctr"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ru-RU" sz="2600" b="1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3513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7374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22403</TotalTime>
  <Words>6308</Words>
  <Application>Microsoft Office PowerPoint</Application>
  <PresentationFormat>Экран (4:3)</PresentationFormat>
  <Paragraphs>869</Paragraphs>
  <Slides>127</Slides>
  <Notes>62</Notes>
  <HiddenSlides>0</HiddenSlides>
  <MMClips>10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127</vt:i4>
      </vt:variant>
    </vt:vector>
  </HeadingPairs>
  <TitlesOfParts>
    <vt:vector size="145" baseType="lpstr">
      <vt:lpstr>Arial</vt:lpstr>
      <vt:lpstr>Arial Black</vt:lpstr>
      <vt:lpstr>Arial Narrow</vt:lpstr>
      <vt:lpstr>Calibri</vt:lpstr>
      <vt:lpstr>Cambria Math</vt:lpstr>
      <vt:lpstr>Constantia</vt:lpstr>
      <vt:lpstr>Franklin Gothic Book</vt:lpstr>
      <vt:lpstr>Franklin Gothic Medium</vt:lpstr>
      <vt:lpstr>Impact</vt:lpstr>
      <vt:lpstr>Symbol</vt:lpstr>
      <vt:lpstr>Times</vt:lpstr>
      <vt:lpstr>Times New Roman</vt:lpstr>
      <vt:lpstr>Wingdings</vt:lpstr>
      <vt:lpstr>Wingdings 2</vt:lpstr>
      <vt:lpstr>Трек</vt:lpstr>
      <vt:lpstr>Формула</vt:lpstr>
      <vt:lpstr>Уравнение</vt:lpstr>
      <vt:lpstr>CS ChemDraw Drawing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2523</cp:revision>
  <dcterms:created xsi:type="dcterms:W3CDTF">2009-11-04T17:47:55Z</dcterms:created>
  <dcterms:modified xsi:type="dcterms:W3CDTF">2022-10-30T16:52:43Z</dcterms:modified>
</cp:coreProperties>
</file>