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40"/>
  </p:notesMasterIdLst>
  <p:sldIdLst>
    <p:sldId id="983" r:id="rId2"/>
    <p:sldId id="984" r:id="rId3"/>
    <p:sldId id="464" r:id="rId4"/>
    <p:sldId id="985" r:id="rId5"/>
    <p:sldId id="1042" r:id="rId6"/>
    <p:sldId id="1096" r:id="rId7"/>
    <p:sldId id="1104" r:id="rId8"/>
    <p:sldId id="1093" r:id="rId9"/>
    <p:sldId id="1094" r:id="rId10"/>
    <p:sldId id="1095" r:id="rId11"/>
    <p:sldId id="1097" r:id="rId12"/>
    <p:sldId id="1098" r:id="rId13"/>
    <p:sldId id="1099" r:id="rId14"/>
    <p:sldId id="1100" r:id="rId15"/>
    <p:sldId id="1101" r:id="rId16"/>
    <p:sldId id="1102" r:id="rId17"/>
    <p:sldId id="1046" r:id="rId18"/>
    <p:sldId id="1103" r:id="rId19"/>
    <p:sldId id="1105" r:id="rId20"/>
    <p:sldId id="1106" r:id="rId21"/>
    <p:sldId id="1107" r:id="rId22"/>
    <p:sldId id="1108" r:id="rId23"/>
    <p:sldId id="1109" r:id="rId24"/>
    <p:sldId id="1110" r:id="rId25"/>
    <p:sldId id="1111" r:id="rId26"/>
    <p:sldId id="1112" r:id="rId27"/>
    <p:sldId id="1113" r:id="rId28"/>
    <p:sldId id="1115" r:id="rId29"/>
    <p:sldId id="1116" r:id="rId30"/>
    <p:sldId id="1117" r:id="rId31"/>
    <p:sldId id="1165" r:id="rId32"/>
    <p:sldId id="1119" r:id="rId33"/>
    <p:sldId id="1120" r:id="rId34"/>
    <p:sldId id="1121" r:id="rId35"/>
    <p:sldId id="1114" r:id="rId36"/>
    <p:sldId id="1138" r:id="rId37"/>
    <p:sldId id="1122" r:id="rId38"/>
    <p:sldId id="1196" r:id="rId39"/>
    <p:sldId id="1197" r:id="rId40"/>
    <p:sldId id="1198" r:id="rId41"/>
    <p:sldId id="1200" r:id="rId42"/>
    <p:sldId id="1201" r:id="rId43"/>
    <p:sldId id="1202" r:id="rId44"/>
    <p:sldId id="1203" r:id="rId45"/>
    <p:sldId id="1204" r:id="rId46"/>
    <p:sldId id="1205" r:id="rId47"/>
    <p:sldId id="1206" r:id="rId48"/>
    <p:sldId id="1207" r:id="rId49"/>
    <p:sldId id="1208" r:id="rId50"/>
    <p:sldId id="1209" r:id="rId51"/>
    <p:sldId id="1136" r:id="rId52"/>
    <p:sldId id="1212" r:id="rId53"/>
    <p:sldId id="1211" r:id="rId54"/>
    <p:sldId id="1299" r:id="rId55"/>
    <p:sldId id="1215" r:id="rId56"/>
    <p:sldId id="1216" r:id="rId57"/>
    <p:sldId id="1217" r:id="rId58"/>
    <p:sldId id="1218" r:id="rId59"/>
    <p:sldId id="1219" r:id="rId60"/>
    <p:sldId id="1220" r:id="rId61"/>
    <p:sldId id="1221" r:id="rId62"/>
    <p:sldId id="1222" r:id="rId63"/>
    <p:sldId id="1227" r:id="rId64"/>
    <p:sldId id="1229" r:id="rId65"/>
    <p:sldId id="1230" r:id="rId66"/>
    <p:sldId id="1231" r:id="rId67"/>
    <p:sldId id="1232" r:id="rId68"/>
    <p:sldId id="1233" r:id="rId69"/>
    <p:sldId id="1234" r:id="rId70"/>
    <p:sldId id="1237" r:id="rId71"/>
    <p:sldId id="1240" r:id="rId72"/>
    <p:sldId id="1241" r:id="rId73"/>
    <p:sldId id="1242" r:id="rId74"/>
    <p:sldId id="1243" r:id="rId75"/>
    <p:sldId id="1137" r:id="rId76"/>
    <p:sldId id="1235" r:id="rId77"/>
    <p:sldId id="1236" r:id="rId78"/>
    <p:sldId id="1263" r:id="rId79"/>
    <p:sldId id="1264" r:id="rId80"/>
    <p:sldId id="1265" r:id="rId81"/>
    <p:sldId id="1266" r:id="rId82"/>
    <p:sldId id="1267" r:id="rId83"/>
    <p:sldId id="1260" r:id="rId84"/>
    <p:sldId id="1247" r:id="rId85"/>
    <p:sldId id="1261" r:id="rId86"/>
    <p:sldId id="1272" r:id="rId87"/>
    <p:sldId id="1280" r:id="rId88"/>
    <p:sldId id="1275" r:id="rId89"/>
    <p:sldId id="1262" r:id="rId90"/>
    <p:sldId id="1274" r:id="rId91"/>
    <p:sldId id="1276" r:id="rId92"/>
    <p:sldId id="1277" r:id="rId93"/>
    <p:sldId id="1278" r:id="rId94"/>
    <p:sldId id="1268" r:id="rId95"/>
    <p:sldId id="1269" r:id="rId96"/>
    <p:sldId id="1283" r:id="rId97"/>
    <p:sldId id="1287" r:id="rId98"/>
    <p:sldId id="1244" r:id="rId99"/>
    <p:sldId id="1245" r:id="rId100"/>
    <p:sldId id="1246" r:id="rId101"/>
    <p:sldId id="1249" r:id="rId102"/>
    <p:sldId id="1250" r:id="rId103"/>
    <p:sldId id="1251" r:id="rId104"/>
    <p:sldId id="1252" r:id="rId105"/>
    <p:sldId id="1253" r:id="rId106"/>
    <p:sldId id="1254" r:id="rId107"/>
    <p:sldId id="1085" r:id="rId108"/>
    <p:sldId id="1139" r:id="rId109"/>
    <p:sldId id="1140" r:id="rId110"/>
    <p:sldId id="1141" r:id="rId111"/>
    <p:sldId id="1142" r:id="rId112"/>
    <p:sldId id="1143" r:id="rId113"/>
    <p:sldId id="1144" r:id="rId114"/>
    <p:sldId id="1145" r:id="rId115"/>
    <p:sldId id="1146" r:id="rId116"/>
    <p:sldId id="1147" r:id="rId117"/>
    <p:sldId id="1148" r:id="rId118"/>
    <p:sldId id="1149" r:id="rId119"/>
    <p:sldId id="1150" r:id="rId120"/>
    <p:sldId id="1151" r:id="rId121"/>
    <p:sldId id="1152" r:id="rId122"/>
    <p:sldId id="1153" r:id="rId123"/>
    <p:sldId id="1154" r:id="rId124"/>
    <p:sldId id="1155" r:id="rId125"/>
    <p:sldId id="1156" r:id="rId126"/>
    <p:sldId id="1157" r:id="rId127"/>
    <p:sldId id="1158" r:id="rId128"/>
    <p:sldId id="1159" r:id="rId129"/>
    <p:sldId id="1160" r:id="rId130"/>
    <p:sldId id="1161" r:id="rId131"/>
    <p:sldId id="1291" r:id="rId132"/>
    <p:sldId id="1162" r:id="rId133"/>
    <p:sldId id="1294" r:id="rId134"/>
    <p:sldId id="1292" r:id="rId135"/>
    <p:sldId id="1295" r:id="rId136"/>
    <p:sldId id="1163" r:id="rId137"/>
    <p:sldId id="1164" r:id="rId138"/>
    <p:sldId id="771" r:id="rId1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1DF"/>
    <a:srgbClr val="0033CC"/>
    <a:srgbClr val="CC00CC"/>
    <a:srgbClr val="1D6F1D"/>
    <a:srgbClr val="3366FF"/>
    <a:srgbClr val="180DA3"/>
    <a:srgbClr val="FF6600"/>
    <a:srgbClr val="4B5834"/>
    <a:srgbClr val="009644"/>
    <a:srgbClr val="8787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79" autoAdjust="0"/>
    <p:restoredTop sz="96064" autoAdjust="0"/>
  </p:normalViewPr>
  <p:slideViewPr>
    <p:cSldViewPr>
      <p:cViewPr varScale="1">
        <p:scale>
          <a:sx n="69" d="100"/>
          <a:sy n="69" d="100"/>
        </p:scale>
        <p:origin x="126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notesMaster" Target="notesMasters/notesMaster1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5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wmf"/><Relationship Id="rId1" Type="http://schemas.openxmlformats.org/officeDocument/2006/relationships/image" Target="../media/image19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4" Type="http://schemas.openxmlformats.org/officeDocument/2006/relationships/image" Target="../media/image7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F4A82-1BBA-4657-864F-4FC09618B5E3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8D397-F940-47CA-BE73-DC8A778F4C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345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107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137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5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17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51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49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B142DF-E85C-4843-9EE1-FBFF7B6B6AAE}" type="slidenum">
              <a:rPr lang="ru-RU" smtClean="0"/>
              <a:pPr>
                <a:defRPr/>
              </a:pPr>
              <a:t>72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75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83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7BEA076-BF9E-4CA3-8DF4-94D08D2A4707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wheel spokes="1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0.gif"/><Relationship Id="rId9" Type="http://schemas.openxmlformats.org/officeDocument/2006/relationships/image" Target="../media/image2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WAV"/><Relationship Id="rId1" Type="http://schemas.microsoft.com/office/2007/relationships/media" Target="../media/media68.WAV"/><Relationship Id="rId6" Type="http://schemas.openxmlformats.org/officeDocument/2006/relationships/slide" Target="slide4.xml"/><Relationship Id="rId5" Type="http://schemas.openxmlformats.org/officeDocument/2006/relationships/image" Target="../media/image7.gif"/><Relationship Id="rId4" Type="http://schemas.openxmlformats.org/officeDocument/2006/relationships/image" Target="../media/image2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69.WAV"/><Relationship Id="rId1" Type="http://schemas.microsoft.com/office/2007/relationships/media" Target="../media/media69.WAV"/><Relationship Id="rId6" Type="http://schemas.openxmlformats.org/officeDocument/2006/relationships/image" Target="../media/image28.pn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70.WAV"/><Relationship Id="rId1" Type="http://schemas.microsoft.com/office/2007/relationships/media" Target="../media/media70.WAV"/><Relationship Id="rId6" Type="http://schemas.openxmlformats.org/officeDocument/2006/relationships/image" Target="../media/image7.gif"/><Relationship Id="rId5" Type="http://schemas.openxmlformats.org/officeDocument/2006/relationships/image" Target="../media/image28.png"/><Relationship Id="rId4" Type="http://schemas.openxmlformats.org/officeDocument/2006/relationships/image" Target="../media/image136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71.WAV"/><Relationship Id="rId1" Type="http://schemas.microsoft.com/office/2007/relationships/media" Target="../media/media71.WAV"/><Relationship Id="rId6" Type="http://schemas.openxmlformats.org/officeDocument/2006/relationships/image" Target="../media/image7.gif"/><Relationship Id="rId5" Type="http://schemas.openxmlformats.org/officeDocument/2006/relationships/image" Target="../media/image28.png"/><Relationship Id="rId4" Type="http://schemas.openxmlformats.org/officeDocument/2006/relationships/image" Target="../media/image192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72.WAV"/><Relationship Id="rId1" Type="http://schemas.microsoft.com/office/2007/relationships/media" Target="../media/media72.WAV"/><Relationship Id="rId6" Type="http://schemas.openxmlformats.org/officeDocument/2006/relationships/image" Target="../media/image7.gif"/><Relationship Id="rId5" Type="http://schemas.openxmlformats.org/officeDocument/2006/relationships/image" Target="../media/image28.png"/><Relationship Id="rId4" Type="http://schemas.openxmlformats.org/officeDocument/2006/relationships/image" Target="../media/image122.gi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73.WAV"/><Relationship Id="rId1" Type="http://schemas.microsoft.com/office/2007/relationships/media" Target="../media/media73.WAV"/><Relationship Id="rId6" Type="http://schemas.openxmlformats.org/officeDocument/2006/relationships/image" Target="../media/image7.gif"/><Relationship Id="rId5" Type="http://schemas.openxmlformats.org/officeDocument/2006/relationships/image" Target="../media/image193.png"/><Relationship Id="rId4" Type="http://schemas.openxmlformats.org/officeDocument/2006/relationships/image" Target="../media/image122.gi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74.WAV"/><Relationship Id="rId1" Type="http://schemas.microsoft.com/office/2007/relationships/media" Target="../media/media74.WAV"/><Relationship Id="rId6" Type="http://schemas.openxmlformats.org/officeDocument/2006/relationships/image" Target="../media/image7.gif"/><Relationship Id="rId5" Type="http://schemas.openxmlformats.org/officeDocument/2006/relationships/image" Target="../media/image28.png"/><Relationship Id="rId4" Type="http://schemas.openxmlformats.org/officeDocument/2006/relationships/image" Target="../media/image194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6.gif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7.gif"/><Relationship Id="rId7" Type="http://schemas.openxmlformats.org/officeDocument/2006/relationships/image" Target="../media/image19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9.bin"/><Relationship Id="rId5" Type="http://schemas.microsoft.com/office/2007/relationships/hdphoto" Target="../media/hdphoto12.wdp"/><Relationship Id="rId4" Type="http://schemas.openxmlformats.org/officeDocument/2006/relationships/image" Target="../media/image196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7.gif"/><Relationship Id="rId7" Type="http://schemas.openxmlformats.org/officeDocument/2006/relationships/image" Target="../media/image19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197.wmf"/><Relationship Id="rId10" Type="http://schemas.openxmlformats.org/officeDocument/2006/relationships/slide" Target="slide4.xml"/><Relationship Id="rId4" Type="http://schemas.openxmlformats.org/officeDocument/2006/relationships/oleObject" Target="../embeddings/oleObject20.bin"/><Relationship Id="rId9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slide" Target="slide4.xml"/><Relationship Id="rId4" Type="http://schemas.openxmlformats.org/officeDocument/2006/relationships/image" Target="../media/image2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slide" Target="slide4.xml"/><Relationship Id="rId5" Type="http://schemas.openxmlformats.org/officeDocument/2006/relationships/image" Target="../media/image199.wmf"/><Relationship Id="rId4" Type="http://schemas.openxmlformats.org/officeDocument/2006/relationships/oleObject" Target="../embeddings/oleObject22.bin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gif"/><Relationship Id="rId5" Type="http://schemas.openxmlformats.org/officeDocument/2006/relationships/image" Target="../media/image201.gif"/><Relationship Id="rId4" Type="http://schemas.microsoft.com/office/2007/relationships/hdphoto" Target="../media/hdphoto13.wdp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210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2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slide" Target="slide4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3.gif"/><Relationship Id="rId5" Type="http://schemas.openxmlformats.org/officeDocument/2006/relationships/image" Target="../media/image25.png"/><Relationship Id="rId4" Type="http://schemas.openxmlformats.org/officeDocument/2006/relationships/slide" Target="slide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6.gif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6.gif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6.gif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6.gif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6.gif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6.gif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7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6.png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7.gif"/><Relationship Id="rId5" Type="http://schemas.openxmlformats.org/officeDocument/2006/relationships/slide" Target="slide4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0.png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1.jpeg"/><Relationship Id="rId4" Type="http://schemas.openxmlformats.org/officeDocument/2006/relationships/image" Target="../media/image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slide" Target="slide4.xml"/><Relationship Id="rId5" Type="http://schemas.openxmlformats.org/officeDocument/2006/relationships/image" Target="../media/image7.gif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5.png"/><Relationship Id="rId5" Type="http://schemas.openxmlformats.org/officeDocument/2006/relationships/image" Target="../media/image7.gif"/><Relationship Id="rId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gif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4" Type="http://schemas.openxmlformats.org/officeDocument/2006/relationships/image" Target="../media/image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slide" Target="slide4.xml"/><Relationship Id="rId5" Type="http://schemas.openxmlformats.org/officeDocument/2006/relationships/image" Target="../media/image39.gif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1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0.gif"/><Relationship Id="rId4" Type="http://schemas.openxmlformats.org/officeDocument/2006/relationships/image" Target="../media/image7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46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48.gif"/><Relationship Id="rId5" Type="http://schemas.openxmlformats.org/officeDocument/2006/relationships/image" Target="../media/image47.png"/><Relationship Id="rId4" Type="http://schemas.openxmlformats.org/officeDocument/2006/relationships/image" Target="../media/image7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jpe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7.gif"/><Relationship Id="rId9" Type="http://schemas.openxmlformats.org/officeDocument/2006/relationships/slide" Target="slide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54.wmf"/><Relationship Id="rId3" Type="http://schemas.openxmlformats.org/officeDocument/2006/relationships/audio" Target="../media/media17.WAV"/><Relationship Id="rId7" Type="http://schemas.microsoft.com/office/2007/relationships/hdphoto" Target="../media/hdphoto2.wdp"/><Relationship Id="rId12" Type="http://schemas.openxmlformats.org/officeDocument/2006/relationships/oleObject" Target="../embeddings/oleObject3.bin"/><Relationship Id="rId2" Type="http://schemas.microsoft.com/office/2007/relationships/media" Target="../media/media17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56.png"/><Relationship Id="rId11" Type="http://schemas.openxmlformats.org/officeDocument/2006/relationships/image" Target="../media/image28.png"/><Relationship Id="rId5" Type="http://schemas.openxmlformats.org/officeDocument/2006/relationships/image" Target="../media/image55.png"/><Relationship Id="rId15" Type="http://schemas.openxmlformats.org/officeDocument/2006/relationships/image" Target="../media/image57.gif"/><Relationship Id="rId10" Type="http://schemas.openxmlformats.org/officeDocument/2006/relationships/image" Target="../media/image53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2.bin"/><Relationship Id="rId14" Type="http://schemas.openxmlformats.org/officeDocument/2006/relationships/slide" Target="slide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57.gif"/><Relationship Id="rId3" Type="http://schemas.openxmlformats.org/officeDocument/2006/relationships/audio" Target="../media/media18.WAV"/><Relationship Id="rId7" Type="http://schemas.openxmlformats.org/officeDocument/2006/relationships/oleObject" Target="../embeddings/oleObject5.bin"/><Relationship Id="rId12" Type="http://schemas.openxmlformats.org/officeDocument/2006/relationships/image" Target="../media/image61.wmf"/><Relationship Id="rId17" Type="http://schemas.openxmlformats.org/officeDocument/2006/relationships/slide" Target="slide4.xml"/><Relationship Id="rId2" Type="http://schemas.microsoft.com/office/2007/relationships/media" Target="../media/media18.WAV"/><Relationship Id="rId16" Type="http://schemas.openxmlformats.org/officeDocument/2006/relationships/image" Target="../media/image7.gif"/><Relationship Id="rId1" Type="http://schemas.openxmlformats.org/officeDocument/2006/relationships/vmlDrawing" Target="../drawings/vmlDrawing3.vml"/><Relationship Id="rId6" Type="http://schemas.openxmlformats.org/officeDocument/2006/relationships/image" Target="../media/image58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image" Target="../media/image63.png"/><Relationship Id="rId10" Type="http://schemas.openxmlformats.org/officeDocument/2006/relationships/image" Target="../media/image60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6.bin"/><Relationship Id="rId14" Type="http://schemas.openxmlformats.org/officeDocument/2006/relationships/image" Target="../media/image62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slide" Target="slide4.xml"/><Relationship Id="rId5" Type="http://schemas.openxmlformats.org/officeDocument/2006/relationships/image" Target="../media/image7.gif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13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audio" Target="../media/media20.WAV"/><Relationship Id="rId7" Type="http://schemas.openxmlformats.org/officeDocument/2006/relationships/oleObject" Target="../embeddings/oleObject9.bin"/><Relationship Id="rId2" Type="http://schemas.microsoft.com/office/2007/relationships/media" Target="../media/media20.WAV"/><Relationship Id="rId1" Type="http://schemas.openxmlformats.org/officeDocument/2006/relationships/vmlDrawing" Target="../drawings/vmlDrawing4.vml"/><Relationship Id="rId6" Type="http://schemas.openxmlformats.org/officeDocument/2006/relationships/slide" Target="slide4.xml"/><Relationship Id="rId11" Type="http://schemas.openxmlformats.org/officeDocument/2006/relationships/image" Target="../media/image66.wmf"/><Relationship Id="rId5" Type="http://schemas.openxmlformats.org/officeDocument/2006/relationships/image" Target="../media/image7.gif"/><Relationship Id="rId10" Type="http://schemas.openxmlformats.org/officeDocument/2006/relationships/oleObject" Target="../embeddings/oleObject10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69.wmf"/><Relationship Id="rId3" Type="http://schemas.openxmlformats.org/officeDocument/2006/relationships/audio" Target="../media/media21.WAV"/><Relationship Id="rId7" Type="http://schemas.openxmlformats.org/officeDocument/2006/relationships/image" Target="../media/image74.png"/><Relationship Id="rId12" Type="http://schemas.openxmlformats.org/officeDocument/2006/relationships/oleObject" Target="../embeddings/oleObject12.bin"/><Relationship Id="rId17" Type="http://schemas.openxmlformats.org/officeDocument/2006/relationships/image" Target="../media/image71.wmf"/><Relationship Id="rId2" Type="http://schemas.microsoft.com/office/2007/relationships/media" Target="../media/media21.WAV"/><Relationship Id="rId16" Type="http://schemas.openxmlformats.org/officeDocument/2006/relationships/oleObject" Target="../embeddings/oleObject14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73.png"/><Relationship Id="rId11" Type="http://schemas.openxmlformats.org/officeDocument/2006/relationships/image" Target="../media/image68.wmf"/><Relationship Id="rId5" Type="http://schemas.openxmlformats.org/officeDocument/2006/relationships/image" Target="../media/image72.gif"/><Relationship Id="rId15" Type="http://schemas.openxmlformats.org/officeDocument/2006/relationships/image" Target="../media/image70.wmf"/><Relationship Id="rId10" Type="http://schemas.openxmlformats.org/officeDocument/2006/relationships/oleObject" Target="../embeddings/oleObject11.bin"/><Relationship Id="rId4" Type="http://schemas.openxmlformats.org/officeDocument/2006/relationships/slideLayout" Target="../slideLayouts/slideLayout2.xml"/><Relationship Id="rId9" Type="http://schemas.openxmlformats.org/officeDocument/2006/relationships/slide" Target="slide4.xml"/><Relationship Id="rId14" Type="http://schemas.openxmlformats.org/officeDocument/2006/relationships/oleObject" Target="../embeddings/oleObject13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media22.WAV"/><Relationship Id="rId7" Type="http://schemas.openxmlformats.org/officeDocument/2006/relationships/image" Target="../media/image75.wmf"/><Relationship Id="rId2" Type="http://schemas.microsoft.com/office/2007/relationships/media" Target="../media/media22.WAV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72.gif"/><Relationship Id="rId10" Type="http://schemas.openxmlformats.org/officeDocument/2006/relationships/slide" Target="slide4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media23.WAV"/><Relationship Id="rId7" Type="http://schemas.openxmlformats.org/officeDocument/2006/relationships/image" Target="../media/image28.png"/><Relationship Id="rId2" Type="http://schemas.microsoft.com/office/2007/relationships/media" Target="../media/media23.WAV"/><Relationship Id="rId1" Type="http://schemas.openxmlformats.org/officeDocument/2006/relationships/vmlDrawing" Target="../drawings/vmlDrawing7.vml"/><Relationship Id="rId6" Type="http://schemas.openxmlformats.org/officeDocument/2006/relationships/image" Target="../media/image75.wmf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57.gif"/><Relationship Id="rId4" Type="http://schemas.openxmlformats.org/officeDocument/2006/relationships/slideLayout" Target="../slideLayouts/slideLayout1.xml"/><Relationship Id="rId9" Type="http://schemas.openxmlformats.org/officeDocument/2006/relationships/slide" Target="slide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7.gi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79.png"/><Relationship Id="rId5" Type="http://schemas.openxmlformats.org/officeDocument/2006/relationships/image" Target="../media/image48.gif"/><Relationship Id="rId4" Type="http://schemas.openxmlformats.org/officeDocument/2006/relationships/image" Target="../media/image7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7.gif"/><Relationship Id="rId5" Type="http://schemas.microsoft.com/office/2007/relationships/hdphoto" Target="../media/hdphoto3.wdp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7.gif"/><Relationship Id="rId5" Type="http://schemas.microsoft.com/office/2007/relationships/hdphoto" Target="../media/hdphoto4.wdp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slide" Target="slide51.xml"/><Relationship Id="rId18" Type="http://schemas.openxmlformats.org/officeDocument/2006/relationships/slide" Target="slide131.xml"/><Relationship Id="rId3" Type="http://schemas.openxmlformats.org/officeDocument/2006/relationships/image" Target="../media/image6.gif"/><Relationship Id="rId7" Type="http://schemas.openxmlformats.org/officeDocument/2006/relationships/slide" Target="slide23.xml"/><Relationship Id="rId12" Type="http://schemas.openxmlformats.org/officeDocument/2006/relationships/slide" Target="slide41.xml"/><Relationship Id="rId17" Type="http://schemas.openxmlformats.org/officeDocument/2006/relationships/slide" Target="slide126.xml"/><Relationship Id="rId2" Type="http://schemas.openxmlformats.org/officeDocument/2006/relationships/notesSlide" Target="../notesSlides/notesSlide2.xml"/><Relationship Id="rId16" Type="http://schemas.openxmlformats.org/officeDocument/2006/relationships/slide" Target="slide12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slide" Target="slide38.xml"/><Relationship Id="rId5" Type="http://schemas.openxmlformats.org/officeDocument/2006/relationships/slide" Target="slide5.xml"/><Relationship Id="rId15" Type="http://schemas.openxmlformats.org/officeDocument/2006/relationships/slide" Target="slide107.xml"/><Relationship Id="rId10" Type="http://schemas.openxmlformats.org/officeDocument/2006/relationships/slide" Target="slide35.xml"/><Relationship Id="rId19" Type="http://schemas.openxmlformats.org/officeDocument/2006/relationships/slide" Target="slide4.xml"/><Relationship Id="rId4" Type="http://schemas.openxmlformats.org/officeDocument/2006/relationships/slide" Target="slide3.xml"/><Relationship Id="rId9" Type="http://schemas.openxmlformats.org/officeDocument/2006/relationships/slide" Target="slide29.xml"/><Relationship Id="rId14" Type="http://schemas.openxmlformats.org/officeDocument/2006/relationships/slide" Target="slide7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7.gif"/><Relationship Id="rId5" Type="http://schemas.microsoft.com/office/2007/relationships/hdphoto" Target="../media/hdphoto5.wdp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7.gif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gif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97.png"/><Relationship Id="rId5" Type="http://schemas.openxmlformats.org/officeDocument/2006/relationships/image" Target="../media/image96.gif"/><Relationship Id="rId4" Type="http://schemas.openxmlformats.org/officeDocument/2006/relationships/image" Target="../media/image9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7.gif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2.png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7.gif"/><Relationship Id="rId5" Type="http://schemas.openxmlformats.org/officeDocument/2006/relationships/image" Target="../media/image101.png"/><Relationship Id="rId4" Type="http://schemas.openxmlformats.org/officeDocument/2006/relationships/image" Target="../media/image100.gif"/><Relationship Id="rId9" Type="http://schemas.openxmlformats.org/officeDocument/2006/relationships/slide" Target="slide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3.jpeg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7.gif"/><Relationship Id="rId5" Type="http://schemas.openxmlformats.org/officeDocument/2006/relationships/image" Target="../media/image28.png"/><Relationship Id="rId10" Type="http://schemas.openxmlformats.org/officeDocument/2006/relationships/slide" Target="slide4.xml"/><Relationship Id="rId4" Type="http://schemas.openxmlformats.org/officeDocument/2006/relationships/image" Target="../media/image93.jpeg"/><Relationship Id="rId9" Type="http://schemas.openxmlformats.org/officeDocument/2006/relationships/image" Target="../media/image10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6.png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microsoft.com/office/2007/relationships/hdphoto" Target="../media/hdphoto6.wdp"/><Relationship Id="rId5" Type="http://schemas.openxmlformats.org/officeDocument/2006/relationships/image" Target="../media/image105.png"/><Relationship Id="rId4" Type="http://schemas.openxmlformats.org/officeDocument/2006/relationships/image" Target="../media/image96.gif"/><Relationship Id="rId9" Type="http://schemas.openxmlformats.org/officeDocument/2006/relationships/slide" Target="slide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8.jpeg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7.gif"/><Relationship Id="rId5" Type="http://schemas.openxmlformats.org/officeDocument/2006/relationships/image" Target="../media/image107.png"/><Relationship Id="rId10" Type="http://schemas.openxmlformats.org/officeDocument/2006/relationships/slide" Target="slide4.xml"/><Relationship Id="rId4" Type="http://schemas.openxmlformats.org/officeDocument/2006/relationships/image" Target="../media/image100.gif"/><Relationship Id="rId9" Type="http://schemas.openxmlformats.org/officeDocument/2006/relationships/image" Target="../media/image11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slide" Target="slide4.xml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7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6" Type="http://schemas.openxmlformats.org/officeDocument/2006/relationships/image" Target="../media/image7.gif"/><Relationship Id="rId5" Type="http://schemas.openxmlformats.org/officeDocument/2006/relationships/image" Target="../media/image28.png"/><Relationship Id="rId4" Type="http://schemas.openxmlformats.org/officeDocument/2006/relationships/image" Target="../media/image11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83.png"/><Relationship Id="rId4" Type="http://schemas.openxmlformats.org/officeDocument/2006/relationships/image" Target="../media/image7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slide" Target="slide4.xml"/><Relationship Id="rId5" Type="http://schemas.openxmlformats.org/officeDocument/2006/relationships/image" Target="../media/image118.png"/><Relationship Id="rId4" Type="http://schemas.openxmlformats.org/officeDocument/2006/relationships/image" Target="../media/image117.jpeg"/><Relationship Id="rId9" Type="http://schemas.microsoft.com/office/2007/relationships/hdphoto" Target="../media/hdphoto3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slide" Target="slide4.xml"/><Relationship Id="rId5" Type="http://schemas.openxmlformats.org/officeDocument/2006/relationships/image" Target="../media/image121.png"/><Relationship Id="rId4" Type="http://schemas.openxmlformats.org/officeDocument/2006/relationships/image" Target="../media/image120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6" Type="http://schemas.openxmlformats.org/officeDocument/2006/relationships/image" Target="../media/image127.png"/><Relationship Id="rId5" Type="http://schemas.openxmlformats.org/officeDocument/2006/relationships/image" Target="../media/image126.gif"/><Relationship Id="rId4" Type="http://schemas.openxmlformats.org/officeDocument/2006/relationships/image" Target="../media/image12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3.png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6" Type="http://schemas.openxmlformats.org/officeDocument/2006/relationships/image" Target="../media/image132.png"/><Relationship Id="rId11" Type="http://schemas.openxmlformats.org/officeDocument/2006/relationships/slide" Target="slide4.xml"/><Relationship Id="rId5" Type="http://schemas.openxmlformats.org/officeDocument/2006/relationships/image" Target="../media/image131.png"/><Relationship Id="rId10" Type="http://schemas.openxmlformats.org/officeDocument/2006/relationships/image" Target="../media/image7.gif"/><Relationship Id="rId4" Type="http://schemas.openxmlformats.org/officeDocument/2006/relationships/image" Target="../media/image130.png"/><Relationship Id="rId9" Type="http://schemas.openxmlformats.org/officeDocument/2006/relationships/image" Target="../media/image2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6" Type="http://schemas.openxmlformats.org/officeDocument/2006/relationships/image" Target="../media/image7.gif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6" Type="http://schemas.openxmlformats.org/officeDocument/2006/relationships/image" Target="../media/image7.gif"/><Relationship Id="rId5" Type="http://schemas.openxmlformats.org/officeDocument/2006/relationships/image" Target="../media/image137.png"/><Relationship Id="rId4" Type="http://schemas.openxmlformats.org/officeDocument/2006/relationships/image" Target="../media/image136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6" Type="http://schemas.openxmlformats.org/officeDocument/2006/relationships/image" Target="../media/image140.png"/><Relationship Id="rId5" Type="http://schemas.openxmlformats.org/officeDocument/2006/relationships/image" Target="../media/image139.jpeg"/><Relationship Id="rId4" Type="http://schemas.openxmlformats.org/officeDocument/2006/relationships/image" Target="../media/image138.gi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6" Type="http://schemas.openxmlformats.org/officeDocument/2006/relationships/image" Target="../media/image120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Relationship Id="rId9" Type="http://schemas.openxmlformats.org/officeDocument/2006/relationships/slide" Target="slide4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47.png"/><Relationship Id="rId7" Type="http://schemas.openxmlformats.org/officeDocument/2006/relationships/image" Target="../media/image7.gif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6" Type="http://schemas.openxmlformats.org/officeDocument/2006/relationships/slide" Target="slide4.xml"/><Relationship Id="rId5" Type="http://schemas.openxmlformats.org/officeDocument/2006/relationships/image" Target="../media/image28.png"/><Relationship Id="rId4" Type="http://schemas.openxmlformats.org/officeDocument/2006/relationships/image" Target="../media/image15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gif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WAV"/><Relationship Id="rId1" Type="http://schemas.microsoft.com/office/2007/relationships/media" Target="../media/media52.WAV"/><Relationship Id="rId6" Type="http://schemas.openxmlformats.org/officeDocument/2006/relationships/slide" Target="slide4.xml"/><Relationship Id="rId5" Type="http://schemas.openxmlformats.org/officeDocument/2006/relationships/image" Target="../media/image7.gif"/><Relationship Id="rId4" Type="http://schemas.openxmlformats.org/officeDocument/2006/relationships/image" Target="../media/image28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2" Type="http://schemas.openxmlformats.org/officeDocument/2006/relationships/audio" Target="../media/media53.WAV"/><Relationship Id="rId1" Type="http://schemas.microsoft.com/office/2007/relationships/media" Target="../media/media53.WAV"/><Relationship Id="rId6" Type="http://schemas.openxmlformats.org/officeDocument/2006/relationships/image" Target="../media/image28.png"/><Relationship Id="rId5" Type="http://schemas.openxmlformats.org/officeDocument/2006/relationships/image" Target="../media/image159.gif"/><Relationship Id="rId4" Type="http://schemas.openxmlformats.org/officeDocument/2006/relationships/image" Target="../media/image158.gif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forexaw.com/TERMs/Ximiya/image192767_2-1_%D0%9A%D0%B0%D1%82%D0%B0%D0%BB%D0%B8%D0%B7%D0%B0%D1%82%D0%BE%D1%80_%D0%B2_%D0%B0%D0%B2%D1%82%D0%BE%D0%BC%D0%BE%D0%B1%D0%B8%D0%BB%D0%B5" TargetMode="External"/><Relationship Id="rId12" Type="http://schemas.openxmlformats.org/officeDocument/2006/relationships/slide" Target="slide4.xml"/><Relationship Id="rId2" Type="http://schemas.openxmlformats.org/officeDocument/2006/relationships/audio" Target="../media/media54.WAV"/><Relationship Id="rId1" Type="http://schemas.microsoft.com/office/2007/relationships/media" Target="../media/media54.WAV"/><Relationship Id="rId6" Type="http://schemas.openxmlformats.org/officeDocument/2006/relationships/hyperlink" Target="http://forexaw.com/" TargetMode="External"/><Relationship Id="rId11" Type="http://schemas.openxmlformats.org/officeDocument/2006/relationships/image" Target="../media/image7.gif"/><Relationship Id="rId5" Type="http://schemas.openxmlformats.org/officeDocument/2006/relationships/image" Target="../media/image160.jpe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7.xml"/><Relationship Id="rId9" Type="http://schemas.openxmlformats.org/officeDocument/2006/relationships/image" Target="http://forexaw.com/TERMs/Ximiya/img192767_2-1_Katalizator_v_avtomobile.jpg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gif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jpeg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4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slide" Target="slide4.xml"/><Relationship Id="rId7" Type="http://schemas.microsoft.com/office/2007/relationships/hdphoto" Target="../media/hdphoto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microsoft.com/office/2007/relationships/hdphoto" Target="../media/hdphoto4.wdp"/><Relationship Id="rId4" Type="http://schemas.openxmlformats.org/officeDocument/2006/relationships/image" Target="../media/image85.png"/><Relationship Id="rId9" Type="http://schemas.openxmlformats.org/officeDocument/2006/relationships/image" Target="../media/image16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WAV"/><Relationship Id="rId1" Type="http://schemas.microsoft.com/office/2007/relationships/media" Target="../media/media55.WAV"/><Relationship Id="rId6" Type="http://schemas.openxmlformats.org/officeDocument/2006/relationships/slide" Target="slide4.xml"/><Relationship Id="rId5" Type="http://schemas.openxmlformats.org/officeDocument/2006/relationships/image" Target="../media/image7.gif"/><Relationship Id="rId4" Type="http://schemas.openxmlformats.org/officeDocument/2006/relationships/image" Target="../media/image2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WAV"/><Relationship Id="rId1" Type="http://schemas.microsoft.com/office/2007/relationships/media" Target="../media/media56.WAV"/><Relationship Id="rId6" Type="http://schemas.openxmlformats.org/officeDocument/2006/relationships/slide" Target="slide4.xml"/><Relationship Id="rId5" Type="http://schemas.openxmlformats.org/officeDocument/2006/relationships/image" Target="../media/image7.gif"/><Relationship Id="rId4" Type="http://schemas.openxmlformats.org/officeDocument/2006/relationships/image" Target="../media/image28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media57.WAV"/><Relationship Id="rId7" Type="http://schemas.openxmlformats.org/officeDocument/2006/relationships/image" Target="../media/image7.gif"/><Relationship Id="rId2" Type="http://schemas.microsoft.com/office/2007/relationships/media" Target="../media/media57.WAV"/><Relationship Id="rId1" Type="http://schemas.openxmlformats.org/officeDocument/2006/relationships/vmlDrawing" Target="../drawings/vmlDrawing8.vml"/><Relationship Id="rId6" Type="http://schemas.openxmlformats.org/officeDocument/2006/relationships/image" Target="../media/image168.png"/><Relationship Id="rId5" Type="http://schemas.openxmlformats.org/officeDocument/2006/relationships/image" Target="../media/image10.gif"/><Relationship Id="rId10" Type="http://schemas.openxmlformats.org/officeDocument/2006/relationships/image" Target="../media/image167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17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58.WAV"/><Relationship Id="rId1" Type="http://schemas.microsoft.com/office/2007/relationships/media" Target="../media/media58.WAV"/><Relationship Id="rId6" Type="http://schemas.openxmlformats.org/officeDocument/2006/relationships/image" Target="../media/image7.gif"/><Relationship Id="rId5" Type="http://schemas.openxmlformats.org/officeDocument/2006/relationships/image" Target="../media/image169.png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59.WAV"/><Relationship Id="rId1" Type="http://schemas.microsoft.com/office/2007/relationships/media" Target="../media/media59.WAV"/><Relationship Id="rId6" Type="http://schemas.openxmlformats.org/officeDocument/2006/relationships/image" Target="../media/image7.gif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WAV"/><Relationship Id="rId1" Type="http://schemas.microsoft.com/office/2007/relationships/media" Target="../media/media60.WAV"/><Relationship Id="rId6" Type="http://schemas.openxmlformats.org/officeDocument/2006/relationships/slide" Target="slide4.xml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WAV"/><Relationship Id="rId1" Type="http://schemas.microsoft.com/office/2007/relationships/media" Target="../media/media61.WAV"/><Relationship Id="rId6" Type="http://schemas.microsoft.com/office/2007/relationships/hdphoto" Target="../media/hdphoto8.wdp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6.png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7.gif"/><Relationship Id="rId5" Type="http://schemas.microsoft.com/office/2007/relationships/hdphoto" Target="../media/hdphoto4.wdp"/><Relationship Id="rId4" Type="http://schemas.openxmlformats.org/officeDocument/2006/relationships/image" Target="../media/image8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7.gif"/><Relationship Id="rId5" Type="http://schemas.microsoft.com/office/2007/relationships/hdphoto" Target="../media/hdphoto5.wdp"/><Relationship Id="rId4" Type="http://schemas.openxmlformats.org/officeDocument/2006/relationships/image" Target="../media/image87.png"/><Relationship Id="rId9" Type="http://schemas.openxmlformats.org/officeDocument/2006/relationships/image" Target="../media/image8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181.png"/><Relationship Id="rId4" Type="http://schemas.openxmlformats.org/officeDocument/2006/relationships/image" Target="../media/image16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4.gif"/><Relationship Id="rId7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10" Type="http://schemas.openxmlformats.org/officeDocument/2006/relationships/image" Target="../media/image7.gif"/><Relationship Id="rId4" Type="http://schemas.openxmlformats.org/officeDocument/2006/relationships/image" Target="../media/image15.gif"/><Relationship Id="rId9" Type="http://schemas.openxmlformats.org/officeDocument/2006/relationships/slide" Target="slide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7.gif"/><Relationship Id="rId4" Type="http://schemas.openxmlformats.org/officeDocument/2006/relationships/image" Target="../media/image122.gif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62.WAV"/><Relationship Id="rId1" Type="http://schemas.microsoft.com/office/2007/relationships/media" Target="../media/media62.WAV"/><Relationship Id="rId6" Type="http://schemas.openxmlformats.org/officeDocument/2006/relationships/image" Target="../media/image184.png"/><Relationship Id="rId5" Type="http://schemas.microsoft.com/office/2007/relationships/hdphoto" Target="../media/hdphoto10.wdp"/><Relationship Id="rId4" Type="http://schemas.openxmlformats.org/officeDocument/2006/relationships/image" Target="../media/image183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2" Type="http://schemas.openxmlformats.org/officeDocument/2006/relationships/audio" Target="../media/media63.WAV"/><Relationship Id="rId1" Type="http://schemas.microsoft.com/office/2007/relationships/media" Target="../media/media63.WAV"/><Relationship Id="rId6" Type="http://schemas.openxmlformats.org/officeDocument/2006/relationships/image" Target="../media/image186.png"/><Relationship Id="rId5" Type="http://schemas.microsoft.com/office/2007/relationships/hdphoto" Target="../media/hdphoto11.wdp"/><Relationship Id="rId4" Type="http://schemas.openxmlformats.org/officeDocument/2006/relationships/image" Target="../media/image185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2" Type="http://schemas.openxmlformats.org/officeDocument/2006/relationships/audio" Target="../media/media64.WAV"/><Relationship Id="rId1" Type="http://schemas.microsoft.com/office/2007/relationships/media" Target="../media/media64.WAV"/><Relationship Id="rId6" Type="http://schemas.openxmlformats.org/officeDocument/2006/relationships/image" Target="../media/image187.png"/><Relationship Id="rId5" Type="http://schemas.openxmlformats.org/officeDocument/2006/relationships/image" Target="../media/image157.gif"/><Relationship Id="rId4" Type="http://schemas.openxmlformats.org/officeDocument/2006/relationships/image" Target="../media/image10.gi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WAV"/><Relationship Id="rId1" Type="http://schemas.microsoft.com/office/2007/relationships/media" Target="../media/media65.WAV"/><Relationship Id="rId6" Type="http://schemas.openxmlformats.org/officeDocument/2006/relationships/slide" Target="slide4.xml"/><Relationship Id="rId5" Type="http://schemas.openxmlformats.org/officeDocument/2006/relationships/image" Target="../media/image188.png"/><Relationship Id="rId4" Type="http://schemas.openxmlformats.org/officeDocument/2006/relationships/image" Target="../media/image10.gi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WAV"/><Relationship Id="rId1" Type="http://schemas.microsoft.com/office/2007/relationships/media" Target="../media/media66.WAV"/><Relationship Id="rId6" Type="http://schemas.openxmlformats.org/officeDocument/2006/relationships/slide" Target="slide4.xml"/><Relationship Id="rId5" Type="http://schemas.openxmlformats.org/officeDocument/2006/relationships/image" Target="../media/image7.gif"/><Relationship Id="rId4" Type="http://schemas.openxmlformats.org/officeDocument/2006/relationships/image" Target="../media/image18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WAV"/><Relationship Id="rId1" Type="http://schemas.microsoft.com/office/2007/relationships/media" Target="../media/media67.WAV"/><Relationship Id="rId6" Type="http://schemas.openxmlformats.org/officeDocument/2006/relationships/slide" Target="slide4.xml"/><Relationship Id="rId5" Type="http://schemas.openxmlformats.org/officeDocument/2006/relationships/image" Target="../media/image7.gif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357126" y="0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9552" y="1771869"/>
            <a:ext cx="7920880" cy="981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39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CC00CC"/>
                </a:solidFill>
                <a:latin typeface="Arial Black" pitchFamily="34" charset="0"/>
                <a:cs typeface="Arial" pitchFamily="34" charset="0"/>
              </a:rPr>
              <a:t>Тема «</a:t>
            </a:r>
            <a:r>
              <a:rPr lang="ru-RU" sz="39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CC00CC"/>
                </a:solidFill>
                <a:latin typeface="Arial Black" pitchFamily="34" charset="0"/>
              </a:rPr>
              <a:t>Химическая кинетика</a:t>
            </a:r>
            <a:r>
              <a:rPr lang="ru-RU" sz="39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CC00CC"/>
                </a:solidFill>
                <a:latin typeface="Arial Black" pitchFamily="34" charset="0"/>
                <a:cs typeface="Arial" pitchFamily="34" charset="0"/>
              </a:rPr>
              <a:t>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5436513"/>
            <a:ext cx="388843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2022 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49622" y="849486"/>
            <a:ext cx="8786874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Дисциплина: «Физическая и коллоидная химия»</a:t>
            </a: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домой 2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b="55586"/>
          <a:stretch/>
        </p:blipFill>
        <p:spPr bwMode="auto">
          <a:xfrm>
            <a:off x="1890365" y="2626404"/>
            <a:ext cx="5075237" cy="289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C:\24.08.11\Лаб. раб YES\Виртуальные лабораторные YES\Анимашки и картинки\Часы\clock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0761" y="3212976"/>
            <a:ext cx="1214446" cy="15180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730909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844" y="-24"/>
            <a:ext cx="885831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Рассмотрим простую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одностороннюю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химическую реакцию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800" b="1" i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 А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j</a:t>
            </a:r>
            <a:endParaRPr lang="ru-RU" sz="2800" b="1" dirty="0" smtClean="0">
              <a:ln>
                <a:solidFill>
                  <a:sysClr val="windowText" lastClr="000000"/>
                </a:solidFill>
              </a:ln>
              <a:solidFill>
                <a:srgbClr val="1F31DF"/>
              </a:solidFill>
              <a:latin typeface="Arial" pitchFamily="34" charset="0"/>
              <a:cs typeface="Arial" pitchFamily="34" charset="0"/>
            </a:endParaRPr>
          </a:p>
          <a:p>
            <a:pPr indent="442913" algn="just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Такая реакция протекает при условии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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G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&lt; 0. Этот процесс характеризует зависимостью С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=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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), которая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называется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кинетической кривой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Кинетическая кривая показана на рисунке 1. Кривая 1 показывает изменение концентрации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продукта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реакции, кривая 2 –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изменение концентрации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исходного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вещества.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5512701"/>
            <a:ext cx="8143932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Рисунок 1 – Кинетические, кривые химической реакции: 1 – изменение концентрации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продукта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реакции, 2 – изменение концентрации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исходного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вещества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8" descr="colli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998923"/>
            <a:ext cx="1460500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 descr="44R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3997" y="3505633"/>
            <a:ext cx="10191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42313" y="5883174"/>
            <a:ext cx="304800" cy="304800"/>
          </a:xfrm>
          <a:prstGeom prst="rect">
            <a:avLst/>
          </a:prstGeom>
        </p:spPr>
      </p:pic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539406"/>
            <a:ext cx="2676378" cy="1977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971034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844" y="302809"/>
            <a:ext cx="8858312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9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Предположительно реакция протекает через образование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метильного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радикала путем отщепления атома водорода от молекулы метана. Отщепление осуществляется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неполностью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восстановленным кислородом, например О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2–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Метильные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радикалы в газовой фазе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рекомбинируют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 образованием молекулы этана и в ходе последующего дегидрирования превращаются в этилен. Еще один пример неполного окисления – превращение метанола в формальдегид в присутствии серебряного или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железомолибденового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катализатора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444208" y="6009864"/>
            <a:ext cx="304800" cy="304800"/>
          </a:xfrm>
          <a:prstGeom prst="rect">
            <a:avLst/>
          </a:prstGeom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797490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1406" y="106409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ru-RU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itchFamily="34" charset="0"/>
                <a:cs typeface="Arial" pitchFamily="34" charset="0"/>
              </a:rPr>
              <a:t>Нобелевская премия по химии 2010 года </a:t>
            </a:r>
            <a:endParaRPr lang="ru-RU" sz="3000" b="1" dirty="0" smtClean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4051" name="Picture 3" descr="E:\Материалы для презентаций 19.07.11\14.06.11\nobelevskaya-premiya-po-khimii-2010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0" y="3929066"/>
            <a:ext cx="3810000" cy="28575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881406" y="948379"/>
            <a:ext cx="5214974" cy="5389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5000"/>
              </a:lnSpc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Нобелевская премия </a:t>
            </a:r>
            <a:r>
              <a:rPr lang="ru-RU" sz="27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по химии 2010 года присуждена за новый метод создания углерод-углеродной связи.</a:t>
            </a:r>
          </a:p>
          <a:p>
            <a:pPr lvl="0" indent="450000" algn="just" eaLnBrk="0" hangingPunct="0">
              <a:lnSpc>
                <a:spcPct val="85000"/>
              </a:lnSpc>
            </a:pPr>
            <a:r>
              <a:rPr lang="ru-RU" sz="27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Нобелевский комитет присудил премию Ричарду Хеку (</a:t>
            </a:r>
            <a:r>
              <a:rPr lang="ru-RU" sz="2700" b="1" dirty="0" err="1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Richard</a:t>
            </a:r>
            <a:r>
              <a:rPr lang="ru-RU" sz="27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F. </a:t>
            </a:r>
            <a:r>
              <a:rPr lang="ru-RU" sz="2700" b="1" dirty="0" err="1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Heck</a:t>
            </a:r>
            <a:r>
              <a:rPr lang="ru-RU" sz="27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), Ей-</a:t>
            </a:r>
            <a:r>
              <a:rPr lang="ru-RU" sz="2700" b="1" dirty="0" err="1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ичи</a:t>
            </a:r>
            <a:r>
              <a:rPr lang="ru-RU" sz="27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ru-RU" sz="2700" b="1" dirty="0" err="1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Негиши</a:t>
            </a:r>
            <a:r>
              <a:rPr lang="ru-RU" sz="27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(</a:t>
            </a:r>
            <a:r>
              <a:rPr lang="ru-RU" sz="2700" b="1" dirty="0" err="1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Ei-ichi</a:t>
            </a:r>
            <a:r>
              <a:rPr lang="ru-RU" sz="27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ru-RU" sz="2700" b="1" dirty="0" err="1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Negishi</a:t>
            </a:r>
            <a:r>
              <a:rPr lang="ru-RU" sz="27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) и </a:t>
            </a:r>
            <a:r>
              <a:rPr lang="ru-RU" sz="2700" b="1" dirty="0" err="1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Акира</a:t>
            </a:r>
            <a:r>
              <a:rPr lang="ru-RU" sz="27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ru-RU" sz="2700" b="1" dirty="0" err="1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Сузуки</a:t>
            </a:r>
            <a:r>
              <a:rPr lang="ru-RU" sz="27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(</a:t>
            </a:r>
            <a:r>
              <a:rPr lang="ru-RU" sz="2700" b="1" dirty="0" err="1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Akira</a:t>
            </a:r>
            <a:r>
              <a:rPr lang="ru-RU" sz="27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ru-RU" sz="2700" b="1" dirty="0" err="1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Suzuki</a:t>
            </a:r>
            <a:r>
              <a:rPr lang="ru-RU" sz="27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) «за применение реакций кросс-сочетания с использованием </a:t>
            </a:r>
            <a:r>
              <a:rPr lang="ru-RU" sz="27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палладиевых </a:t>
            </a:r>
            <a:r>
              <a:rPr lang="ru-RU" sz="2700" b="1" i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катализато</a:t>
            </a:r>
            <a:r>
              <a:rPr lang="ru-RU" sz="27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-ров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в </a:t>
            </a:r>
            <a:r>
              <a:rPr lang="ru-RU" sz="27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органическом синтезе».</a:t>
            </a:r>
            <a:endParaRPr lang="ru-RU" sz="27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E:\Материалы для презентаций 19.07.11\14.06.11\Нобелевская премия по химии присуждена за пионерски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06" y="642918"/>
            <a:ext cx="3571900" cy="3857652"/>
          </a:xfrm>
          <a:prstGeom prst="rect">
            <a:avLst/>
          </a:prstGeom>
          <a:noFill/>
        </p:spPr>
      </p:pic>
      <p:pic>
        <p:nvPicPr>
          <p:cNvPr id="1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000892" y="5429264"/>
            <a:ext cx="304800" cy="304800"/>
          </a:xfrm>
          <a:prstGeom prst="rect">
            <a:avLst/>
          </a:prstGeom>
        </p:spPr>
      </p:pic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785514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098" name="Picture 2" descr="E:\Материалы для презентаций 19.07.11\14.06.11\nobelchem_3_1286373537_f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4706287"/>
            <a:ext cx="5143536" cy="2151713"/>
          </a:xfrm>
          <a:prstGeom prst="rect">
            <a:avLst/>
          </a:prstGeom>
          <a:noFill/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804248" y="5945448"/>
            <a:ext cx="304800" cy="304800"/>
          </a:xfrm>
          <a:prstGeom prst="rect">
            <a:avLst/>
          </a:prstGeom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116632"/>
            <a:ext cx="8786874" cy="481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0000"/>
              </a:lnSpc>
            </a:pPr>
            <a:r>
              <a:rPr 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Нобелевские лауреаты по химии 2010 года </a:t>
            </a:r>
            <a:r>
              <a:rPr lang="ru-RU" sz="2400" b="1" u="sng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разработали методики для двух типов реакций с участием</a:t>
            </a:r>
            <a:r>
              <a:rPr 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палладия</a:t>
            </a:r>
            <a:r>
              <a:rPr 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. В обеих реакциях взаимодействуют два реагента – </a:t>
            </a:r>
            <a:r>
              <a:rPr lang="ru-RU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электрофильный</a:t>
            </a:r>
            <a:r>
              <a:rPr 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(с дефицитом электронной плотности) и нуклеофильный (с избытком электронной плотности). В качестве </a:t>
            </a:r>
            <a:r>
              <a:rPr lang="ru-RU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электрофильного</a:t>
            </a:r>
            <a:r>
              <a:rPr 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агента всегда выступает молекула углеводорода, в котором концевой атом водорода замещён на атом галогена (хлор, бром, йод). А вот нуклеофильные агенты различаются – в одном случае используется молекула олефина (линейного углеводорода с одной двойной связью), а в другом – металлоорганическое соединение (цинк, бор или олово). Сначала образуется комплекс атома палладия с </a:t>
            </a:r>
            <a:r>
              <a:rPr lang="ru-RU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электрофильным</a:t>
            </a:r>
            <a:r>
              <a:rPr 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агентом, а затем этот комплекс взаимодействует с нуклеофильным соединением.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25523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074" name="Picture 2" descr="НОБЕЛЕВСКАЯ ПРЕМИЯ ПО ХИМИИ. НОБЕЛЕВСКАЯ ПРЕМИЯ ПО ХИМИИ 2010 года. Нобелевские лауреаты по химии. Реакция кросс сочетания с использованием палладиевых катализаторов в органическом синтез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6302" y="3955380"/>
            <a:ext cx="3870192" cy="2902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79512" y="0"/>
            <a:ext cx="8856984" cy="4173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 помощью реакции Хека сегодня получают: противовоспалительный препарат </a:t>
            </a:r>
            <a:r>
              <a:rPr lang="ru-RU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напроксен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Naproxen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), лекарство от астмы – </a:t>
            </a:r>
            <a:r>
              <a:rPr lang="ru-RU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сингуляр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Singulair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), светоизлучающие соединения для микроэлектроники, </a:t>
            </a:r>
            <a:r>
              <a:rPr lang="ru-RU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таксол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Taxol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– распространённый препарат для химиотерапии. Не очень тривиальным путём – в несколько стадий - по этой методике удаётся получить природный наркотик морфин и его химические модификации. Реакция Хека также используется для </a:t>
            </a:r>
            <a:r>
              <a:rPr lang="ru-RU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синтеза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стероидных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гормонов (половые гормоны, гормоны коры надпочечников) и стрихнина.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556244" y="6364311"/>
            <a:ext cx="304800" cy="304800"/>
          </a:xfrm>
          <a:prstGeom prst="rect">
            <a:avLst/>
          </a:prstGeom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408047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7624" y="85193"/>
            <a:ext cx="6963061" cy="486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Полочные контактные аппараты </a:t>
            </a:r>
            <a:endParaRPr lang="ru-RU" sz="32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0978" name="Picture 2" descr="E:\Материалы для презентаций 19.07.11\14.06.11\слоями катализатора, лежащими на полках, производится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4191000"/>
            <a:ext cx="4762500" cy="2667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42844" y="476672"/>
            <a:ext cx="8858312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000" algn="just">
              <a:lnSpc>
                <a:spcPct val="80000"/>
              </a:lnSpc>
            </a:pPr>
            <a:r>
              <a:rPr lang="ru-RU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производстве серной кислоты  для  осуществления реакции </a:t>
            </a:r>
          </a:p>
          <a:p>
            <a:pPr algn="ctr">
              <a:lnSpc>
                <a:spcPct val="80000"/>
              </a:lnSpc>
            </a:pPr>
            <a:r>
              <a:rPr lang="ru-RU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2SO</a:t>
            </a:r>
            <a:r>
              <a:rPr lang="ru-RU" sz="23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O</a:t>
            </a:r>
            <a:r>
              <a:rPr lang="ru-RU" sz="23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→ 2 SO</a:t>
            </a:r>
            <a:r>
              <a:rPr lang="ru-RU" sz="23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23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ru-RU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используют ванадиевый катализатор, который менее активен, чем платиновый, но дешевле и отравляется соединениями мышьяка в несколько тысяч раз меньше, чем платина. Ванадиевая контактная масса содержит в среднем 7 % V</a:t>
            </a:r>
            <a:r>
              <a:rPr lang="ru-RU" sz="23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3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540000" algn="just">
              <a:lnSpc>
                <a:spcPct val="80000"/>
              </a:lnSpc>
            </a:pPr>
            <a:r>
              <a:rPr lang="ru-RU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Для осуществления данного процесса используют полочные контактные аппараты. Принцип их действия состоит в том, что подогрев и охлаждение газа между слоями катализатора, лежащими на полках, производится в самом контактном аппарате с использованием различных теплоносителей или способов охлаждения. </a:t>
            </a:r>
            <a:endParaRPr lang="ru-RU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07311" y="5597624"/>
            <a:ext cx="304800" cy="304800"/>
          </a:xfrm>
          <a:prstGeom prst="rect">
            <a:avLst/>
          </a:prstGeom>
        </p:spPr>
      </p:pic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472977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7282" y="23956"/>
            <a:ext cx="8949213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полочных контактных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аппаратах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высота каждого нижележащего слоя катализатора выше, чем расположенного над ним, т.е. увеличивается по ходу газа, а высота теплообменников уменьшается, так как по мере возрастания общей степени превращения скорость реакции снижается и соответственно уменьшается количество выделившегося тепла. В межтрубном пространстве теплообменников последовательно </a:t>
            </a:r>
            <a:r>
              <a:rPr lang="ru-RU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снизу вверх проходит свежий газ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охлаждая продукты реакции и нагреваясь до температуры начала реакции.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02" name="Picture 2" descr="E:\Материалы для презентаций 19.07.11\14.06.11\слоями катализатора, лежащими на полках, производится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6295" y="4149080"/>
            <a:ext cx="4762500" cy="2667000"/>
          </a:xfrm>
          <a:prstGeom prst="rect">
            <a:avLst/>
          </a:prstGeom>
          <a:noFill/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660232" y="5733256"/>
            <a:ext cx="304800" cy="304800"/>
          </a:xfrm>
          <a:prstGeom prst="rect">
            <a:avLst/>
          </a:prstGeom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525197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26" name="Picture 2" descr="image0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3570" y="-12064"/>
            <a:ext cx="58166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59871" y="3175847"/>
            <a:ext cx="8643998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Технологическая  схема производства серной кислоты:</a:t>
            </a:r>
            <a:endParaRPr lang="ru-RU" sz="2600" dirty="0" smtClean="0">
              <a:ln>
                <a:solidFill>
                  <a:sysClr val="windowText" lastClr="000000"/>
                </a:solidFill>
              </a:ln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hangingPunct="0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1 – 1-я промывная башня; 2 – 2-я промывная башня с насадкой; 3 – мокрый электрофильтр; 4 – сушильная башня с насадкой; 5 – турбокомпрессор; 6 –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трубчатый теплообменник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; 7 –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контактный аппарат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; 8 –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трубчатый холодильник газа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; 9 и 10 – абсорбционные башни с насадкой; 11 – центробежные насосы; 12 – сборники кислоты; 13 – холодильники кислоты</a:t>
            </a:r>
            <a:endParaRPr lang="ru-RU" sz="2600" dirty="0" smtClean="0">
              <a:ln>
                <a:solidFill>
                  <a:sysClr val="windowText" lastClr="000000"/>
                </a:solidFill>
              </a:ln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72264" y="2857496"/>
            <a:ext cx="714380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24128" y="6364311"/>
            <a:ext cx="304800" cy="304800"/>
          </a:xfrm>
          <a:prstGeom prst="rect">
            <a:avLst/>
          </a:prstGeom>
        </p:spPr>
      </p:pic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16329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85958" y="2204864"/>
            <a:ext cx="7448449" cy="1666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Примеры решения задач по теме </a:t>
            </a:r>
          </a:p>
          <a:p>
            <a:pPr algn="ctr">
              <a:lnSpc>
                <a:spcPct val="85000"/>
              </a:lnSpc>
            </a:pPr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«</a:t>
            </a:r>
            <a:r>
              <a:rPr lang="ru-RU" sz="40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CC00CC"/>
                </a:solidFill>
                <a:latin typeface="Arial Black" pitchFamily="34" charset="0"/>
              </a:rPr>
              <a:t>Химическая кинетика</a:t>
            </a:r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»</a:t>
            </a:r>
            <a:endParaRPr lang="ru-RU" sz="40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3" descr="цинк и кислота - анимашка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4313745"/>
            <a:ext cx="2439987" cy="243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2359302"/>
              </p:ext>
            </p:extLst>
          </p:nvPr>
        </p:nvGraphicFramePr>
        <p:xfrm>
          <a:off x="5375291" y="404664"/>
          <a:ext cx="3418557" cy="1224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45" name="Формула" r:id="rId7" imgW="1180588" imgH="418918" progId="Equation.3">
                  <p:embed/>
                </p:oleObj>
              </mc:Choice>
              <mc:Fallback>
                <p:oleObj name="Формула" r:id="rId7" imgW="1180588" imgH="418918" progId="Equation.3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5291" y="404664"/>
                        <a:ext cx="3418557" cy="12241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295223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260648"/>
            <a:ext cx="885698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dirty="0"/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Задача 1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.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процессе  химической реакции  2NO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(г)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2(г)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2NO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2(г)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концентрация оксида азота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за 10 сек уменьшилась от 0,5 моль/дм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до 0,3 моль/дм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Определить среднюю скорость этой реакции, измеренную по кислороду. 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08" y="3999964"/>
            <a:ext cx="2148235" cy="274140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15062"/>
              </p:ext>
            </p:extLst>
          </p:nvPr>
        </p:nvGraphicFramePr>
        <p:xfrm>
          <a:off x="209839" y="2276872"/>
          <a:ext cx="8754649" cy="2133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084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61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Дано</a:t>
                      </a:r>
                      <a:endParaRPr lang="ru-RU" sz="2800" b="1" i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Решение </a:t>
                      </a:r>
                      <a:endParaRPr lang="ru-RU" sz="2800" b="1" i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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= 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 с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2NO</a:t>
                      </a:r>
                      <a:r>
                        <a:rPr lang="ru-RU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(г)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 O</a:t>
                      </a:r>
                      <a:r>
                        <a:rPr lang="ru-RU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2(г) 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= 2NO</a:t>
                      </a:r>
                      <a:r>
                        <a:rPr lang="ru-RU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2(г)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</a:t>
                      </a:r>
                      <a:r>
                        <a:rPr lang="ru-RU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(NO) = 0,5 моль/дм</a:t>
                      </a:r>
                      <a:r>
                        <a:rPr lang="ru-RU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</a:t>
                      </a:r>
                      <a:r>
                        <a:rPr lang="ru-RU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(NO) = 0,3 моль/дм</a:t>
                      </a:r>
                      <a:r>
                        <a:rPr lang="ru-RU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</a:t>
                      </a:r>
                      <a:r>
                        <a:rPr lang="en-US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ru-RU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) = ?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6566941"/>
              </p:ext>
            </p:extLst>
          </p:nvPr>
        </p:nvGraphicFramePr>
        <p:xfrm>
          <a:off x="5004048" y="3717032"/>
          <a:ext cx="2885070" cy="1033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5" name="Формула" r:id="rId6" imgW="1180588" imgH="418918" progId="Equation.3">
                  <p:embed/>
                </p:oleObj>
              </mc:Choice>
              <mc:Fallback>
                <p:oleObj name="Формула" r:id="rId6" imgW="1180588" imgH="41891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3717032"/>
                        <a:ext cx="2885070" cy="10331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83050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260648"/>
            <a:ext cx="8856984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Скорость реакции, измеренную по NO можно определить следующим образом: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4494400"/>
              </p:ext>
            </p:extLst>
          </p:nvPr>
        </p:nvGraphicFramePr>
        <p:xfrm>
          <a:off x="2123728" y="1102654"/>
          <a:ext cx="4612748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0" name="Формула" r:id="rId4" imgW="2362200" imgH="393700" progId="">
                  <p:embed/>
                </p:oleObj>
              </mc:Choice>
              <mc:Fallback>
                <p:oleObj name="Формула" r:id="rId4" imgW="2362200" imgH="3937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1102654"/>
                        <a:ext cx="4612748" cy="792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79512" y="1958809"/>
            <a:ext cx="885698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 процессе этой реакции 0,2 моль NO прореагировало с 0,1 молем кислорода. Следовательно, средняя скорость этой реакции, измеренная по кислороду, составит: 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1957776"/>
              </p:ext>
            </p:extLst>
          </p:nvPr>
        </p:nvGraphicFramePr>
        <p:xfrm>
          <a:off x="2949149" y="3585555"/>
          <a:ext cx="3495059" cy="923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1" name="Формула" r:id="rId6" imgW="1536033" imgH="393529" progId="">
                  <p:embed/>
                </p:oleObj>
              </mc:Choice>
              <mc:Fallback>
                <p:oleObj name="Формула" r:id="rId6" imgW="1536033" imgH="3935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9149" y="3585555"/>
                        <a:ext cx="3495059" cy="9235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08" y="3632400"/>
            <a:ext cx="2436268" cy="310896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10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310962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020272" y="6553200"/>
            <a:ext cx="304800" cy="304800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496" y="-27384"/>
            <a:ext cx="9012702" cy="6554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000" algn="just">
              <a:lnSpc>
                <a:spcPct val="85000"/>
              </a:lnSpc>
              <a:defRPr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Под</a:t>
            </a:r>
            <a:r>
              <a:rPr lang="ru-RU" sz="2600" b="1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скоростью химической реакции</a:t>
            </a:r>
            <a:r>
              <a:rPr lang="ru-RU" sz="2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u="sng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понимают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изменение концентрации одного из реагирующих веществ или продуктов реакции в единицу времени.</a:t>
            </a:r>
          </a:p>
          <a:p>
            <a:pPr indent="540000" algn="just">
              <a:lnSpc>
                <a:spcPct val="85000"/>
              </a:lnSpc>
              <a:defRPr/>
            </a:pP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Скорость реакции </a:t>
            </a:r>
            <a:r>
              <a:rPr lang="ru-RU" sz="2600" b="1" u="sng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является критерием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реакционной способности химических систем. Если реакция идет до конца, т. е. все исходное вещество превращается в продукты реакции, можно записать</a:t>
            </a:r>
          </a:p>
          <a:p>
            <a:pPr algn="ctr">
              <a:lnSpc>
                <a:spcPct val="85000"/>
              </a:lnSpc>
              <a:defRPr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      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600" b="1" baseline="-25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en-US" sz="2600" b="1" baseline="-25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– 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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600" b="1" i="1" baseline="-250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600" b="1" i="1" baseline="-250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 0.</a:t>
            </a:r>
            <a:endParaRPr lang="ru-RU" sz="26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540000" algn="just">
              <a:lnSpc>
                <a:spcPct val="85000"/>
              </a:lnSpc>
              <a:defRPr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Обозначим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степень полноты химической реакции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</a:t>
            </a:r>
            <a:r>
              <a:rPr lang="ru-RU" sz="2600" b="1" dirty="0">
                <a:solidFill>
                  <a:srgbClr val="EE661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(кси). Номенклатурными правилами 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IU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 рекомендуется </a:t>
            </a:r>
            <a:r>
              <a:rPr lang="ru-RU" sz="2600" b="1" u="sng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определять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скорость реакции </a:t>
            </a:r>
            <a:r>
              <a:rPr lang="en-US" sz="2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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как </a:t>
            </a:r>
            <a:r>
              <a:rPr lang="ru-RU" sz="2600" b="1" u="sng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скорость возрастания степени завершенности реакции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85000"/>
              </a:lnSpc>
              <a:defRPr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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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</a:t>
            </a:r>
          </a:p>
          <a:p>
            <a:pPr algn="just">
              <a:lnSpc>
                <a:spcPct val="85000"/>
              </a:lnSpc>
              <a:defRPr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где 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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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определяется скоростью образования или превращения 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-г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компонента в системе, равной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dn</a:t>
            </a:r>
            <a:r>
              <a:rPr lang="en-US" sz="2600" b="1" baseline="-250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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lnSpc>
                <a:spcPct val="85000"/>
              </a:lnSpc>
              <a:defRPr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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 d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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/d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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600" b="1" i="1" baseline="-25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600" b="1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1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dn</a:t>
            </a:r>
            <a:r>
              <a:rPr lang="en-US" sz="2600" b="1" i="1" baseline="-25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vd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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600" b="1" i="1" baseline="-25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600" b="1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2600" b="1" baseline="30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en-US" sz="2600" b="1" baseline="-25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/d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</a:t>
            </a:r>
            <a:endParaRPr lang="en-US" sz="26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  <a:defRPr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где </a:t>
            </a:r>
            <a:r>
              <a:rPr lang="en-US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600" b="1" i="1" baseline="-250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количество </a:t>
            </a:r>
            <a:r>
              <a:rPr lang="en-US" sz="2600" b="1" i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-го вещества; </a:t>
            </a:r>
            <a:r>
              <a:rPr lang="en-US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объем системы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49349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19" y="332656"/>
            <a:ext cx="8622637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Задача 2.</a:t>
            </a:r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Во сколько раз изменится скорость прямой реакции А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(г)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+2В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(г)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АВ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2(г)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при увеличении  давления в 2 раза?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944561"/>
              </p:ext>
            </p:extLst>
          </p:nvPr>
        </p:nvGraphicFramePr>
        <p:xfrm>
          <a:off x="251519" y="2060848"/>
          <a:ext cx="8784977" cy="2484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87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7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Дано</a:t>
                      </a:r>
                      <a:endParaRPr lang="ru-RU" sz="2800" b="1" i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450215" algn="ctr"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Решение</a:t>
                      </a:r>
                      <a:endParaRPr lang="ru-RU" sz="2800" b="1" i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P = 2P</a:t>
                      </a:r>
                      <a:r>
                        <a:rPr lang="ru-RU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indent="442913" algn="just">
                        <a:spcAft>
                          <a:spcPts val="0"/>
                        </a:spcAft>
                      </a:pPr>
                      <a:r>
                        <a:rPr lang="ru-RU" sz="27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Закон действия масс</a:t>
                      </a:r>
                      <a:r>
                        <a:rPr lang="ru-RU" sz="27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: </a:t>
                      </a:r>
                      <a:r>
                        <a:rPr lang="ru-RU" sz="2700" b="1" u="non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скорость </a:t>
                      </a:r>
                      <a:r>
                        <a:rPr lang="ru-RU" sz="2700" b="1" u="non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элементарной реакции </a:t>
                      </a:r>
                      <a:r>
                        <a:rPr lang="ru-RU" sz="2700" b="1" u="none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пропорциональ</a:t>
                      </a:r>
                      <a:r>
                        <a:rPr lang="ru-RU" sz="2700" b="1" u="non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-на </a:t>
                      </a:r>
                      <a:r>
                        <a:rPr lang="ru-RU" sz="2700" b="1" u="non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произведению концентраций </a:t>
                      </a:r>
                      <a:r>
                        <a:rPr lang="ru-RU" sz="2700" b="1" u="none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реаги-рующих</a:t>
                      </a:r>
                      <a:r>
                        <a:rPr lang="ru-RU" sz="2700" b="1" u="non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700" b="1" u="non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веществ в степенях, равных стехиометрическим коэффициентам</a:t>
                      </a:r>
                      <a:r>
                        <a:rPr lang="ru-RU" sz="27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  <a:endParaRPr lang="ru-RU" sz="27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5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7339751"/>
              </p:ext>
            </p:extLst>
          </p:nvPr>
        </p:nvGraphicFramePr>
        <p:xfrm>
          <a:off x="539552" y="2924944"/>
          <a:ext cx="1099940" cy="1039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8" name="Формула" r:id="rId4" imgW="444307" imgH="431613" progId="">
                  <p:embed/>
                </p:oleObj>
              </mc:Choice>
              <mc:Fallback>
                <p:oleObj name="Формула" r:id="rId4" imgW="444307" imgH="43161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2924944"/>
                        <a:ext cx="1099940" cy="10399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351978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33283" y="44624"/>
            <a:ext cx="8911225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Для одностадийной обратимой реакции, протекающую в гомогенной среде</a:t>
            </a:r>
          </a:p>
          <a:p>
            <a:pPr algn="ctr">
              <a:lnSpc>
                <a:spcPct val="80000"/>
              </a:lnSpc>
            </a:pPr>
            <a:r>
              <a:rPr lang="ru-RU" sz="2800" b="1" dirty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baseline="-25000" dirty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(г)</a:t>
            </a:r>
            <a:r>
              <a:rPr lang="ru-RU" sz="2800" b="1" dirty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+2В</a:t>
            </a:r>
            <a:r>
              <a:rPr lang="ru-RU" sz="2800" b="1" baseline="-25000" dirty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(г)</a:t>
            </a:r>
            <a:r>
              <a:rPr lang="ru-RU" sz="2800" b="1" dirty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2800" b="1" dirty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АВ</a:t>
            </a:r>
            <a:r>
              <a:rPr lang="ru-RU" sz="2800" b="1" baseline="-25000" dirty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2(г)</a:t>
            </a:r>
            <a:endParaRPr lang="ru-RU" sz="2800" b="1" dirty="0">
              <a:solidFill>
                <a:srgbClr val="180D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скорость взаимодействия веществ согласно закону действия масс выразится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соотноше-нием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21" t="52349" r="41262" b="41402"/>
          <a:stretch/>
        </p:blipFill>
        <p:spPr bwMode="auto">
          <a:xfrm>
            <a:off x="3491880" y="1844824"/>
            <a:ext cx="2520280" cy="61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7" name="Picture 5" descr="C:\Users\ikuzmina\Desktop\01.03.16\Химия\Химия-картинки\Реакции\анимашки\atom_volcano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00500"/>
            <a:ext cx="1905000" cy="285750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116769" y="6237312"/>
            <a:ext cx="3584635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600" b="1" dirty="0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</a:t>
            </a:r>
            <a:r>
              <a:rPr lang="ru-RU" sz="2600" b="1" baseline="-25000" dirty="0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2(г)</a:t>
            </a:r>
            <a:r>
              <a:rPr lang="ru-RU" sz="2600" b="1" dirty="0" smtClean="0">
                <a:ln w="11430">
                  <a:solidFill>
                    <a:srgbClr val="180DA3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</a:t>
            </a:r>
            <a:r>
              <a:rPr lang="ru-RU" sz="2600" b="1" dirty="0" smtClean="0">
                <a:ln w="11430">
                  <a:solidFill>
                    <a:srgbClr val="180DA3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2Н</a:t>
            </a:r>
            <a:r>
              <a:rPr lang="ru-RU" sz="2600" b="1" baseline="-25000" dirty="0" smtClean="0">
                <a:ln w="11430">
                  <a:solidFill>
                    <a:srgbClr val="180DA3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2(г)</a:t>
            </a:r>
            <a:r>
              <a:rPr lang="ru-RU" sz="2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n w="11430">
                  <a:solidFill>
                    <a:srgbClr val="180DA3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</a:t>
            </a:r>
            <a:r>
              <a:rPr lang="ru-RU" sz="2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n w="11430">
                  <a:solidFill>
                    <a:srgbClr val="180DA3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</a:t>
            </a:r>
            <a:r>
              <a:rPr lang="ru-RU" sz="2600" b="1" baseline="-25000" dirty="0" smtClean="0">
                <a:ln w="11430">
                  <a:solidFill>
                    <a:srgbClr val="180DA3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</a:t>
            </a:r>
            <a:r>
              <a:rPr lang="ru-RU" sz="2600" b="1" baseline="-25000" dirty="0" smtClean="0">
                <a:ln w="11430">
                  <a:solidFill>
                    <a:srgbClr val="180DA3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(г)</a:t>
            </a:r>
            <a:endParaRPr lang="ru-RU" sz="2600" b="1" dirty="0">
              <a:ln w="11430">
                <a:solidFill>
                  <a:srgbClr val="180DA3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5540" y="2492896"/>
            <a:ext cx="8868948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коэффициент пропорциональности –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константа скорости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прямой реакции,</a:t>
            </a:r>
          </a:p>
          <a:p>
            <a:pPr marL="900113" indent="-357188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[А] и [В] – равновесные молярные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концентрации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 и В.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19" t="52349" r="49290" b="42516"/>
          <a:stretch/>
        </p:blipFill>
        <p:spPr bwMode="auto">
          <a:xfrm>
            <a:off x="612397" y="2204864"/>
            <a:ext cx="431211" cy="658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41" name="Picture 9" descr="Результаты поиска изображений для запроса &quot;электролиз воды... 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3717032"/>
            <a:ext cx="6008515" cy="2550227"/>
          </a:xfrm>
          <a:prstGeom prst="rect">
            <a:avLst/>
          </a:prstGeom>
          <a:noFill/>
        </p:spPr>
      </p:pic>
      <p:cxnSp>
        <p:nvCxnSpPr>
          <p:cNvPr id="21" name="Прямая со стрелкой 20"/>
          <p:cNvCxnSpPr/>
          <p:nvPr/>
        </p:nvCxnSpPr>
        <p:spPr>
          <a:xfrm>
            <a:off x="1763688" y="6741368"/>
            <a:ext cx="3456384" cy="0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04775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 l="19191" t="22700" r="17023" b="10101"/>
          <a:stretch>
            <a:fillRect/>
          </a:stretch>
        </p:blipFill>
        <p:spPr bwMode="auto">
          <a:xfrm>
            <a:off x="0" y="170574"/>
            <a:ext cx="9144000" cy="5418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113482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2" t="23387" r="31796" b="53428"/>
          <a:stretch/>
        </p:blipFill>
        <p:spPr bwMode="auto">
          <a:xfrm>
            <a:off x="1763688" y="332656"/>
            <a:ext cx="5651408" cy="21602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828836"/>
            <a:ext cx="8784976" cy="1609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9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Ответ: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в замкнутой системе при постоянной температуре при увеличении давления в 2 раза скорости прямой реакции увеличится в 8 раз.</a:t>
            </a: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95770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4016" y="281260"/>
            <a:ext cx="889248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Задача 3.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Окисление серы и его диоксида протекают по уравнениям: а) S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(к)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+ O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2(г)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= SO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2(г)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     б) 2SO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 (г)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+ O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 (г)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= 2SO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3(г)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Как изменяется скорость этих реакций, если объем каждой из систем уменьшить в 4 раза?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10429" t="24800" r="8657" b="12201"/>
          <a:stretch>
            <a:fillRect/>
          </a:stretch>
        </p:blipFill>
        <p:spPr bwMode="auto">
          <a:xfrm>
            <a:off x="265415" y="2132856"/>
            <a:ext cx="8878585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5" descr="Результаты поиска изображений для запроса &quot;сера&quot;"/>
          <p:cNvPicPr>
            <a:picLocks noChangeAspect="1" noChangeArrowheads="1"/>
          </p:cNvPicPr>
          <p:nvPr/>
        </p:nvPicPr>
        <p:blipFill>
          <a:blip r:embed="rId4" cstate="print"/>
          <a:srcRect l="2554" t="10097" r="2567" b="13253"/>
          <a:stretch>
            <a:fillRect/>
          </a:stretch>
        </p:blipFill>
        <p:spPr bwMode="auto">
          <a:xfrm>
            <a:off x="3419872" y="5805264"/>
            <a:ext cx="1708790" cy="1035359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68615" name="Picture 7" descr="Результаты поиска изображений для запроса &quot;сера&quot;"/>
          <p:cNvPicPr>
            <a:picLocks noChangeAspect="1" noChangeArrowheads="1"/>
          </p:cNvPicPr>
          <p:nvPr/>
        </p:nvPicPr>
        <p:blipFill>
          <a:blip r:embed="rId5" cstate="print"/>
          <a:srcRect l="14104" t="5906" r="4091" b="9931"/>
          <a:stretch>
            <a:fillRect/>
          </a:stretch>
        </p:blipFill>
        <p:spPr bwMode="auto">
          <a:xfrm>
            <a:off x="6156176" y="5584204"/>
            <a:ext cx="1296144" cy="1273796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4" name="Прямоугольник 13"/>
          <p:cNvSpPr/>
          <p:nvPr/>
        </p:nvSpPr>
        <p:spPr>
          <a:xfrm>
            <a:off x="5076056" y="6021288"/>
            <a:ext cx="1300356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Сера 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50750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 l="38681" t="23750" r="34150" b="23750"/>
          <a:stretch>
            <a:fillRect/>
          </a:stretch>
        </p:blipFill>
        <p:spPr bwMode="auto">
          <a:xfrm>
            <a:off x="2411760" y="188640"/>
            <a:ext cx="4464496" cy="485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Прямоугольник 7"/>
          <p:cNvSpPr/>
          <p:nvPr/>
        </p:nvSpPr>
        <p:spPr>
          <a:xfrm>
            <a:off x="179512" y="5085184"/>
            <a:ext cx="842493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Ответ: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 уменьшении объема в 4 раза концентрация кислорода увеличивается в 4 раза.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141524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7504" y="293689"/>
            <a:ext cx="8856984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б) 2SO</a:t>
            </a:r>
            <a:r>
              <a:rPr lang="ru-RU" sz="2800" b="1" baseline="-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 (г)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+ O</a:t>
            </a:r>
            <a:r>
              <a:rPr lang="ru-RU" sz="2800" b="1" baseline="-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 (г)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= 2SO</a:t>
            </a:r>
            <a:r>
              <a:rPr lang="ru-RU" sz="2800" b="1" baseline="-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3(г)</a:t>
            </a: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До сжатия реакционной системы скорость этой реакции: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l="12500" t="26900" r="9247" b="27950"/>
          <a:stretch>
            <a:fillRect/>
          </a:stretch>
        </p:blipFill>
        <p:spPr bwMode="auto">
          <a:xfrm>
            <a:off x="251520" y="1537349"/>
            <a:ext cx="8712968" cy="282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http://dic.academic.ru/pictures/wiki/files/79/Oleum_fuming.jpg"/>
          <p:cNvPicPr>
            <a:picLocks noChangeAspect="1" noChangeArrowheads="1"/>
          </p:cNvPicPr>
          <p:nvPr/>
        </p:nvPicPr>
        <p:blipFill>
          <a:blip r:embed="rId4" cstate="print"/>
          <a:srcRect l="24246" t="19397" r="22412" b="4229"/>
          <a:stretch>
            <a:fillRect/>
          </a:stretch>
        </p:blipFill>
        <p:spPr bwMode="auto">
          <a:xfrm>
            <a:off x="7020272" y="2780928"/>
            <a:ext cx="936104" cy="1787105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Прямоугольник 10"/>
          <p:cNvSpPr/>
          <p:nvPr/>
        </p:nvSpPr>
        <p:spPr>
          <a:xfrm>
            <a:off x="8149969" y="3814823"/>
            <a:ext cx="742511" cy="4062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25400" algn="ctr">
              <a:lnSpc>
                <a:spcPct val="85000"/>
              </a:lnSpc>
              <a:spcAft>
                <a:spcPts val="0"/>
              </a:spcAft>
            </a:pPr>
            <a:r>
              <a:rPr lang="en-US" sz="2400" b="1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SO</a:t>
            </a:r>
            <a:r>
              <a:rPr lang="en-US" sz="2400" b="1" baseline="-25000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3</a:t>
            </a:r>
            <a:endParaRPr lang="ru-RU" sz="2400" b="1" baseline="-25000" dirty="0">
              <a:ln w="11430">
                <a:solidFill>
                  <a:schemeClr val="tx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44016" y="5013176"/>
          <a:ext cx="8316416" cy="129540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97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7377"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</a:t>
                      </a:r>
                      <a:r>
                        <a:rPr lang="ru-RU" sz="25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Оксид серы </a:t>
                      </a: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(IV)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Газ с характерным резким запахом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Бесцветный 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377"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</a:t>
                      </a:r>
                      <a:r>
                        <a:rPr lang="en-US" sz="25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Оксид серы </a:t>
                      </a: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(VI)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Маслянистая жидкость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Желтоватая прозрачная</a:t>
                      </a:r>
                      <a:endParaRPr lang="ru-RU" sz="23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20" name="Прямая со стрелкой 19"/>
          <p:cNvCxnSpPr/>
          <p:nvPr/>
        </p:nvCxnSpPr>
        <p:spPr>
          <a:xfrm>
            <a:off x="7956376" y="4221088"/>
            <a:ext cx="864096" cy="0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724114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7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l="33366" t="38450" r="30016" b="27950"/>
          <a:stretch>
            <a:fillRect/>
          </a:stretch>
        </p:blipFill>
        <p:spPr bwMode="auto">
          <a:xfrm>
            <a:off x="989602" y="260648"/>
            <a:ext cx="6696745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Прямоугольник 6"/>
          <p:cNvSpPr/>
          <p:nvPr/>
        </p:nvSpPr>
        <p:spPr>
          <a:xfrm>
            <a:off x="251520" y="4005064"/>
            <a:ext cx="8640960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Ответ: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уменьшении объема в 4 раза концентрация кислорода увеличивается в 64 раза.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632552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1520" y="188640"/>
            <a:ext cx="864096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Задача 4.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Вычислить во сколько раз уменьшится скорость реакции, протекающей в газовой фазе, если понизить температуру от 120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до 80 </a:t>
            </a:r>
            <a:r>
              <a:rPr lang="ru-RU" sz="2800" b="1" baseline="30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Температурный коэффициент скорости реакции равен трем.</a:t>
            </a:r>
            <a:endParaRPr lang="ru-RU" sz="2800" b="1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l="11513" t="24800" r="8163" b="12201"/>
          <a:stretch>
            <a:fillRect/>
          </a:stretch>
        </p:blipFill>
        <p:spPr bwMode="auto">
          <a:xfrm>
            <a:off x="49897" y="2060848"/>
            <a:ext cx="8842583" cy="390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345981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51520" y="188640"/>
            <a:ext cx="86409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Задача 5.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Вычислить значение температурного коэффициента скорости реакции, если при повышении температуры на 30 </a:t>
            </a:r>
            <a:r>
              <a:rPr lang="ru-RU" sz="2800" b="1" baseline="30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скорость реакции возросла в 64 раза.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 cstate="print"/>
          <a:srcRect l="11513" t="23750" r="8754" b="36351"/>
          <a:stretch>
            <a:fillRect/>
          </a:stretch>
        </p:blipFill>
        <p:spPr bwMode="auto">
          <a:xfrm>
            <a:off x="72008" y="2046589"/>
            <a:ext cx="9004282" cy="2534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32775" t="44750" r="30016" b="41600"/>
          <a:stretch>
            <a:fillRect/>
          </a:stretch>
        </p:blipFill>
        <p:spPr bwMode="auto">
          <a:xfrm>
            <a:off x="2339752" y="4581128"/>
            <a:ext cx="523442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5496" y="5589240"/>
            <a:ext cx="8568952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Ответ: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при понижении температуры от 120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до 80 </a:t>
            </a:r>
            <a:r>
              <a:rPr lang="ru-RU" sz="2800" b="1" baseline="30000" dirty="0" err="1" smtClean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скорость реакции уменьшится в 81 раз.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084616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C:\24.08.11\Лаб. раб YES\Виртуальные лабораторные YES\Анимашки и картинки\Химия\Реакции\d5c33da6feb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15338" y="47608"/>
            <a:ext cx="767954" cy="102393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83378" y="100487"/>
            <a:ext cx="7500990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Средняя и истинная скорость химической реакции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00100" y="-55322468"/>
            <a:ext cx="7786742" cy="943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540000" algn="just" eaLnBrk="1" hangingPunct="1">
              <a:lnSpc>
                <a:spcPct val="11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Различают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истинную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скорость реакции </a:t>
            </a:r>
          </a:p>
          <a:p>
            <a:pPr marL="0" lvl="1" indent="0" algn="ctr" eaLnBrk="1" hangingPunct="1">
              <a:lnSpc>
                <a:spcPct val="11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V = –d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С</a:t>
            </a:r>
            <a:r>
              <a:rPr lang="en-US" sz="2400" b="1" baseline="-25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i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/d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Symbol" pitchFamily="18" charset="2"/>
              </a:rPr>
              <a:t>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= +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dC</a:t>
            </a:r>
            <a:r>
              <a:rPr lang="en-US" sz="2400" b="1" baseline="-25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j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/d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Symbol" pitchFamily="18" charset="2"/>
              </a:rPr>
              <a:t>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  <a:p>
            <a:pPr marL="0" lvl="1" indent="0" algn="just" eaLnBrk="1" hangingPunct="1">
              <a:lnSpc>
                <a:spcPct val="11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и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среднюю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скорость реакции </a:t>
            </a:r>
          </a:p>
          <a:p>
            <a:pPr marL="0" lvl="1" indent="0" algn="ctr" eaLnBrk="1" hangingPunct="1">
              <a:lnSpc>
                <a:spcPct val="11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V = –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Symbol" pitchFamily="18" charset="2"/>
              </a:rPr>
              <a:t>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С</a:t>
            </a:r>
            <a:r>
              <a:rPr lang="en-US" sz="2400" b="1" baseline="-25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i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/d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Symbol" pitchFamily="18" charset="2"/>
              </a:rPr>
              <a:t>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= +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Symbol" pitchFamily="18" charset="2"/>
              </a:rPr>
              <a:t>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</a:t>
            </a:r>
            <a:r>
              <a:rPr lang="en-US" sz="2400" b="1" baseline="-25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j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/d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Symbol" pitchFamily="18" charset="2"/>
              </a:rPr>
              <a:t>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  <a:p>
            <a:pPr marL="0" indent="540000" algn="just" eaLnBrk="1" hangingPunct="1">
              <a:lnSpc>
                <a:spcPct val="11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Скорость реакции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принято считать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</a:rPr>
              <a:t>положительной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величиной. Если она определяется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по исходным веществам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то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dC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&lt; 0, в уравнениях нужно использовать знак «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минус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». Если она определяется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</a:rPr>
              <a:t>по продуктам реакции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то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dC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&gt; 0, и уравнение используют со знаком «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</a:rPr>
              <a:t>плюс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».</a:t>
            </a:r>
          </a:p>
          <a:p>
            <a:pPr marL="0" indent="540000" algn="just" eaLnBrk="1" hangingPunct="1">
              <a:lnSpc>
                <a:spcPct val="11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Если определять скорость реакции, пользуясь концентрациями различных участников реакции, то необходимо учитывать их стехиометрические коэффициенты. Например, для реакции   </a:t>
            </a:r>
          </a:p>
          <a:p>
            <a:pPr marL="3175" indent="-3175" algn="ctr" eaLnBrk="1" hangingPunct="1">
              <a:lnSpc>
                <a:spcPct val="11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H</a:t>
            </a:r>
            <a:r>
              <a:rPr lang="en-US" sz="2400" b="1" baseline="-25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2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SO</a:t>
            </a:r>
            <a:r>
              <a:rPr lang="en-US" sz="2400" b="1" baseline="-25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4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+ 2NaOH = Na</a:t>
            </a:r>
            <a:r>
              <a:rPr lang="en-US" sz="2400" b="1" baseline="-25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2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SO</a:t>
            </a:r>
            <a:r>
              <a:rPr lang="en-US" sz="2400" b="1" baseline="-25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4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+ 2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Н</a:t>
            </a:r>
            <a:r>
              <a:rPr lang="en-US" sz="2400" b="1" baseline="-25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2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О</a:t>
            </a:r>
          </a:p>
          <a:p>
            <a:pPr marL="3175" indent="-3175" algn="ctr" eaLnBrk="1" hangingPunct="1">
              <a:lnSpc>
                <a:spcPct val="11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V = –d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С</a:t>
            </a:r>
            <a:r>
              <a:rPr lang="ru-RU" sz="2400" b="1" baseline="-25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кислоты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/d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Symbol" pitchFamily="18" charset="2"/>
              </a:rPr>
              <a:t>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= –0,5d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С</a:t>
            </a:r>
            <a:r>
              <a:rPr lang="ru-RU" sz="2400" b="1" baseline="-25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щелочи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/d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Symbol" pitchFamily="18" charset="2"/>
              </a:rPr>
              <a:t>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= +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dC</a:t>
            </a:r>
            <a:r>
              <a:rPr lang="ru-RU" sz="2400" b="1" baseline="-25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воды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/d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Symbol" pitchFamily="18" charset="2"/>
              </a:rPr>
              <a:t>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= + 0,5dC</a:t>
            </a:r>
            <a:r>
              <a:rPr lang="ru-RU" sz="2400" b="1" baseline="-25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соли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/d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Symbol" pitchFamily="18" charset="2"/>
              </a:rPr>
              <a:t></a:t>
            </a:r>
          </a:p>
          <a:p>
            <a:pPr marL="0" indent="54000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1" dirty="0" smtClean="0">
                <a:latin typeface="Times New Roman" pitchFamily="18" charset="0"/>
              </a:rPr>
              <a:t>Поэтому уравнение для определения скорости реакции следует запи­сывать в более общем виде</a:t>
            </a:r>
          </a:p>
          <a:p>
            <a:pPr marL="0" indent="54000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b="1" dirty="0" smtClean="0">
                <a:latin typeface="Times New Roman" pitchFamily="18" charset="0"/>
              </a:rPr>
              <a:t>V = </a:t>
            </a:r>
            <a:r>
              <a:rPr lang="ru-RU" sz="2400" b="1" dirty="0" smtClean="0">
                <a:latin typeface="Times New Roman" pitchFamily="18" charset="0"/>
                <a:sym typeface="Symbol"/>
              </a:rPr>
              <a:t></a:t>
            </a:r>
            <a:r>
              <a:rPr lang="en-US" sz="2400" b="1" baseline="-25000" dirty="0" err="1" smtClean="0">
                <a:latin typeface="Times New Roman" pitchFamily="18" charset="0"/>
              </a:rPr>
              <a:t>i</a:t>
            </a:r>
            <a:r>
              <a:rPr lang="en-US" sz="2400" b="1" baseline="30000" dirty="0" smtClean="0">
                <a:latin typeface="Times New Roman" pitchFamily="18" charset="0"/>
              </a:rPr>
              <a:t>– 1</a:t>
            </a:r>
            <a:r>
              <a:rPr lang="en-US" sz="2400" b="1" dirty="0" smtClean="0">
                <a:latin typeface="Times New Roman" pitchFamily="18" charset="0"/>
              </a:rPr>
              <a:t>d</a:t>
            </a:r>
            <a:r>
              <a:rPr lang="ru-RU" sz="2400" b="1" cap="all" dirty="0" smtClean="0">
                <a:latin typeface="Times New Roman" pitchFamily="18" charset="0"/>
              </a:rPr>
              <a:t>с</a:t>
            </a:r>
            <a:r>
              <a:rPr lang="en-US" sz="2400" b="1" baseline="-25000" dirty="0" err="1" smtClean="0">
                <a:latin typeface="Times New Roman" pitchFamily="18" charset="0"/>
              </a:rPr>
              <a:t>i</a:t>
            </a:r>
            <a:r>
              <a:rPr lang="en-US" sz="2400" b="1" dirty="0" smtClean="0">
                <a:latin typeface="Times New Roman" pitchFamily="18" charset="0"/>
              </a:rPr>
              <a:t>/d</a:t>
            </a:r>
            <a:r>
              <a:rPr lang="ru-RU" sz="2400" b="1" dirty="0" smtClean="0">
                <a:latin typeface="Times New Roman" pitchFamily="18" charset="0"/>
                <a:sym typeface="Symbol"/>
              </a:rPr>
              <a:t></a:t>
            </a:r>
            <a:r>
              <a:rPr lang="en-US" sz="2400" b="1" dirty="0" smtClean="0">
                <a:latin typeface="Times New Roman" pitchFamily="18" charset="0"/>
              </a:rPr>
              <a:t>      </a:t>
            </a:r>
            <a:r>
              <a:rPr lang="ru-RU" sz="2400" b="1" dirty="0" smtClean="0">
                <a:latin typeface="Times New Roman" pitchFamily="18" charset="0"/>
              </a:rPr>
              <a:t>или</a:t>
            </a:r>
            <a:r>
              <a:rPr lang="en-US" sz="2400" b="1" dirty="0" smtClean="0">
                <a:latin typeface="Times New Roman" pitchFamily="18" charset="0"/>
              </a:rPr>
              <a:t>   V = –</a:t>
            </a:r>
            <a:r>
              <a:rPr lang="ru-RU" sz="2400" b="1" dirty="0" smtClean="0">
                <a:latin typeface="Times New Roman" pitchFamily="18" charset="0"/>
                <a:sym typeface="Symbol"/>
              </a:rPr>
              <a:t></a:t>
            </a:r>
            <a:r>
              <a:rPr lang="en-US" sz="2400" b="1" baseline="-25000" dirty="0" err="1" smtClean="0">
                <a:latin typeface="Times New Roman" pitchFamily="18" charset="0"/>
              </a:rPr>
              <a:t>i</a:t>
            </a:r>
            <a:r>
              <a:rPr lang="en-US" sz="2400" b="1" baseline="30000" dirty="0" smtClean="0">
                <a:latin typeface="Times New Roman" pitchFamily="18" charset="0"/>
              </a:rPr>
              <a:t>– 1</a:t>
            </a:r>
            <a:r>
              <a:rPr lang="ru-RU" sz="2400" b="1" dirty="0" smtClean="0">
                <a:latin typeface="Times New Roman" pitchFamily="18" charset="0"/>
                <a:sym typeface="Symbol"/>
              </a:rPr>
              <a:t></a:t>
            </a:r>
            <a:r>
              <a:rPr lang="ru-RU" sz="2400" b="1" cap="all" dirty="0" smtClean="0">
                <a:latin typeface="Times New Roman" pitchFamily="18" charset="0"/>
              </a:rPr>
              <a:t>с</a:t>
            </a:r>
            <a:r>
              <a:rPr lang="en-US" sz="2400" b="1" baseline="-25000" dirty="0" err="1" smtClean="0">
                <a:latin typeface="Times New Roman" pitchFamily="18" charset="0"/>
              </a:rPr>
              <a:t>i</a:t>
            </a:r>
            <a:r>
              <a:rPr lang="en-US" sz="2400" b="1" dirty="0" smtClean="0">
                <a:latin typeface="Times New Roman" pitchFamily="18" charset="0"/>
              </a:rPr>
              <a:t>/d</a:t>
            </a:r>
            <a:r>
              <a:rPr lang="ru-RU" sz="2400" b="1" dirty="0" smtClean="0">
                <a:latin typeface="Times New Roman" pitchFamily="18" charset="0"/>
                <a:sym typeface="Symbol"/>
              </a:rPr>
              <a:t></a:t>
            </a:r>
            <a:r>
              <a:rPr lang="en-US" sz="2400" b="1" cap="small" dirty="0" smtClean="0">
                <a:latin typeface="Times New Roman" pitchFamily="18" charset="0"/>
              </a:rPr>
              <a:t>,                                          </a:t>
            </a:r>
            <a:r>
              <a:rPr lang="en-US" sz="2400" b="1" dirty="0" smtClean="0">
                <a:latin typeface="Times New Roman" pitchFamily="18" charset="0"/>
              </a:rPr>
              <a:t>(2.5)</a:t>
            </a:r>
            <a:endParaRPr lang="ru-RU" sz="2400" b="1" dirty="0" smtClean="0">
              <a:latin typeface="Times New Roman" pitchFamily="18" charset="0"/>
            </a:endParaRPr>
          </a:p>
          <a:p>
            <a:pPr marL="0" indent="54000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1" dirty="0" smtClean="0">
                <a:latin typeface="Times New Roman" pitchFamily="18" charset="0"/>
              </a:rPr>
              <a:t>где </a:t>
            </a:r>
            <a:r>
              <a:rPr lang="ru-RU" sz="2400" b="1" dirty="0" smtClean="0">
                <a:latin typeface="Times New Roman" pitchFamily="18" charset="0"/>
                <a:sym typeface="Symbol"/>
              </a:rPr>
              <a:t></a:t>
            </a:r>
            <a:r>
              <a:rPr lang="en-US" sz="2400" b="1" baseline="-25000" dirty="0" err="1" smtClean="0">
                <a:latin typeface="Times New Roman" pitchFamily="18" charset="0"/>
              </a:rPr>
              <a:t>i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</a:rPr>
              <a:t>– стехиометрический коэффициент в уравнении реакции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2844" y="1416649"/>
            <a:ext cx="8858312" cy="388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540000" algn="just" eaLnBrk="1" hangingPunct="1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Различают</a:t>
            </a:r>
            <a:r>
              <a:rPr lang="ru-RU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D1907"/>
                </a:solidFill>
                <a:latin typeface="Arial" pitchFamily="34" charset="0"/>
                <a:cs typeface="Arial" pitchFamily="34" charset="0"/>
              </a:rPr>
              <a:t>истинную</a:t>
            </a:r>
            <a:r>
              <a:rPr lang="ru-RU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скорость реакции </a:t>
            </a:r>
          </a:p>
          <a:p>
            <a:pPr marL="0" lvl="1" algn="ctr">
              <a:lnSpc>
                <a:spcPct val="80000"/>
              </a:lnSpc>
              <a:defRPr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  <a:sym typeface="Symbol"/>
              </a:rPr>
              <a:t>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= –d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en-US" sz="2800" b="1" i="1" baseline="-25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/d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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= +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dC</a:t>
            </a:r>
            <a:r>
              <a:rPr lang="en-US" sz="2800" b="1" baseline="-25000" dirty="0" err="1" smtClean="0">
                <a:latin typeface="Arial" pitchFamily="34" charset="0"/>
                <a:cs typeface="Arial" pitchFamily="34" charset="0"/>
              </a:rPr>
              <a:t>j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/d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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0" lvl="1" indent="0" algn="just" eaLnBrk="1" hangingPunct="1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среднюю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скорость реакции </a:t>
            </a:r>
          </a:p>
          <a:p>
            <a:pPr marL="0" lvl="1" algn="ctr">
              <a:lnSpc>
                <a:spcPct val="80000"/>
              </a:lnSpc>
              <a:defRPr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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= –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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en-US" sz="2800" b="1" i="1" baseline="-25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/d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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= +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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/d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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800" b="1" dirty="0" smtClean="0">
              <a:ln>
                <a:solidFill>
                  <a:sysClr val="windowText" lastClr="000000"/>
                </a:solidFill>
              </a:ln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540000" algn="just" eaLnBrk="1" hangingPunct="1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Скорость реакции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принято считать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положительной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величиной. Если она определяется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по исходным веществам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то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dC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&lt;0, в уравнениях нужно использовать знак «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минус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». Если она определяется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 продуктам реакции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то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dC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&gt; 0, и уравнение используют со знаком «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плюс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».</a:t>
            </a:r>
          </a:p>
        </p:txBody>
      </p:sp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020272" y="6165874"/>
            <a:ext cx="304800" cy="304800"/>
          </a:xfrm>
          <a:prstGeom prst="rect">
            <a:avLst/>
          </a:prstGeom>
        </p:spPr>
      </p:pic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1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928763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23528" y="188640"/>
            <a:ext cx="864096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Задача 6.</a:t>
            </a:r>
            <a:r>
              <a:rPr lang="ru-RU" sz="2800" b="1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Реакция при температуре 40 </a:t>
            </a:r>
            <a:r>
              <a:rPr lang="ru-RU" sz="2800" b="1" baseline="30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протекает за три минуты. Температурный коэффициент реакции равен трем. Через сколько секунд  завершится эта реакция при  60 </a:t>
            </a:r>
            <a:r>
              <a:rPr lang="ru-RU" sz="2800" b="1" baseline="30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?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/>
          <a:srcRect l="10922" t="39500" r="8163" b="14301"/>
          <a:stretch>
            <a:fillRect/>
          </a:stretch>
        </p:blipFill>
        <p:spPr bwMode="auto">
          <a:xfrm>
            <a:off x="144016" y="2060848"/>
            <a:ext cx="8892480" cy="2855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l="37597" t="69950" r="28147" b="12200"/>
          <a:stretch>
            <a:fillRect/>
          </a:stretch>
        </p:blipFill>
        <p:spPr bwMode="auto">
          <a:xfrm>
            <a:off x="3055596" y="3933056"/>
            <a:ext cx="540483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44016" y="5373216"/>
            <a:ext cx="8460432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Ответ: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60 </a:t>
            </a:r>
            <a:r>
              <a:rPr lang="ru-RU" sz="2800" b="1" baseline="30000" dirty="0" err="1" smtClean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реакция завершится за 20 секунд.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013614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285720" y="71414"/>
            <a:ext cx="8572560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Проверим, как Вы поняли и запомнили</a:t>
            </a:r>
          </a:p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 пройденный материал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1166" y="1124744"/>
            <a:ext cx="855299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1. Закон действующих масс: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скорость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элемен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-тарной реакции… </a:t>
            </a:r>
          </a:p>
          <a:p>
            <a:pPr marL="628650" indent="-271463" algn="just" defTabSz="800100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пропорциональна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произведению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кон-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центраций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реагирующих веществ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степенях…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628650" indent="-271463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пропорциональна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сумме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концентраций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реагирующих веществ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степенях...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628650" indent="-271463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пропорциональна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разности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концентра-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ций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реагирующих веществ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степенях ...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628650" indent="-271463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пропорциональна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произведению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кон-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центраций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продуктов реакции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степенях…</a:t>
            </a:r>
          </a:p>
          <a:p>
            <a:pPr marL="442913" algn="just"/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844402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21166" y="188640"/>
            <a:ext cx="855299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2. Для реакции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АВ скорость прямой реакции равна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…</a:t>
            </a: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1) </a:t>
            </a:r>
            <a:r>
              <a:rPr lang="el-GR" sz="2800" b="1" dirty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[А]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[В]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b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2) </a:t>
            </a:r>
            <a:r>
              <a:rPr lang="el-GR" sz="2800" b="1" dirty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[А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][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]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3) </a:t>
            </a:r>
            <a:r>
              <a:rPr lang="el-GR" sz="2800" b="1" dirty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[АВ]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c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4) </a:t>
            </a:r>
            <a:r>
              <a:rPr lang="el-GR" sz="2800" b="1" dirty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[АВ]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357188" indent="-357188" algn="just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Для реакции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 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b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АВ скорость обратной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реакции равна …</a:t>
            </a:r>
          </a:p>
          <a:p>
            <a:pPr marL="985838" indent="-542925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1) </a:t>
            </a: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[А]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[В]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b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2) </a:t>
            </a: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][В]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3) </a:t>
            </a: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[АВ]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c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4) </a:t>
            </a: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817428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21166" y="188640"/>
            <a:ext cx="8552991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4. Правило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Вант-Гоффа: при повышении температуры на каждые 10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скорость реакции увеличивается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1) 1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4 раза 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2 – 4 раза 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2 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6 раз 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2 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8 раз 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357188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5.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Вещества с ионной и сильно полярной связью взаимодействуют друг с другом с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…. скоростями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чем соединения с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малополяр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-ной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неполярной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связью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1)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меньшими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2)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вещества реагируют с одинаковыми скоростями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3) б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ó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льшими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132146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21166" y="188640"/>
            <a:ext cx="855299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6.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Катализатор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это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вещество…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800100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сильно изменяющее скорость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химичес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-кой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реакции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 marL="800100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2) не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изменяющее скорость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химической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реакции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800100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сильно изменяющее скорость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химичес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-кой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реакции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но в результате реакции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остающееся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химически неизменным</a:t>
            </a:r>
          </a:p>
          <a:p>
            <a:pPr marL="800100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сильно изменяющее скорость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химичес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-кой реакции,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результате реакции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химически изменяющееся</a:t>
            </a:r>
          </a:p>
          <a:p>
            <a:pPr marL="628650" indent="-542925" algn="just"/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96209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21166" y="384099"/>
            <a:ext cx="8552991" cy="534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lvl="0" indent="-442913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7.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 присутствии катализатора реакция проходит через следующие стадии: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algn="ctr" eaLnBrk="0" hangingPunct="0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А + К = АК;              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АК + В = АВ + К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indent="450000" algn="just" eaLnBrk="0" hangingPunct="0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1) гомогенном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катализе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2) гетерогенном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катализе 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357188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8.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При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… катализе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согласно адсорбционной теории катализа реагирующие вещества адсорбируются на поверхности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катали-затора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1)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гетерогенном 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2) гомогенном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095626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53237"/>
            <a:ext cx="9036496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1. Закон действующих масс: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скорость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элемен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-тарной реакции… </a:t>
            </a:r>
          </a:p>
          <a:p>
            <a:pPr marL="628650" indent="-271463" algn="just" defTabSz="800100">
              <a:lnSpc>
                <a:spcPct val="800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1)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пропорциональна </a:t>
            </a:r>
            <a:r>
              <a:rPr lang="ru-RU" sz="28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произведению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кон-</a:t>
            </a:r>
            <a:r>
              <a:rPr lang="ru-RU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центраций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реагирующих веществ в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степенях…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628650" indent="-271463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пропорциональна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сумме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концентраций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реагирующих веществ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степенях...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628650" indent="-271463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пропорциональна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разности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концентраций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реагирующих веществ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степенях ...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628650" indent="-271463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пропорциональна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произведению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кон-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центраций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продуктов реакции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степенях…</a:t>
            </a:r>
          </a:p>
          <a:p>
            <a:pPr indent="450000" algn="just">
              <a:lnSpc>
                <a:spcPct val="80000"/>
              </a:lnSpc>
            </a:pP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Закон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действующих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масс: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скорость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элементарной реакции пропорциональна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произведению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концентраций реагирующих веществ в степенях, равных стехиометрическим коэффициентам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571472" y="71414"/>
            <a:ext cx="8286808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Проверьте свои ответы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962058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88640"/>
            <a:ext cx="8928992" cy="664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2. Для реакции 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 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АВ скорость прямой реакции равна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…</a:t>
            </a:r>
          </a:p>
          <a:p>
            <a:pPr marL="985838" indent="-542925" algn="just"/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1) </a:t>
            </a:r>
            <a:r>
              <a:rPr lang="el-GR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[А]</a:t>
            </a:r>
            <a:r>
              <a:rPr lang="en-US" sz="2800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[В]</a:t>
            </a:r>
            <a:r>
              <a:rPr lang="en-US" sz="2800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2) </a:t>
            </a:r>
            <a:r>
              <a:rPr lang="el-GR" sz="2800" b="1" dirty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[А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][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]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3) </a:t>
            </a:r>
            <a:r>
              <a:rPr lang="el-GR" sz="2800" b="1" dirty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[АВ]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c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4) </a:t>
            </a:r>
            <a:r>
              <a:rPr lang="el-GR" sz="2800" b="1" dirty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[АВ]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57188" indent="-357188" algn="just">
              <a:lnSpc>
                <a:spcPct val="8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Для реакции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 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b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скорость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обратной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реакции равна …</a:t>
            </a:r>
          </a:p>
          <a:p>
            <a:pPr marL="985838" indent="-542925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1) </a:t>
            </a: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[А]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[В]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b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2) </a:t>
            </a: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][В]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3) </a:t>
            </a:r>
            <a:r>
              <a:rPr lang="el-GR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[АВ]</a:t>
            </a:r>
            <a:r>
              <a:rPr lang="en-US" sz="2800" b="1" baseline="3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4) </a:t>
            </a: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0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Закон действующих масс: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скорость элементарной реакции пропорциональна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произведению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концентраций реагирующих веществ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степенях, равных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стехиометрическим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коэффициентам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30158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21166" y="188640"/>
            <a:ext cx="8552991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4. Правило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Вант-Гоффа: при повышении температуры на каждые 10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скорость реакции увеличивается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1) 1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4 раза 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2)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 – 4 раза 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2 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6 раз 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2 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8 раз 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57188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5.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Вещества с ионной и сильно полярной связью взаимодействуют друг с другом с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…. скоростями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чем соединения с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малополяр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-ной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неполярной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связью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1)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меньшими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2)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вещества реагируют с одинаковыми скоростями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3) б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ó</a:t>
            </a:r>
            <a:r>
              <a:rPr lang="ru-RU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льшими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396183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21166" y="188640"/>
            <a:ext cx="855299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6.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Катализатор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это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вещество…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800100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сильно изменяющее скорость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химичес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-кой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реакции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 marL="800100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2) не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изменяющее скорость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химической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реакции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800100" indent="-357188" algn="just"/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3)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сильно изменяющее скорость </a:t>
            </a:r>
            <a:r>
              <a:rPr lang="ru-RU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химичес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-кой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реакции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но в результате реакции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остающееся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химически неизменным</a:t>
            </a:r>
          </a:p>
          <a:p>
            <a:pPr marL="800100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сильно изменяющее скорость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химичес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-кой реакции,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результате реакции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химически изменяющееся</a:t>
            </a:r>
          </a:p>
          <a:p>
            <a:pPr marL="628650" indent="-542925" algn="just"/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915179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000100" y="-55322468"/>
            <a:ext cx="7786742" cy="943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540000" algn="just" eaLnBrk="1" hangingPunct="1">
              <a:lnSpc>
                <a:spcPct val="11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Различают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истинную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скорость реакции </a:t>
            </a:r>
          </a:p>
          <a:p>
            <a:pPr marL="0" lvl="1" indent="0" algn="ctr" eaLnBrk="1" hangingPunct="1">
              <a:lnSpc>
                <a:spcPct val="11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V = –d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С</a:t>
            </a:r>
            <a:r>
              <a:rPr lang="en-US" sz="2400" b="1" baseline="-25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i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/d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Symbol" pitchFamily="18" charset="2"/>
              </a:rPr>
              <a:t>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= +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dC</a:t>
            </a:r>
            <a:r>
              <a:rPr lang="en-US" sz="2400" b="1" baseline="-25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j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/d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Symbol" pitchFamily="18" charset="2"/>
              </a:rPr>
              <a:t>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  <a:p>
            <a:pPr marL="0" lvl="1" indent="0" algn="just" eaLnBrk="1" hangingPunct="1">
              <a:lnSpc>
                <a:spcPct val="11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и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среднюю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скорость реакции </a:t>
            </a:r>
          </a:p>
          <a:p>
            <a:pPr marL="0" lvl="1" indent="0" algn="ctr" eaLnBrk="1" hangingPunct="1">
              <a:lnSpc>
                <a:spcPct val="11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V = –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Symbol" pitchFamily="18" charset="2"/>
              </a:rPr>
              <a:t>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С</a:t>
            </a:r>
            <a:r>
              <a:rPr lang="en-US" sz="2400" b="1" baseline="-25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i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/d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Symbol" pitchFamily="18" charset="2"/>
              </a:rPr>
              <a:t>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= +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Symbol" pitchFamily="18" charset="2"/>
              </a:rPr>
              <a:t>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</a:t>
            </a:r>
            <a:r>
              <a:rPr lang="en-US" sz="2400" b="1" baseline="-25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j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/d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Symbol" pitchFamily="18" charset="2"/>
              </a:rPr>
              <a:t>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  <a:p>
            <a:pPr marL="0" indent="540000" algn="just" eaLnBrk="1" hangingPunct="1">
              <a:lnSpc>
                <a:spcPct val="11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Скорость реакции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принято считать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</a:rPr>
              <a:t>положительной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величиной. Если она определяется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по исходным веществам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то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dC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&lt; 0, в уравнениях нужно использовать знак «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минус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». Если она определяется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</a:rPr>
              <a:t>по продуктам реакции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то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dC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&gt; 0, и уравнение используют со знаком «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</a:rPr>
              <a:t>плюс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».</a:t>
            </a:r>
          </a:p>
          <a:p>
            <a:pPr marL="0" indent="540000" algn="just" eaLnBrk="1" hangingPunct="1">
              <a:lnSpc>
                <a:spcPct val="11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Если определять скорость реакции, пользуясь концентрациями различных участников реакции, то необходимо учитывать их стехиометрические коэффициенты. Например, для реакции   </a:t>
            </a:r>
          </a:p>
          <a:p>
            <a:pPr marL="3175" indent="-3175" algn="ctr" eaLnBrk="1" hangingPunct="1">
              <a:lnSpc>
                <a:spcPct val="11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H</a:t>
            </a:r>
            <a:r>
              <a:rPr lang="en-US" sz="2400" b="1" baseline="-25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2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SO</a:t>
            </a:r>
            <a:r>
              <a:rPr lang="en-US" sz="2400" b="1" baseline="-25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4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+ 2NaOH = Na</a:t>
            </a:r>
            <a:r>
              <a:rPr lang="en-US" sz="2400" b="1" baseline="-25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2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SO</a:t>
            </a:r>
            <a:r>
              <a:rPr lang="en-US" sz="2400" b="1" baseline="-25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4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+ 2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Н</a:t>
            </a:r>
            <a:r>
              <a:rPr lang="en-US" sz="2400" b="1" baseline="-25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2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О</a:t>
            </a:r>
          </a:p>
          <a:p>
            <a:pPr marL="3175" indent="-3175" algn="ctr" eaLnBrk="1" hangingPunct="1">
              <a:lnSpc>
                <a:spcPct val="11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V = –d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С</a:t>
            </a:r>
            <a:r>
              <a:rPr lang="ru-RU" sz="2400" b="1" baseline="-25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кислоты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/d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Symbol" pitchFamily="18" charset="2"/>
              </a:rPr>
              <a:t>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= –0,5d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С</a:t>
            </a:r>
            <a:r>
              <a:rPr lang="ru-RU" sz="2400" b="1" baseline="-25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щелочи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/d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Symbol" pitchFamily="18" charset="2"/>
              </a:rPr>
              <a:t>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= +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dC</a:t>
            </a:r>
            <a:r>
              <a:rPr lang="ru-RU" sz="2400" b="1" baseline="-25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воды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/d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Symbol" pitchFamily="18" charset="2"/>
              </a:rPr>
              <a:t>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= + 0,5dC</a:t>
            </a:r>
            <a:r>
              <a:rPr lang="ru-RU" sz="2400" b="1" baseline="-25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соли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/d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Symbol" pitchFamily="18" charset="2"/>
              </a:rPr>
              <a:t></a:t>
            </a:r>
          </a:p>
          <a:p>
            <a:pPr marL="0" indent="54000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1" dirty="0" smtClean="0">
                <a:latin typeface="Times New Roman" pitchFamily="18" charset="0"/>
              </a:rPr>
              <a:t>Поэтому уравнение для определения скорости реакции следует запи­сывать в более общем виде</a:t>
            </a:r>
          </a:p>
          <a:p>
            <a:pPr marL="0" indent="54000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b="1" dirty="0" smtClean="0">
                <a:latin typeface="Times New Roman" pitchFamily="18" charset="0"/>
              </a:rPr>
              <a:t>V = </a:t>
            </a:r>
            <a:r>
              <a:rPr lang="ru-RU" sz="2400" b="1" dirty="0" smtClean="0">
                <a:latin typeface="Times New Roman" pitchFamily="18" charset="0"/>
                <a:sym typeface="Symbol"/>
              </a:rPr>
              <a:t></a:t>
            </a:r>
            <a:r>
              <a:rPr lang="en-US" sz="2400" b="1" baseline="-25000" dirty="0" err="1" smtClean="0">
                <a:latin typeface="Times New Roman" pitchFamily="18" charset="0"/>
              </a:rPr>
              <a:t>i</a:t>
            </a:r>
            <a:r>
              <a:rPr lang="en-US" sz="2400" b="1" baseline="30000" dirty="0" smtClean="0">
                <a:latin typeface="Times New Roman" pitchFamily="18" charset="0"/>
              </a:rPr>
              <a:t>– 1</a:t>
            </a:r>
            <a:r>
              <a:rPr lang="en-US" sz="2400" b="1" dirty="0" smtClean="0">
                <a:latin typeface="Times New Roman" pitchFamily="18" charset="0"/>
              </a:rPr>
              <a:t>d</a:t>
            </a:r>
            <a:r>
              <a:rPr lang="ru-RU" sz="2400" b="1" cap="all" dirty="0" smtClean="0">
                <a:latin typeface="Times New Roman" pitchFamily="18" charset="0"/>
              </a:rPr>
              <a:t>с</a:t>
            </a:r>
            <a:r>
              <a:rPr lang="en-US" sz="2400" b="1" baseline="-25000" dirty="0" err="1" smtClean="0">
                <a:latin typeface="Times New Roman" pitchFamily="18" charset="0"/>
              </a:rPr>
              <a:t>i</a:t>
            </a:r>
            <a:r>
              <a:rPr lang="en-US" sz="2400" b="1" dirty="0" smtClean="0">
                <a:latin typeface="Times New Roman" pitchFamily="18" charset="0"/>
              </a:rPr>
              <a:t>/d</a:t>
            </a:r>
            <a:r>
              <a:rPr lang="ru-RU" sz="2400" b="1" dirty="0" smtClean="0">
                <a:latin typeface="Times New Roman" pitchFamily="18" charset="0"/>
                <a:sym typeface="Symbol"/>
              </a:rPr>
              <a:t></a:t>
            </a:r>
            <a:r>
              <a:rPr lang="en-US" sz="2400" b="1" dirty="0" smtClean="0">
                <a:latin typeface="Times New Roman" pitchFamily="18" charset="0"/>
              </a:rPr>
              <a:t>      </a:t>
            </a:r>
            <a:r>
              <a:rPr lang="ru-RU" sz="2400" b="1" dirty="0" smtClean="0">
                <a:latin typeface="Times New Roman" pitchFamily="18" charset="0"/>
              </a:rPr>
              <a:t>или</a:t>
            </a:r>
            <a:r>
              <a:rPr lang="en-US" sz="2400" b="1" dirty="0" smtClean="0">
                <a:latin typeface="Times New Roman" pitchFamily="18" charset="0"/>
              </a:rPr>
              <a:t>   V = –</a:t>
            </a:r>
            <a:r>
              <a:rPr lang="ru-RU" sz="2400" b="1" dirty="0" smtClean="0">
                <a:latin typeface="Times New Roman" pitchFamily="18" charset="0"/>
                <a:sym typeface="Symbol"/>
              </a:rPr>
              <a:t></a:t>
            </a:r>
            <a:r>
              <a:rPr lang="en-US" sz="2400" b="1" baseline="-25000" dirty="0" err="1" smtClean="0">
                <a:latin typeface="Times New Roman" pitchFamily="18" charset="0"/>
              </a:rPr>
              <a:t>i</a:t>
            </a:r>
            <a:r>
              <a:rPr lang="en-US" sz="2400" b="1" baseline="30000" dirty="0" smtClean="0">
                <a:latin typeface="Times New Roman" pitchFamily="18" charset="0"/>
              </a:rPr>
              <a:t>– 1</a:t>
            </a:r>
            <a:r>
              <a:rPr lang="ru-RU" sz="2400" b="1" dirty="0" smtClean="0">
                <a:latin typeface="Times New Roman" pitchFamily="18" charset="0"/>
                <a:sym typeface="Symbol"/>
              </a:rPr>
              <a:t></a:t>
            </a:r>
            <a:r>
              <a:rPr lang="ru-RU" sz="2400" b="1" cap="all" dirty="0" smtClean="0">
                <a:latin typeface="Times New Roman" pitchFamily="18" charset="0"/>
              </a:rPr>
              <a:t>с</a:t>
            </a:r>
            <a:r>
              <a:rPr lang="en-US" sz="2400" b="1" baseline="-25000" dirty="0" err="1" smtClean="0">
                <a:latin typeface="Times New Roman" pitchFamily="18" charset="0"/>
              </a:rPr>
              <a:t>i</a:t>
            </a:r>
            <a:r>
              <a:rPr lang="en-US" sz="2400" b="1" dirty="0" smtClean="0">
                <a:latin typeface="Times New Roman" pitchFamily="18" charset="0"/>
              </a:rPr>
              <a:t>/d</a:t>
            </a:r>
            <a:r>
              <a:rPr lang="ru-RU" sz="2400" b="1" dirty="0" smtClean="0">
                <a:latin typeface="Times New Roman" pitchFamily="18" charset="0"/>
                <a:sym typeface="Symbol"/>
              </a:rPr>
              <a:t></a:t>
            </a:r>
            <a:r>
              <a:rPr lang="en-US" sz="2400" b="1" cap="small" dirty="0" smtClean="0">
                <a:latin typeface="Times New Roman" pitchFamily="18" charset="0"/>
              </a:rPr>
              <a:t>,                                          </a:t>
            </a:r>
            <a:r>
              <a:rPr lang="en-US" sz="2400" b="1" dirty="0" smtClean="0">
                <a:latin typeface="Times New Roman" pitchFamily="18" charset="0"/>
              </a:rPr>
              <a:t>(2.5)</a:t>
            </a:r>
            <a:endParaRPr lang="ru-RU" sz="2400" b="1" dirty="0" smtClean="0">
              <a:latin typeface="Times New Roman" pitchFamily="18" charset="0"/>
            </a:endParaRPr>
          </a:p>
          <a:p>
            <a:pPr marL="0" indent="54000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1" dirty="0" smtClean="0">
                <a:latin typeface="Times New Roman" pitchFamily="18" charset="0"/>
              </a:rPr>
              <a:t>где </a:t>
            </a:r>
            <a:r>
              <a:rPr lang="ru-RU" sz="2400" b="1" dirty="0" smtClean="0">
                <a:latin typeface="Times New Roman" pitchFamily="18" charset="0"/>
                <a:sym typeface="Symbol"/>
              </a:rPr>
              <a:t></a:t>
            </a:r>
            <a:r>
              <a:rPr lang="en-US" sz="2400" b="1" baseline="-25000" dirty="0" err="1" smtClean="0">
                <a:latin typeface="Times New Roman" pitchFamily="18" charset="0"/>
              </a:rPr>
              <a:t>i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</a:rPr>
              <a:t>– стехиометрический коэффициент в уравнении реакции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99550"/>
            <a:ext cx="8893652" cy="664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000" algn="just">
              <a:lnSpc>
                <a:spcPct val="80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Если определять скорость реакции, пользуясь концентрациями различных участников реакции, то необходимо учитывать их стехиометрические коэффициенты. Например, для реакции   </a:t>
            </a:r>
          </a:p>
          <a:p>
            <a:pPr marL="3175" indent="-3175" algn="ctr">
              <a:lnSpc>
                <a:spcPct val="80000"/>
              </a:lnSpc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+ 2NaOH = Na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+ 2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</a:p>
          <a:p>
            <a:pPr marL="3175" indent="-3175" algn="ctr">
              <a:lnSpc>
                <a:spcPct val="80000"/>
              </a:lnSpc>
              <a:defRPr/>
            </a:pPr>
            <a:endParaRPr lang="ru-RU" sz="20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175" indent="-3175" algn="ctr">
              <a:lnSpc>
                <a:spcPct val="80000"/>
              </a:lnSpc>
              <a:defRPr/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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–d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кислоты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/d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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= –0,5d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щелочи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/d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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=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3175" indent="-3175" algn="ctr">
              <a:lnSpc>
                <a:spcPct val="80000"/>
              </a:lnSpc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=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dC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воды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/d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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= + 0,5dC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соли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/d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</a:t>
            </a:r>
          </a:p>
          <a:p>
            <a:pPr marL="3175" indent="-3175" algn="ctr">
              <a:lnSpc>
                <a:spcPct val="80000"/>
              </a:lnSpc>
              <a:defRPr/>
            </a:pPr>
            <a:endParaRPr lang="ru-RU" sz="20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indent="540000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Поэтому уравнение для определения скорости реакции следует записывать в более общем виде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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=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800" b="1" i="1" baseline="-25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d</a:t>
            </a:r>
            <a:r>
              <a:rPr lang="ru-RU" sz="2800" b="1" cap="all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en-US" sz="2800" b="1" i="1" baseline="-25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d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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или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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= –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800" b="1" i="1" baseline="-25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</a:t>
            </a:r>
            <a:r>
              <a:rPr lang="ru-RU" sz="2800" b="1" cap="all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en-US" sz="2800" b="1" i="1" baseline="-25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d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</a:t>
            </a:r>
            <a:r>
              <a:rPr lang="en-US" sz="2800" b="1" cap="small" dirty="0">
                <a:latin typeface="Arial" pitchFamily="34" charset="0"/>
                <a:cs typeface="Arial" pitchFamily="34" charset="0"/>
              </a:rPr>
              <a:t>,  </a:t>
            </a:r>
            <a:endParaRPr lang="ru-RU" sz="2800" b="1" cap="small" dirty="0" smtClean="0">
              <a:latin typeface="Arial" pitchFamily="34" charset="0"/>
              <a:cs typeface="Arial" pitchFamily="34" charset="0"/>
            </a:endParaRPr>
          </a:p>
          <a:p>
            <a:pPr marL="1435100" indent="-1435100" algn="just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где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800" b="1" i="1" baseline="-25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стехиометрический коэффициент в уравнении реакции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который принято считать положительным для продуктов реакции и отрицательным для исходных веществ.</a:t>
            </a:r>
          </a:p>
        </p:txBody>
      </p:sp>
      <p:pic>
        <p:nvPicPr>
          <p:cNvPr id="1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188228" y="6456907"/>
            <a:ext cx="304800" cy="304800"/>
          </a:xfrm>
          <a:prstGeom prst="rect">
            <a:avLst/>
          </a:prstGeom>
        </p:spPr>
      </p:pic>
      <p:pic>
        <p:nvPicPr>
          <p:cNvPr id="19" name="Picture 2" descr="C:\24.08.11\Лаб. раб YES\Виртуальные лабораторные YES\Анимашки и картинки\Химия\Реакции\d5c33da6feb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750701"/>
            <a:ext cx="767954" cy="10239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850525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21166" y="384099"/>
            <a:ext cx="8552991" cy="534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lvl="0" indent="-442913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7.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 присутствии катализатора реакция проходит через следующие стадии: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algn="ctr" eaLnBrk="0" hangingPunct="0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А + К = АК;              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АК + В = АВ + К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indent="450000" algn="just" eaLnBrk="0" hangingPunct="0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1) гомогенном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катализе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2) гетерогенном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катализе 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357188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8.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При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… катализе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согласно адсорбционной теории катализа реагирующие вещества адсорбируются на поверхности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катали-затора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1)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гетерогенном 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2) гомогенном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177196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587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360363" algn="just">
              <a:lnSpc>
                <a:spcPct val="85000"/>
              </a:lnSpc>
              <a:buFont typeface="+mj-lt"/>
              <a:buAutoNum type="arabicPeriod"/>
              <a:tabLst>
                <a:tab pos="360363" algn="l"/>
              </a:tabLst>
            </a:pPr>
            <a:r>
              <a:rPr lang="ru-RU" sz="2600" b="1" dirty="0" err="1">
                <a:latin typeface="Arial" pitchFamily="34" charset="0"/>
                <a:cs typeface="Arial" pitchFamily="34" charset="0"/>
              </a:rPr>
              <a:t>Кудряшева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, Н. С.  Физическая и коллоидная химия: учебник и практикум для среднего профессионального образования / Н. С. 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Кудряшева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, Л. Г. Бондарева. – 2-е изд.,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перераб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 и доп. – М: Издательство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Юрайт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, 2020. – 379 с. – (Профессиональное образование). – ISBN 978-5-534-00447-2. – Текст: электронный // Образовательная платформа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Юрайт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[сайт]. – URL: </a:t>
            </a:r>
            <a:r>
              <a:rPr lang="ru-RU" sz="2600" b="1" u="sng" dirty="0">
                <a:latin typeface="Arial" pitchFamily="34" charset="0"/>
                <a:cs typeface="Arial" pitchFamily="34" charset="0"/>
              </a:rPr>
              <a:t>https://urait.ru/bcode/489639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360363" lvl="0" indent="-360363" algn="just">
              <a:lnSpc>
                <a:spcPct val="85000"/>
              </a:lnSpc>
              <a:buFont typeface="+mj-lt"/>
              <a:buAutoNum type="arabicPeriod"/>
              <a:tabLst>
                <a:tab pos="360363" algn="l"/>
              </a:tabLst>
            </a:pPr>
            <a:r>
              <a:rPr lang="ru-RU" sz="2600" b="1" dirty="0" err="1">
                <a:latin typeface="Arial" pitchFamily="34" charset="0"/>
                <a:cs typeface="Arial" pitchFamily="34" charset="0"/>
              </a:rPr>
              <a:t>Белик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В.В.,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Киенская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К.И. Физическая и коллоидная химия: учебник для студентов среднего профессионального образования – М: Издательский центр «Академия», 2018 – 288 с. – ISBN 978-5-4468-2311-6</a:t>
            </a:r>
          </a:p>
          <a:p>
            <a:pPr marL="360363" lvl="0" indent="-360363" algn="just">
              <a:lnSpc>
                <a:spcPct val="85000"/>
              </a:lnSpc>
              <a:buFont typeface="+mj-lt"/>
              <a:buAutoNum type="arabicPeriod"/>
              <a:tabLst>
                <a:tab pos="360363" algn="l"/>
              </a:tabLst>
            </a:pPr>
            <a:r>
              <a:rPr lang="ru-RU" sz="2600" b="1" dirty="0" err="1">
                <a:latin typeface="Arial" pitchFamily="34" charset="0"/>
                <a:cs typeface="Arial" pitchFamily="34" charset="0"/>
              </a:rPr>
              <a:t>Бобкова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Н.М., Физическая химия силикатных и тугоплавких соединений. – Минск: Высшая школа, 2018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539730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1043583"/>
            <a:ext cx="8858312" cy="5376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5000"/>
              </a:lnSpc>
              <a:buFont typeface="+mj-lt"/>
              <a:buAutoNum type="arabicPeriod" startAt="4"/>
              <a:tabLst>
                <a:tab pos="360363" algn="l"/>
              </a:tabLst>
            </a:pP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Клюковский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Г.И., Физическая и коллоидная химия и химия кремния. – М: Высшая школа, 2019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 algn="just">
              <a:lnSpc>
                <a:spcPct val="85000"/>
              </a:lnSpc>
              <a:buSzPct val="100000"/>
              <a:buFont typeface="+mj-lt"/>
              <a:buAutoNum type="arabicPeriod" startAt="4"/>
              <a:defRPr/>
            </a:pPr>
            <a:r>
              <a:rPr lang="ru-RU" sz="2700" b="1" dirty="0" err="1">
                <a:latin typeface="Arial" pitchFamily="34" charset="0"/>
                <a:cs typeface="Arial" pitchFamily="34" charset="0"/>
              </a:rPr>
              <a:t>Стромберг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А.Г., Семченко Д.П. Физическая химия – М.: Высшая школа, 2001.</a:t>
            </a:r>
          </a:p>
          <a:p>
            <a:pPr marL="514350" indent="-514350" algn="just">
              <a:lnSpc>
                <a:spcPct val="85000"/>
              </a:lnSpc>
              <a:buSzPct val="100000"/>
              <a:buFont typeface="+mj-lt"/>
              <a:buAutoNum type="arabicPeriod" startAt="4"/>
              <a:defRPr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Байрамов В.М. Основы химической кинетики и катализа: Учеб. пособие для студ.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высш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учеб, заведений /Вадим Михайлович Байра­мов. – М.: Издательский центр «Академия», 2003 – 256 с.</a:t>
            </a:r>
          </a:p>
          <a:p>
            <a:pPr marL="514350" indent="-514350" algn="just">
              <a:lnSpc>
                <a:spcPct val="85000"/>
              </a:lnSpc>
              <a:buSzPct val="100000"/>
              <a:buFont typeface="+mj-lt"/>
              <a:buAutoNum type="arabicPeriod" startAt="4"/>
              <a:defRPr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Байрамов В.М. </a:t>
            </a:r>
            <a:r>
              <a:rPr lang="ru-RU" sz="2700" b="1" cap="all" dirty="0">
                <a:latin typeface="Arial" pitchFamily="34" charset="0"/>
                <a:cs typeface="Arial" pitchFamily="34" charset="0"/>
              </a:rPr>
              <a:t>х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имическая кинетика и катализа: Примеры и задачи: Учеб. пособие для студ.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высш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учеб, заведений /Вадим Михайлович Байра­мов. – М.: Издательский центр «Академия», 2003 – 320 с.</a:t>
            </a:r>
          </a:p>
          <a:p>
            <a:pPr lvl="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99623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SzPct val="100000"/>
              <a:buFont typeface="+mj-lt"/>
              <a:buAutoNum type="arabicPeriod" startAt="8"/>
              <a:defRPr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Физическая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химия. Электрохимия. Кинетика химических реакций и катализ. Часть 3:  Учеб.  пособие/ В. Н. Данилин, С. Г. Шабалина. – Краснодар.: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КубГТУ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2001. – 172 с.: ил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8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org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/Химическая кинетика.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8"/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/Химическая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кинетика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39750" lvl="0" indent="-539750" algn="just">
              <a:lnSpc>
                <a:spcPct val="85000"/>
              </a:lnSpc>
              <a:buFont typeface="+mj-lt"/>
              <a:buAutoNum type="arabicPeriod" startAt="8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org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/Основные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законы химической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кинетики.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8"/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/Основные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законы химической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кинетики.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39750" lvl="0" indent="-539750" algn="just">
              <a:lnSpc>
                <a:spcPct val="85000"/>
              </a:lnSpc>
              <a:buFont typeface="+mj-lt"/>
              <a:buAutoNum type="arabicPeriod" startAt="8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org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/Уравнение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Аррениуса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8"/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/Уравнение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Аррениуса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39750" lvl="0" indent="-539750" algn="just">
              <a:lnSpc>
                <a:spcPct val="85000"/>
              </a:lnSpc>
              <a:buFont typeface="+mj-lt"/>
              <a:buAutoNum type="arabicPeriod" startAt="8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org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sz="2700" b="1" kern="10" dirty="0" smtClean="0">
                <a:latin typeface="Arial" pitchFamily="34" charset="0"/>
                <a:cs typeface="Arial" pitchFamily="34" charset="0"/>
              </a:rPr>
              <a:t>Приборы </a:t>
            </a:r>
            <a:r>
              <a:rPr lang="ru-RU" sz="2700" b="1" kern="10" dirty="0">
                <a:latin typeface="Arial" pitchFamily="34" charset="0"/>
                <a:cs typeface="Arial" pitchFamily="34" charset="0"/>
              </a:rPr>
              <a:t>для демонстрации и изучения зависимости скорости химических реакций от различных </a:t>
            </a:r>
            <a:r>
              <a:rPr lang="ru-RU" sz="2700" b="1" kern="10" dirty="0" smtClean="0">
                <a:latin typeface="Arial" pitchFamily="34" charset="0"/>
                <a:cs typeface="Arial" pitchFamily="34" charset="0"/>
              </a:rPr>
              <a:t>условий.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900879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1" y="-40197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78980"/>
            <a:ext cx="8858312" cy="682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0000"/>
              </a:lnSpc>
              <a:buFont typeface="+mj-lt"/>
              <a:buAutoNum type="arabicPeriod" startAt="16"/>
            </a:pP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ttps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sz="2600" b="1" kern="10" dirty="0" smtClean="0">
                <a:latin typeface="Arial" pitchFamily="34" charset="0"/>
                <a:cs typeface="Arial" pitchFamily="34" charset="0"/>
              </a:rPr>
              <a:t>Приборы </a:t>
            </a:r>
            <a:r>
              <a:rPr lang="ru-RU" sz="2600" b="1" kern="10" dirty="0">
                <a:latin typeface="Arial" pitchFamily="34" charset="0"/>
                <a:cs typeface="Arial" pitchFamily="34" charset="0"/>
              </a:rPr>
              <a:t>для демонстрации и изучения зависимости скорости химических реакций от различных </a:t>
            </a:r>
            <a:r>
              <a:rPr lang="ru-RU" sz="2600" b="1" kern="10" dirty="0" smtClean="0">
                <a:latin typeface="Arial" pitchFamily="34" charset="0"/>
                <a:cs typeface="Arial" pitchFamily="34" charset="0"/>
              </a:rPr>
              <a:t>условий.</a:t>
            </a:r>
          </a:p>
          <a:p>
            <a:pPr marL="457200" lvl="0" indent="-457200" algn="just">
              <a:lnSpc>
                <a:spcPct val="80000"/>
              </a:lnSpc>
              <a:buFont typeface="+mj-lt"/>
              <a:buAutoNum type="arabicPeriod" startAt="16"/>
            </a:pPr>
            <a:r>
              <a:rPr lang="en-US" sz="26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org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/Катализ.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6"/>
            </a:pPr>
            <a:r>
              <a:rPr lang="en-US" sz="26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/Катализ.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 marL="457200" lvl="0" indent="-457200" algn="just">
              <a:lnSpc>
                <a:spcPct val="80000"/>
              </a:lnSpc>
              <a:buFont typeface="+mj-lt"/>
              <a:buAutoNum type="arabicPeriod" startAt="16"/>
            </a:pPr>
            <a:r>
              <a:rPr lang="en-US" sz="26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org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/Механизм действия катализа.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6"/>
            </a:pPr>
            <a:r>
              <a:rPr lang="en-US" sz="26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/Механизм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действия катализа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 marL="457200" lvl="0" indent="-457200" algn="just">
              <a:lnSpc>
                <a:spcPct val="80000"/>
              </a:lnSpc>
              <a:buFont typeface="+mj-lt"/>
              <a:buAutoNum type="arabicPeriod" startAt="16"/>
            </a:pPr>
            <a:r>
              <a:rPr lang="en-US" sz="26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org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Примеры решения задач по теме «Химическая кинетика»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6"/>
            </a:pPr>
            <a:r>
              <a:rPr lang="en-US" sz="26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Примеры решения задач по теме «Химическая кинетика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».</a:t>
            </a: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6"/>
            </a:pPr>
            <a:r>
              <a:rPr lang="ru-RU" sz="2600" b="1" dirty="0" err="1">
                <a:latin typeface="Arial" pitchFamily="34" charset="0"/>
                <a:cs typeface="Arial" pitchFamily="34" charset="0"/>
              </a:rPr>
              <a:t>Новошннский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И. И.,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Н. С. Химия: учебник для 10 (11) класса общеобразовательных учреждений Углублённый уровень / И. И.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Новошинский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, Н. С.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 – М.: ООО «Русское слово – учебник», 2014. – 440 с.: ил. – (ФГОС. Инновационная школа). 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ISBN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978-5-00007-544-9.</a:t>
            </a: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6"/>
            </a:pP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3591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539289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1" y="-40197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78980"/>
            <a:ext cx="8858312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0000"/>
              </a:lnSpc>
              <a:buFont typeface="+mj-lt"/>
              <a:buAutoNum type="arabicPeriod" startAt="16"/>
            </a:pP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sz="2700" b="1" kern="10" dirty="0" smtClean="0">
                <a:latin typeface="Arial" pitchFamily="34" charset="0"/>
                <a:cs typeface="Arial" pitchFamily="34" charset="0"/>
              </a:rPr>
              <a:t>Приборы </a:t>
            </a:r>
            <a:r>
              <a:rPr lang="ru-RU" sz="2700" b="1" kern="10" dirty="0">
                <a:latin typeface="Arial" pitchFamily="34" charset="0"/>
                <a:cs typeface="Arial" pitchFamily="34" charset="0"/>
              </a:rPr>
              <a:t>для демонстрации и изучения зависимости скорости химических реакций от различных </a:t>
            </a:r>
            <a:r>
              <a:rPr lang="ru-RU" sz="2700" b="1" kern="10" dirty="0" smtClean="0">
                <a:latin typeface="Arial" pitchFamily="34" charset="0"/>
                <a:cs typeface="Arial" pitchFamily="34" charset="0"/>
              </a:rPr>
              <a:t>условий.</a:t>
            </a:r>
          </a:p>
          <a:p>
            <a:pPr marL="457200" lvl="0" indent="-457200" algn="just">
              <a:lnSpc>
                <a:spcPct val="80000"/>
              </a:lnSpc>
              <a:buFont typeface="+mj-lt"/>
              <a:buAutoNum type="arabicPeriod" startAt="16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org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/Катализ.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6"/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/Катализ.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457200" lvl="0" indent="-457200" algn="just">
              <a:lnSpc>
                <a:spcPct val="80000"/>
              </a:lnSpc>
              <a:buFont typeface="+mj-lt"/>
              <a:buAutoNum type="arabicPeriod" startAt="16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org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/Механизм действия катализа.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6"/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/Механизм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действия катализа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457200" lvl="0" indent="-457200" algn="just">
              <a:lnSpc>
                <a:spcPct val="80000"/>
              </a:lnSpc>
              <a:buFont typeface="+mj-lt"/>
              <a:buAutoNum type="arabicPeriod" startAt="16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org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Примеры решения задач по теме «Химическая кинетика»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6"/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Примеры решения задач по теме «Химическая кинетика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».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3591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34882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85794"/>
            <a:ext cx="8858312" cy="46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5000"/>
              </a:lnSpc>
              <a:buFont typeface="+mj-lt"/>
              <a:buAutoNum type="arabicPeriod" startAt="23"/>
            </a:pPr>
            <a:r>
              <a:rPr lang="ru-RU" sz="2700" b="1" dirty="0" err="1">
                <a:latin typeface="Arial" pitchFamily="34" charset="0"/>
                <a:cs typeface="Arial" pitchFamily="34" charset="0"/>
              </a:rPr>
              <a:t>Новошннский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И. И.,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Н. С. Химия: учебник для 10 (11) класса общеобразовательных учреждений Углублённый уровень / И. И.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Новошинский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Н. С.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– М.: ООО «Русское слово – учебник», 2014. – 440 с.: ил. – (ФГОС. Инновационная школа).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ISBN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978-5-00007-544-9.</a:t>
            </a:r>
          </a:p>
          <a:p>
            <a:pPr marL="457200" indent="-457200" algn="just">
              <a:lnSpc>
                <a:spcPct val="85000"/>
              </a:lnSpc>
              <a:buFont typeface="+mj-lt"/>
              <a:buAutoNum type="arabicPeriod" startAt="23"/>
            </a:pP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http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www.hemi.nsu.ru/ucheb214.htm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Font typeface="+mj-lt"/>
              <a:buAutoNum type="arabicPeriod" startAt="23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http://www.chem.msu.su/rus/teaching/Kinetics-online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/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Font typeface="+mj-lt"/>
              <a:buAutoNum type="arabicPeriod" startAt="23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https://sites.google.com/site/himulacom/zvonok-na-urok/9-klass---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vtoroj-god-obucenia/urok-no23-ponatie-o-skorosti-himiceskoj-reakcii-katalizatory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380021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71438" y="1017813"/>
            <a:ext cx="9001156" cy="5389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5000"/>
              </a:lnSpc>
              <a:buFont typeface="+mj-lt"/>
              <a:buAutoNum type="arabicPeriod" startAt="27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http://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interneturok.ru/chemistry/9-klass/bhimicheskaya-svyaz-elektroliticheskaya-dissociaciyab/skorost-himicheskih-reaktsiy-osnovnoy-urok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Font typeface="+mj-lt"/>
              <a:buAutoNum type="arabicPeriod" startAt="27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http://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s-konda.ru/exam/chemistry_9-30.htm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Font typeface="+mj-lt"/>
              <a:buAutoNum type="arabicPeriod" startAt="27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https://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www.google.ru/search?q=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скорость+химических+реакций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Font typeface="+mj-lt"/>
              <a:buAutoNum type="arabicPeriod" startAt="27"/>
            </a:pP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http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www.hemi.nsu.ru/ucheb217.htm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Font typeface="+mj-lt"/>
              <a:buAutoNum type="arabicPeriod" startAt="27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http://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files.school-collection.edu.ru/dlrstore/bd0d808e-db78-f3d2-e3b2-5388709d7222/1011619A.htm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Font typeface="+mj-lt"/>
              <a:buAutoNum type="arabicPeriod" startAt="27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http://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alhimikov.net/reaktion/Page-1.html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Font typeface="+mj-lt"/>
              <a:buAutoNum type="arabicPeriod" startAt="27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http://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orgchem.ru/chem1/P6_14.htm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Font typeface="+mj-lt"/>
              <a:buAutoNum type="arabicPeriod" startAt="27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http://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prosto-o-slognom.ru/chimia/20_chim_ravnovesie.html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4572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196752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72462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36940" y="116632"/>
            <a:ext cx="8896888" cy="6777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000" algn="just">
              <a:lnSpc>
                <a:spcPct val="80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Поэтому уравнение для определения скорости реакции следует записывать в более общем виде  </a:t>
            </a:r>
          </a:p>
          <a:p>
            <a:pPr marL="3175" indent="-3175" algn="ctr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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=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800" b="1" i="1" baseline="-25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d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en-US" sz="2800" b="1" i="1" baseline="-25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d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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;          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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= –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800" b="1" i="1" baseline="-25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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en-US" sz="2800" b="1" i="1" baseline="-25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/d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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,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1435100" indent="-1435100" algn="just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где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800" b="1" i="1" baseline="-25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стехиометрический коэффициент в уравнении реакции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который принято считать положительным для продуктов реакции и отрицательным для исходных веществ.   </a:t>
            </a:r>
          </a:p>
          <a:p>
            <a:pPr indent="540000">
              <a:lnSpc>
                <a:spcPct val="80000"/>
              </a:lnSpc>
              <a:defRPr/>
            </a:pPr>
            <a:endParaRPr lang="ru-RU" sz="1100" b="1" dirty="0">
              <a:latin typeface="Arial" pitchFamily="34" charset="0"/>
              <a:cs typeface="Arial" pitchFamily="34" charset="0"/>
            </a:endParaRPr>
          </a:p>
          <a:p>
            <a:pPr indent="540000">
              <a:lnSpc>
                <a:spcPct val="80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Скорость химической реакции изменяется во времени</a:t>
            </a:r>
          </a:p>
          <a:p>
            <a:pPr indent="540000">
              <a:lnSpc>
                <a:spcPct val="80000"/>
              </a:lnSpc>
              <a:defRPr/>
            </a:pPr>
            <a:endParaRPr lang="ru-RU" sz="28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indent="540000">
              <a:lnSpc>
                <a:spcPct val="80000"/>
              </a:lnSpc>
              <a:defRPr/>
            </a:pPr>
            <a:endParaRPr lang="ru-RU" sz="28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540000">
              <a:lnSpc>
                <a:spcPct val="80000"/>
              </a:lnSpc>
              <a:defRPr/>
            </a:pPr>
            <a:endParaRPr lang="ru-RU" sz="28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540000">
              <a:lnSpc>
                <a:spcPct val="80000"/>
              </a:lnSpc>
              <a:defRPr/>
            </a:pPr>
            <a:endParaRPr lang="ru-RU" sz="28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540000">
              <a:lnSpc>
                <a:spcPct val="80000"/>
              </a:lnSpc>
              <a:defRPr/>
            </a:pPr>
            <a:endParaRPr lang="ru-RU" sz="28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540000">
              <a:lnSpc>
                <a:spcPct val="80000"/>
              </a:lnSpc>
              <a:defRPr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Рисунок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2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Зависимость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изменений скорости реакции от времени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801481" y="3861048"/>
            <a:ext cx="194455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804248" y="6318274"/>
            <a:ext cx="304800" cy="304800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825926"/>
            <a:ext cx="2952328" cy="207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21349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948264" y="6318274"/>
            <a:ext cx="304800" cy="304800"/>
          </a:xfrm>
          <a:prstGeom prst="rect">
            <a:avLst/>
          </a:prstGeom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05683" y="291127"/>
            <a:ext cx="8856984" cy="5403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just">
              <a:lnSpc>
                <a:spcPct val="85000"/>
              </a:lnSpc>
              <a:defRPr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Скорость реакции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определяют по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кинетической кривой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На рисунке 3 показаны способы определения скорости реакции</a:t>
            </a:r>
          </a:p>
          <a:p>
            <a:pPr indent="-540000">
              <a:lnSpc>
                <a:spcPct val="85000"/>
              </a:lnSpc>
              <a:defRPr/>
            </a:pPr>
            <a:endParaRPr lang="ru-RU" sz="28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-540000">
              <a:lnSpc>
                <a:spcPct val="85000"/>
              </a:lnSpc>
              <a:defRPr/>
            </a:pPr>
            <a:endParaRPr lang="ru-RU" sz="28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-540000">
              <a:lnSpc>
                <a:spcPct val="85000"/>
              </a:lnSpc>
              <a:defRPr/>
            </a:pPr>
            <a:endParaRPr lang="ru-RU" sz="28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-540000">
              <a:lnSpc>
                <a:spcPct val="85000"/>
              </a:lnSpc>
              <a:defRPr/>
            </a:pPr>
            <a:endParaRPr lang="ru-RU" sz="28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-540000">
              <a:lnSpc>
                <a:spcPct val="85000"/>
              </a:lnSpc>
              <a:defRPr/>
            </a:pPr>
            <a:endParaRPr lang="ru-RU" sz="28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-540000">
              <a:lnSpc>
                <a:spcPct val="85000"/>
              </a:lnSpc>
              <a:defRPr/>
            </a:pPr>
            <a:endParaRPr lang="ru-RU" sz="28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-540000">
              <a:lnSpc>
                <a:spcPct val="85000"/>
              </a:lnSpc>
              <a:defRPr/>
            </a:pPr>
            <a:endParaRPr lang="ru-RU" sz="28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-540000">
              <a:lnSpc>
                <a:spcPct val="85000"/>
              </a:lnSpc>
              <a:defRPr/>
            </a:pPr>
            <a:endParaRPr lang="ru-RU" sz="28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  <a:defRPr/>
            </a:pP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				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Рисунок 3 – Способы определения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скорости химической реакции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кинетической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кривой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1F31D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91" y="1551500"/>
            <a:ext cx="6901494" cy="2882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522452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79512" y="44624"/>
            <a:ext cx="8856983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2425" algn="just">
              <a:lnSpc>
                <a:spcPct val="80000"/>
              </a:lnSpc>
              <a:defRPr/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Истинная скорость реакции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определяется как тангенс угла наклона касательной к кинетической кривой в точке, соответствующей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концентрации С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в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момент времени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Symbol"/>
              </a:rPr>
              <a:t>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(рисунок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3 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):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</a:t>
            </a:r>
            <a:r>
              <a:rPr lang="ru-RU" sz="27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tg</a:t>
            </a:r>
            <a:r>
              <a:rPr lang="en-US" sz="2700" b="1" dirty="0">
                <a:latin typeface="Arial" pitchFamily="34" charset="0"/>
                <a:cs typeface="Arial" pitchFamily="34" charset="0"/>
                <a:sym typeface="Symbol"/>
              </a:rPr>
              <a:t>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a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b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indent="352425" algn="just">
              <a:lnSpc>
                <a:spcPct val="80000"/>
              </a:lnSpc>
              <a:defRPr/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Средняя скорость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химической реакции определяется как отношение (рисунок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3 б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):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en-US" sz="27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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=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700" b="1" cap="all" dirty="0">
                <a:latin typeface="Arial" pitchFamily="34" charset="0"/>
                <a:cs typeface="Arial" pitchFamily="34" charset="0"/>
              </a:rPr>
              <a:t>с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cap="all" dirty="0">
                <a:latin typeface="Arial" pitchFamily="34" charset="0"/>
                <a:cs typeface="Arial" pitchFamily="34" charset="0"/>
              </a:rPr>
              <a:t>с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)/(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/>
              </a:rPr>
              <a:t>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cap="all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cap="all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/>
              </a:rPr>
              <a:t>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en-US" sz="2700" b="1" cap="all" dirty="0">
                <a:latin typeface="Arial" pitchFamily="34" charset="0"/>
                <a:cs typeface="Arial" pitchFamily="34" charset="0"/>
              </a:rPr>
              <a:t>) </a:t>
            </a:r>
            <a:endParaRPr lang="ru-RU" sz="2700" b="1" cap="all" dirty="0">
              <a:latin typeface="Arial" pitchFamily="34" charset="0"/>
              <a:cs typeface="Arial" pitchFamily="34" charset="0"/>
            </a:endParaRPr>
          </a:p>
          <a:p>
            <a:pPr indent="352425" algn="just">
              <a:lnSpc>
                <a:spcPct val="80000"/>
              </a:lnSpc>
              <a:defRPr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Знак «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минус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» в этой  формуле показывает, что скорость реакции определяют по изменению концентрации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исходных веществ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352425" algn="just">
              <a:lnSpc>
                <a:spcPct val="80000"/>
              </a:lnSpc>
              <a:defRPr/>
            </a:pPr>
            <a:endParaRPr lang="ru-RU" sz="2700" b="1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52425" algn="just">
              <a:lnSpc>
                <a:spcPct val="80000"/>
              </a:lnSpc>
              <a:defRPr/>
            </a:pPr>
            <a:endParaRPr lang="ru-RU" sz="2700" b="1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52425" algn="just">
              <a:lnSpc>
                <a:spcPct val="80000"/>
              </a:lnSpc>
              <a:defRPr/>
            </a:pPr>
            <a:endParaRPr lang="ru-RU" sz="2700" b="1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52425" algn="just">
              <a:lnSpc>
                <a:spcPct val="80000"/>
              </a:lnSpc>
              <a:defRPr/>
            </a:pPr>
            <a:endParaRPr lang="ru-RU" sz="2700" b="1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defRPr/>
            </a:pPr>
            <a:endParaRPr lang="ru-RU" sz="27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defRPr/>
            </a:pPr>
            <a:endParaRPr lang="ru-RU" sz="11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	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б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Рисунок 3 – Способы определения скорости химической реакции по кинетической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кривой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451882" y="5805264"/>
            <a:ext cx="304800" cy="304800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126" y="3704498"/>
            <a:ext cx="4168106" cy="1740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422476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http://900igr.net/up/datas/242597/0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2" descr="C:\24.08.11\Лаб. раб YES\Виртуальные лабораторные YES\Химия\Кинетика\4-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51457" t="9850" r="2253" b="64174"/>
          <a:stretch/>
        </p:blipFill>
        <p:spPr bwMode="auto">
          <a:xfrm>
            <a:off x="6372200" y="7937"/>
            <a:ext cx="2771799" cy="252909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Picture 2" descr="C:\24.08.11\Лаб. раб YES\Виртуальные лабораторные YES\Химия\Кинетика\4-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521" t="9850" r="51887" b="64174"/>
          <a:stretch/>
        </p:blipFill>
        <p:spPr bwMode="auto">
          <a:xfrm>
            <a:off x="0" y="4625266"/>
            <a:ext cx="2844109" cy="216997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6" name="Прямоугольник 15"/>
          <p:cNvSpPr/>
          <p:nvPr/>
        </p:nvSpPr>
        <p:spPr>
          <a:xfrm>
            <a:off x="251520" y="2016710"/>
            <a:ext cx="7513839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Основные законы химической кинетики</a:t>
            </a:r>
          </a:p>
          <a:p>
            <a:pPr algn="ctr">
              <a:lnSpc>
                <a:spcPct val="85000"/>
              </a:lnSpc>
            </a:pPr>
            <a:r>
              <a:rPr lang="ru-RU" sz="4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(</a:t>
            </a:r>
            <a:r>
              <a:rPr lang="ru-RU" sz="40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Основные постулаты формальной химической </a:t>
            </a: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кинетики</a:t>
            </a:r>
            <a:r>
              <a:rPr lang="ru-RU" sz="4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)</a:t>
            </a:r>
            <a:endParaRPr lang="ru-RU" sz="40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71063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372200" y="6295327"/>
            <a:ext cx="304800" cy="304800"/>
          </a:xfrm>
          <a:prstGeom prst="rect">
            <a:avLst/>
          </a:prstGeom>
        </p:spPr>
      </p:pic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332656"/>
            <a:ext cx="8928992" cy="5607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При изучении химических реакций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формальная химическая кинетика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основывается на двух основных положениях-постулатах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Первый из них – </a:t>
            </a:r>
            <a:r>
              <a:rPr lang="ru-RU" sz="28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закон действующих масс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0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Скорость химической реакции пропорциональна концентрациям исходных веществ в степенях, равных стехиометрическим коэффициентам в уравнении химической реакции.</a:t>
            </a:r>
          </a:p>
          <a:p>
            <a:pPr indent="450000" algn="just">
              <a:lnSpc>
                <a:spcPct val="80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Запишем химическую реакцию в общем виде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=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или  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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j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А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j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</a:t>
            </a:r>
            <a:r>
              <a:rPr lang="en-US" sz="2800" b="1" i="1" baseline="-25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en-US" sz="2800" b="1" i="1" baseline="-25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0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соответствии с законом действующих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масс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0000"/>
              </a:lnSpc>
              <a:defRPr/>
            </a:pP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0000"/>
              </a:lnSpc>
              <a:defRPr/>
            </a:pP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где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константа скорости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реакции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7" name="Picture 5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755232"/>
            <a:ext cx="23336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289322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42844" y="44624"/>
            <a:ext cx="8786874" cy="5607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40000" algn="just">
              <a:lnSpc>
                <a:spcPct val="80000"/>
              </a:lnSpc>
            </a:pP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Физический смысл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константы скорости реакции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состоит в том, что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она равна скорости химической реакции при концентрациях исходных веществ, равных единице.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Константа скорости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 зависит от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концентрации реагирующих веществ. Если реакция протекает при постоянной температуре и других постоянных условиях, то константа скорости может служить критерием характеризующим реакцию, постоянным </a:t>
            </a:r>
            <a:r>
              <a:rPr lang="ru-RU" sz="2800" b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во времени.</a:t>
            </a:r>
            <a:r>
              <a:rPr lang="ru-RU" sz="2800" b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Скорость реакции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ходе процесса постоянно изменяется и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 может служить для его характеристики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540000" algn="just" eaLnBrk="0" hangingPunct="0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Нужно отметить, что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закон действующих масс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справедлив только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для элементарных химических реакций.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7748" name="Picture 4" descr="C:\24.08.11\Лаб. раб YES\Виртуальные лабораторные YES\Анимашки и картинки\Химия\Реакции\f94e7c6322df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5362599"/>
            <a:ext cx="1905000" cy="1495425"/>
          </a:xfrm>
          <a:prstGeom prst="rect">
            <a:avLst/>
          </a:prstGeom>
          <a:noFill/>
        </p:spPr>
      </p:pic>
      <p:pic>
        <p:nvPicPr>
          <p:cNvPr id="1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164288" y="6296036"/>
            <a:ext cx="304800" cy="304800"/>
          </a:xfrm>
          <a:prstGeom prst="rect">
            <a:avLst/>
          </a:prstGeom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3543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285984" y="283862"/>
            <a:ext cx="6657975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кандидат технических наук с большим опытом преподавания в высшей школе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НКСЭ.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Много знаю, люблю свой предмет, обобщила полезную для Вас информацию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дисциплине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«Физическая и коллоидная химия»</a:t>
            </a:r>
            <a:endParaRPr lang="ru-RU" sz="32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91406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844" y="285728"/>
            <a:ext cx="8858312" cy="4358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540000" algn="just" eaLnBrk="1" hangingPunct="1">
              <a:lnSpc>
                <a:spcPct val="9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 Black" pitchFamily="34" charset="0"/>
                <a:cs typeface="Arial" pitchFamily="34" charset="0"/>
              </a:rPr>
              <a:t>Второй   постулат 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химической   кинетики</a:t>
            </a:r>
            <a:r>
              <a:rPr lang="ru-RU" sz="2800" b="1" dirty="0" smtClean="0"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закон  независимости протекания химических реакции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540000" algn="just" eaLnBrk="1" hangingPunct="1">
              <a:lnSpc>
                <a:spcPct val="9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случае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сложной химической реакции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все элементарные химические реакции, которыми реализуется реальная химическая реакция, протекают независимо друг от друга, и скорость одной из них никак не влияет на скорости остальных (так как будто в реакционном сосуде протекает только одна элементарная химическая реакция).</a:t>
            </a:r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880378" y="5819221"/>
            <a:ext cx="304800" cy="304800"/>
          </a:xfrm>
          <a:prstGeom prst="rect">
            <a:avLst/>
          </a:prstGeom>
        </p:spPr>
      </p:pic>
      <p:pic>
        <p:nvPicPr>
          <p:cNvPr id="13316" name="Picture 4" descr="D:\диск D\01.03.16-домашние документы\Виртуальные лекции 2015\Химия\Реакции-1\анимашки\voltaiccell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5064149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диск D\01.03.16-домашние документы\Лаб. раб YES\Виртуальные лабораторные YES\Анимашки и картинки\Химия-картинки\Реакции\анимашки\Chemistry-animated-023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414" y="5221311"/>
            <a:ext cx="4514850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32669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948264" y="6435749"/>
            <a:ext cx="304800" cy="304800"/>
          </a:xfrm>
          <a:prstGeom prst="rect">
            <a:avLst/>
          </a:prstGeom>
        </p:spPr>
      </p:pic>
      <p:pic>
        <p:nvPicPr>
          <p:cNvPr id="14349" name="Picture 13" descr="D:\диск D\01.03.16-домашние документы\Лаб. раб YES\Виртуальные лабораторные YES\Анимашки и картинки\Химия-картинки\Реакции\анимашки\КАРБОН~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5" y="44624"/>
            <a:ext cx="22479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693330" y="44624"/>
            <a:ext cx="8559190" cy="88985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Зависимость скорости реакции от различных факторов </a:t>
            </a:r>
            <a:endParaRPr lang="ru-RU" sz="32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42844" y="1103482"/>
            <a:ext cx="8858312" cy="585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0000"/>
              </a:lnSpc>
            </a:pP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Скорость реакции </a:t>
            </a:r>
            <a:r>
              <a:rPr lang="ru-RU" sz="25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зависит от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многих факторов. </a:t>
            </a:r>
            <a:r>
              <a:rPr lang="ru-RU" sz="25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нее влияют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природа и концентрация реагентов, давление (для реакций с участием газов), температура, катализатор, примеси и их концентрации, степень измельчения (в реакциях с участием твердых веществ), среда (для реакций в растворах), форма сосуда (в цепных реакциях), интенсивность света (в фотохимических реакциях), потенциал электродов (в электрохимических реакциях), мощность дозы излучения (в радиационно-химических процессах). Лишь некоторые из факторов, действующие на скорость реакции, одновременно оказывают влияние на химическое равновесие.</a:t>
            </a:r>
            <a:endParaRPr lang="ru-RU" sz="2500" b="1" dirty="0" smtClean="0">
              <a:latin typeface="Arial" pitchFamily="34" charset="0"/>
              <a:cs typeface="Arial" pitchFamily="34" charset="0"/>
            </a:endParaRPr>
          </a:p>
          <a:p>
            <a:pPr lvl="0" indent="450000" algn="just" eaLnBrk="0" hangingPunct="0">
              <a:lnSpc>
                <a:spcPct val="80000"/>
              </a:lnSpc>
            </a:pP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Основными параметрами, которые приходится учитывать при изучении кинетики процессов, являются концентрации (давления) реагентов, температура и действие катализатора.</a:t>
            </a:r>
            <a:endParaRPr lang="ru-RU" sz="25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733001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530" name="Picture 2" descr="C:\24.08.11\Лаб. раб YES\Виртуальные лабораторные YES\Химия\Кинетика\4-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2145" b="4292"/>
          <a:stretch/>
        </p:blipFill>
        <p:spPr bwMode="auto">
          <a:xfrm>
            <a:off x="395536" y="116633"/>
            <a:ext cx="5115995" cy="669172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D:\диск D\01.03.16-домашние документы\Лаб. раб YES\Виртуальные лабораторные YES\Анимашки и картинки\Химия-картинки\Реакции\анимашки\natrium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82" y="2636912"/>
            <a:ext cx="26670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220" name="Picture 4" descr="D:\диск D\25.12.20-домашние документы\Виртуальные лекции-14.01.20\Физ. химия\анимашки-разное 1\реакции, колбы и др\F5WY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57" y="764704"/>
            <a:ext cx="253365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81072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Вааге Пете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77" y="5500702"/>
            <a:ext cx="1035261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-180528" y="0"/>
            <a:ext cx="9324528" cy="5078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ru-RU" sz="2700" b="1" dirty="0" smtClean="0">
                <a:ln w="1905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Влияние концентрации на скорость реакций</a:t>
            </a:r>
            <a:endParaRPr lang="ru-RU" sz="2700" b="1" dirty="0">
              <a:ln w="1905">
                <a:solidFill>
                  <a:srgbClr val="FF0000"/>
                </a:solidFill>
              </a:ln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42976" y="5786454"/>
            <a:ext cx="692155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Вааге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Петер – норвежский физико-химик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минералог</a:t>
            </a:r>
            <a:endParaRPr lang="ru-RU" sz="2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rot="10800000">
            <a:off x="1071538" y="6142056"/>
            <a:ext cx="6215106" cy="158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8001" name="Picture 1" descr="Гульдберг Като Максимилиан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48" y="4429132"/>
            <a:ext cx="1038224" cy="126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142976" y="5013176"/>
            <a:ext cx="655086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Гульдберг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Като Максимилиан – норвежский физико-химик и математик</a:t>
            </a:r>
            <a:endParaRPr lang="ru-RU" sz="2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2278859" y="5390153"/>
            <a:ext cx="5572164" cy="158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002" name="Rectangle 2"/>
          <p:cNvSpPr>
            <a:spLocks noChangeArrowheads="1"/>
          </p:cNvSpPr>
          <p:nvPr/>
        </p:nvSpPr>
        <p:spPr bwMode="auto">
          <a:xfrm>
            <a:off x="105606" y="1556792"/>
            <a:ext cx="878687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54000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Первая попытка установить связь между скоростью реакций и концентрацией реагентов</a:t>
            </a:r>
            <a:r>
              <a:rPr kumimoji="0" lang="ru-RU" sz="2700" b="1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7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была сделана Бекетовым в 1865 г. Более строго эту закономерность установили в 1867 г. скандинавские ученые </a:t>
            </a:r>
            <a:r>
              <a:rPr kumimoji="0" lang="ru-RU" sz="2700" b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Гульдберг</a:t>
            </a:r>
            <a:r>
              <a:rPr kumimoji="0" lang="ru-RU" sz="27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kumimoji="0" lang="ru-RU" sz="2700" b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Вааге</a:t>
            </a:r>
            <a:r>
              <a:rPr kumimoji="0" lang="ru-RU" sz="27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Уравнение, связывающее скорость реакции с концентрациями реагентов, называется уравнением скорости, или кинетическим уравнением и выражает </a:t>
            </a:r>
            <a:r>
              <a:rPr kumimoji="0" lang="ru-RU" sz="2700" b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закон действующих масс</a:t>
            </a:r>
            <a:r>
              <a:rPr kumimoji="0" lang="ru-RU" sz="27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ru-RU" sz="27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8003" name="Picture 3" descr="Бекетов Николай Николаевич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740" y="428604"/>
            <a:ext cx="105323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1428728" y="710967"/>
            <a:ext cx="735811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Бекетов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Николай Николаевич – русский химик, один из основоположников физической химии</a:t>
            </a:r>
            <a:endParaRPr lang="ru-RU" sz="2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rot="10800000">
            <a:off x="1214414" y="1071546"/>
            <a:ext cx="7286676" cy="158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300192" y="6297492"/>
            <a:ext cx="304800" cy="304800"/>
          </a:xfrm>
          <a:prstGeom prst="rect">
            <a:avLst/>
          </a:prstGeom>
        </p:spPr>
      </p:pic>
      <p:sp>
        <p:nvSpPr>
          <p:cNvPr id="23" name="Управляющая кнопка: далее 2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назад 2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домой 24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404393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Вааге Пете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93277" y="145427"/>
            <a:ext cx="1035261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1461357"/>
            <a:ext cx="8858312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000" algn="just">
              <a:lnSpc>
                <a:spcPct val="85000"/>
              </a:lnSpc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Закон действующих масс.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Основным законом химической кинетики является открытый в 1864–1867 гг.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Гульдбергом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Вааге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(Норвегия)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закон действующих масс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согласно которому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скорость элементарной реакции пропорциональна произведению концентраций реагирующих веществ в степенях, равных стехиометрическим коэффициентам.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Такая зависимость скорости реакции от концентрации обусловлена тем, что вероятность столкновения молекул и, следовательно, их взаимодействия, пропорциональна произведению концентраций реагентов.</a:t>
            </a:r>
          </a:p>
        </p:txBody>
      </p:sp>
      <p:pic>
        <p:nvPicPr>
          <p:cNvPr id="128001" name="Picture 1" descr="Гульдберг Като Максимилиан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45427"/>
            <a:ext cx="1038224" cy="126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5859579" y="1033838"/>
            <a:ext cx="203369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Вааге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Петер</a:t>
            </a:r>
            <a:endParaRPr lang="ru-RU" sz="2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32811" y="620688"/>
            <a:ext cx="42767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Гульдберг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Като Максимилиан </a:t>
            </a:r>
            <a:endParaRPr lang="ru-RU" sz="2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724028" y="6318274"/>
            <a:ext cx="304800" cy="304800"/>
          </a:xfrm>
          <a:prstGeom prst="rect">
            <a:avLst/>
          </a:prstGeom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428034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844" y="38229"/>
            <a:ext cx="88583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000" algn="just">
              <a:lnSpc>
                <a:spcPct val="80000"/>
              </a:lnSpc>
              <a:spcBef>
                <a:spcPts val="0"/>
              </a:spcBef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Рассмотрим в общем виде одностадийную обратимую реакцию, протекающую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в гомогенной среде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 + В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АВ</a:t>
            </a:r>
          </a:p>
          <a:p>
            <a:pPr indent="540000" algn="just">
              <a:lnSpc>
                <a:spcPct val="80000"/>
              </a:lnSpc>
              <a:spcBef>
                <a:spcPts val="0"/>
              </a:spcBef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Предположим, что в закрытом сосуде приведены в соприкосновение вещества А и В. Скорость взаимодействия этих веществ согласно закону действия масс выразится соотношением </a:t>
            </a:r>
          </a:p>
          <a:p>
            <a:pPr marL="3175" indent="-3175" algn="ctr">
              <a:lnSpc>
                <a:spcPct val="80000"/>
              </a:lnSpc>
              <a:spcBef>
                <a:spcPts val="0"/>
              </a:spcBef>
              <a:defRPr/>
            </a:pP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[А][В],</a:t>
            </a:r>
          </a:p>
          <a:p>
            <a:pPr marL="1169988" indent="-1169988" algn="just">
              <a:lnSpc>
                <a:spcPct val="80000"/>
              </a:lnSpc>
              <a:spcBef>
                <a:spcPts val="0"/>
              </a:spcBef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где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коэффициент пропорциональности – </a:t>
            </a:r>
            <a:r>
              <a:rPr lang="ru-RU" sz="28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константа скорости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прямой реакции;</a:t>
            </a:r>
          </a:p>
          <a:p>
            <a:pPr marL="1163638" indent="-536575" algn="just">
              <a:lnSpc>
                <a:spcPct val="80000"/>
              </a:lnSpc>
              <a:spcBef>
                <a:spcPts val="0"/>
              </a:spcBef>
              <a:defRPr/>
            </a:pP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скорость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прямой реакции;</a:t>
            </a:r>
          </a:p>
          <a:p>
            <a:pPr marL="1163638" indent="-536575" algn="just">
              <a:lnSpc>
                <a:spcPct val="80000"/>
              </a:lnSpc>
              <a:spcBef>
                <a:spcPts val="0"/>
              </a:spcBef>
              <a:defRPr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[А]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[В]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равновесные концентрации веществ А и В. 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5021297"/>
            <a:ext cx="304800" cy="304800"/>
          </a:xfrm>
          <a:prstGeom prst="rect">
            <a:avLst/>
          </a:prstGeom>
        </p:spPr>
      </p:pic>
      <p:pic>
        <p:nvPicPr>
          <p:cNvPr id="4099" name="Picture 3" descr="D:\диск D\01.03.16-домашние документы\Лаб. раб YES\Виртуальные лабораторные YES\Анимашки и картинки\Химия-картинки\химия-анимашки\реакции\ris109a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052" y="4941168"/>
            <a:ext cx="156210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819305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07504" y="44624"/>
            <a:ext cx="8856984" cy="5786430"/>
          </a:xfrm>
        </p:spPr>
        <p:txBody>
          <a:bodyPr>
            <a:noAutofit/>
          </a:bodyPr>
          <a:lstStyle/>
          <a:p>
            <a:pPr marL="0" indent="540000" algn="just" eaLnBrk="1" hangingPunct="1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Выражение зависимости скорости реакции от концентрации называют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кинетическим уравнением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</a:rPr>
              <a:t>.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Как только образуются молекулы АВ, начнется обратная реакция со скоростью  </a:t>
            </a:r>
          </a:p>
          <a:p>
            <a:pPr marL="3175" indent="-3175" algn="ctr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</a:t>
            </a:r>
            <a:r>
              <a:rPr lang="ru-RU" sz="2800" b="1" baseline="-25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обр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=  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[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AB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],</a:t>
            </a:r>
          </a:p>
          <a:p>
            <a:pPr marL="0" indent="0" algn="just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где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константа скорости обратной реакции.</a:t>
            </a:r>
          </a:p>
          <a:p>
            <a:pPr marL="0" indent="540000" algn="just" eaLnBrk="1" hangingPunct="1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Если же реакция протекает </a:t>
            </a:r>
            <a:r>
              <a:rPr lang="ru-RU" sz="2800" b="1" dirty="0" smtClean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гетерогенной системе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то скорость ее не зависит от концентрации твердого вещества, т. к. концентрация его постоянна, поэтому твердое вещество не входит в уравнение закона действующих масс. Например для гетерогенной реакции окисления алюминия:   </a:t>
            </a:r>
          </a:p>
          <a:p>
            <a:pPr marL="0" indent="0" algn="ctr" eaLnBrk="1" hangingPunct="1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4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ru-RU" sz="2800" b="1" baseline="-25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baseline="-25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тв</a:t>
            </a:r>
            <a:r>
              <a:rPr lang="ru-RU" sz="2800" b="1" baseline="-25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.)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+ 3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2(г)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ru-RU" sz="2800" b="1" baseline="-25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540000" algn="just" eaLnBrk="1" hangingPunct="1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Закон действующих масс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имеет следующее выражение:</a:t>
            </a:r>
          </a:p>
          <a:p>
            <a:pPr marL="0" indent="0" algn="ctr" eaLnBrk="1" hangingPunct="1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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]</a:t>
            </a:r>
            <a:r>
              <a:rPr lang="ru-RU" sz="2800" b="1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986342" y="6472500"/>
            <a:ext cx="304800" cy="304800"/>
          </a:xfrm>
          <a:prstGeom prst="rect">
            <a:avLst/>
          </a:prstGeom>
        </p:spPr>
      </p:pic>
      <p:pic>
        <p:nvPicPr>
          <p:cNvPr id="22530" name="Picture 2" descr="Алюминий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5705872"/>
            <a:ext cx="1152128" cy="1152128"/>
          </a:xfrm>
          <a:prstGeom prst="ellipse">
            <a:avLst/>
          </a:prstGeom>
          <a:noFill/>
        </p:spPr>
      </p:pic>
      <p:pic>
        <p:nvPicPr>
          <p:cNvPr id="22532" name="Picture 4" descr="Алюминий (крупный порошок)"/>
          <p:cNvPicPr>
            <a:picLocks noChangeAspect="1" noChangeArrowheads="1"/>
          </p:cNvPicPr>
          <p:nvPr/>
        </p:nvPicPr>
        <p:blipFill>
          <a:blip r:embed="rId7" cstate="print"/>
          <a:srcRect l="13978" t="6936" r="9141" b="7062"/>
          <a:stretch>
            <a:fillRect/>
          </a:stretch>
        </p:blipFill>
        <p:spPr bwMode="auto">
          <a:xfrm>
            <a:off x="2627784" y="5733256"/>
            <a:ext cx="1197308" cy="1124744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22534" name="Picture 6" descr="Оксид алюминия "/>
          <p:cNvPicPr>
            <a:picLocks noChangeAspect="1" noChangeArrowheads="1"/>
          </p:cNvPicPr>
          <p:nvPr/>
        </p:nvPicPr>
        <p:blipFill>
          <a:blip r:embed="rId8" cstate="print"/>
          <a:srcRect l="2835" t="4161" r="1721" b="5675"/>
          <a:stretch>
            <a:fillRect/>
          </a:stretch>
        </p:blipFill>
        <p:spPr bwMode="auto">
          <a:xfrm>
            <a:off x="5652120" y="5589240"/>
            <a:ext cx="1566451" cy="1008112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6" name="Прямоугольник 15"/>
          <p:cNvSpPr/>
          <p:nvPr/>
        </p:nvSpPr>
        <p:spPr>
          <a:xfrm>
            <a:off x="5888104" y="5949280"/>
            <a:ext cx="1204176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rgbClr val="180DA3"/>
                  </a:solidFill>
                </a:ln>
                <a:solidFill>
                  <a:srgbClr val="18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Al</a:t>
            </a:r>
            <a:r>
              <a:rPr lang="ru-RU" sz="2800" b="1" baseline="-25000" dirty="0" smtClean="0">
                <a:ln w="11430">
                  <a:solidFill>
                    <a:srgbClr val="180DA3"/>
                  </a:solidFill>
                </a:ln>
                <a:solidFill>
                  <a:srgbClr val="18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 w="11430">
                  <a:solidFill>
                    <a:srgbClr val="180DA3"/>
                  </a:solidFill>
                </a:ln>
                <a:solidFill>
                  <a:srgbClr val="18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</a:t>
            </a:r>
            <a:r>
              <a:rPr lang="ru-RU" sz="2800" b="1" baseline="-25000" dirty="0" smtClean="0">
                <a:ln w="11430">
                  <a:solidFill>
                    <a:srgbClr val="180DA3"/>
                  </a:solidFill>
                </a:ln>
                <a:solidFill>
                  <a:srgbClr val="18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  <a:endParaRPr lang="ru-RU" sz="2800" b="1" dirty="0">
              <a:ln w="11430">
                <a:solidFill>
                  <a:srgbClr val="180DA3"/>
                </a:solidFill>
              </a:ln>
              <a:solidFill>
                <a:srgbClr val="180DA3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907704" y="6021288"/>
            <a:ext cx="583814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rgbClr val="180DA3"/>
                  </a:solidFill>
                </a:ln>
                <a:solidFill>
                  <a:srgbClr val="18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Al</a:t>
            </a:r>
            <a:endParaRPr lang="ru-RU" sz="2800" b="1" dirty="0">
              <a:ln w="11430">
                <a:solidFill>
                  <a:srgbClr val="180DA3"/>
                </a:solidFill>
              </a:ln>
              <a:solidFill>
                <a:srgbClr val="180DA3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19" name="Прямая со стрелкой 18"/>
          <p:cNvCxnSpPr>
            <a:stCxn id="17" idx="3"/>
          </p:cNvCxnSpPr>
          <p:nvPr/>
        </p:nvCxnSpPr>
        <p:spPr>
          <a:xfrm flipV="1">
            <a:off x="2491518" y="6237312"/>
            <a:ext cx="424298" cy="4558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1619672" y="6165304"/>
            <a:ext cx="304166" cy="12597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9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494393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C:\24.08.11\Виртуальные лекции 28.07.11\Ученые\ВАНТ-ГОФФ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571480"/>
            <a:ext cx="1213447" cy="133825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285852" y="714356"/>
            <a:ext cx="775064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Якоб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Хендрик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Вант-Гофф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(в 1901 г. стал первым лауреатом Нобелевской премии по химии)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rot="10800000">
            <a:off x="1357290" y="1071546"/>
            <a:ext cx="6072230" cy="158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36512" y="71414"/>
            <a:ext cx="9144000" cy="4585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5000"/>
              </a:lnSpc>
              <a:buFont typeface="Arial" charset="0"/>
              <a:buNone/>
              <a:defRPr/>
            </a:pPr>
            <a:r>
              <a:rPr lang="ru-RU" sz="2800" b="1" dirty="0" smtClean="0">
                <a:ln w="1905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Влияние температуры на скорость реакций</a:t>
            </a:r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 </a:t>
            </a:r>
          </a:p>
        </p:txBody>
      </p:sp>
      <p:pic>
        <p:nvPicPr>
          <p:cNvPr id="124932" name="Picture 4" descr="C:\24.08.11\Лаб. раб YES\Виртуальные лабораторные YES\Химия\Кинетика\556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4339834"/>
            <a:ext cx="3357554" cy="251816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9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1706343"/>
              </p:ext>
            </p:extLst>
          </p:nvPr>
        </p:nvGraphicFramePr>
        <p:xfrm>
          <a:off x="6536580" y="5271499"/>
          <a:ext cx="1785880" cy="753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3" name="Формула" r:id="rId9" imgW="837836" imgH="342751" progId="">
                  <p:embed/>
                </p:oleObj>
              </mc:Choice>
              <mc:Fallback>
                <p:oleObj name="Формула" r:id="rId9" imgW="837836" imgH="34275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6580" y="5271499"/>
                        <a:ext cx="1785880" cy="753674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Объект 2"/>
          <p:cNvSpPr txBox="1">
            <a:spLocks/>
          </p:cNvSpPr>
          <p:nvPr/>
        </p:nvSpPr>
        <p:spPr>
          <a:xfrm>
            <a:off x="142844" y="1484784"/>
            <a:ext cx="8858312" cy="2786082"/>
          </a:xfrm>
          <a:prstGeom prst="rect">
            <a:avLst/>
          </a:prstGeom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0000" algn="just">
              <a:lnSpc>
                <a:spcPct val="85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Скорость химической реакции возрастает при увеличении температуры. Зависимость скорости реакции от температуры выражает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правило Вант-Гоффа: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80DA3"/>
                </a:solidFill>
                <a:latin typeface="Arial" pitchFamily="34" charset="0"/>
                <a:cs typeface="Arial" pitchFamily="34" charset="0"/>
              </a:rPr>
              <a:t>при повышении температуры на каждые 10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180DA3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80DA3"/>
                </a:solidFill>
                <a:latin typeface="Arial" pitchFamily="34" charset="0"/>
                <a:cs typeface="Arial" pitchFamily="34" charset="0"/>
              </a:rPr>
              <a:t> скорость реакции увеличивается в 2 – 4 раза</a:t>
            </a:r>
            <a:r>
              <a:rPr lang="ru-RU" sz="2800" b="1" dirty="0" smtClean="0">
                <a:solidFill>
                  <a:srgbClr val="180DA3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450000" algn="just">
              <a:lnSpc>
                <a:spcPct val="85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Эта величина называется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температурным коэффициентом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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).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6816285" y="6380619"/>
            <a:ext cx="304800" cy="304800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7590232"/>
              </p:ext>
            </p:extLst>
          </p:nvPr>
        </p:nvGraphicFramePr>
        <p:xfrm>
          <a:off x="4649206" y="4255482"/>
          <a:ext cx="1636020" cy="69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4" name="Формула" r:id="rId12" imgW="837836" imgH="355446" progId="">
                  <p:embed/>
                </p:oleObj>
              </mc:Choice>
              <mc:Fallback>
                <p:oleObj name="Формула" r:id="rId12" imgW="837836" imgH="35544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9206" y="4255482"/>
                        <a:ext cx="1636020" cy="694537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C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638307" y="4493857"/>
            <a:ext cx="854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или</a:t>
            </a:r>
            <a:endParaRPr lang="ru-RU" sz="2800" dirty="0"/>
          </a:p>
        </p:txBody>
      </p:sp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назад 2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домой 23">
            <a:hlinkClick r:id="rId1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296" name="Picture 224" descr="D:\диск D\25.12.20-домашние документы\Виртуальные лекции-14.01.20\Физ. химия\анимашки-разное 1\реакции, колбы и др\laboratoriya-animatsionnaya-kartinka-0009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25666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3814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082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128132"/>
              </p:ext>
            </p:extLst>
          </p:nvPr>
        </p:nvGraphicFramePr>
        <p:xfrm>
          <a:off x="3286116" y="908720"/>
          <a:ext cx="3000922" cy="824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80" name="Формула" r:id="rId5" imgW="1624895" imgH="444307" progId="Equation.3">
                  <p:embed/>
                </p:oleObj>
              </mc:Choice>
              <mc:Fallback>
                <p:oleObj name="Формула" r:id="rId5" imgW="1624895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16" y="908720"/>
                        <a:ext cx="3000922" cy="82481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08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3699864"/>
              </p:ext>
            </p:extLst>
          </p:nvPr>
        </p:nvGraphicFramePr>
        <p:xfrm>
          <a:off x="3714743" y="3068960"/>
          <a:ext cx="1730875" cy="834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81" name="Формула" r:id="rId7" imgW="812447" imgH="393529" progId="Equation.3">
                  <p:embed/>
                </p:oleObj>
              </mc:Choice>
              <mc:Fallback>
                <p:oleObj name="Формула" r:id="rId7" imgW="812447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43" y="3068960"/>
                        <a:ext cx="1730875" cy="83489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08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6697030"/>
              </p:ext>
            </p:extLst>
          </p:nvPr>
        </p:nvGraphicFramePr>
        <p:xfrm>
          <a:off x="2627784" y="4529670"/>
          <a:ext cx="1577906" cy="761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82" name="Формула" r:id="rId9" imgW="812447" imgH="393529" progId="Equation.3">
                  <p:embed/>
                </p:oleObj>
              </mc:Choice>
              <mc:Fallback>
                <p:oleObj name="Формула" r:id="rId9" imgW="812447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4529670"/>
                        <a:ext cx="1577906" cy="76110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08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0818503"/>
              </p:ext>
            </p:extLst>
          </p:nvPr>
        </p:nvGraphicFramePr>
        <p:xfrm>
          <a:off x="4519869" y="5128538"/>
          <a:ext cx="2079682" cy="882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83" name="Формула" r:id="rId11" imgW="1180588" imgH="495085" progId="Equation.3">
                  <p:embed/>
                </p:oleObj>
              </mc:Choice>
              <mc:Fallback>
                <p:oleObj name="Формула" r:id="rId11" imgW="1180588" imgH="49508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9869" y="5128538"/>
                        <a:ext cx="2079682" cy="88229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081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9951437"/>
              </p:ext>
            </p:extLst>
          </p:nvPr>
        </p:nvGraphicFramePr>
        <p:xfrm>
          <a:off x="2627784" y="6017671"/>
          <a:ext cx="2295136" cy="793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84" name="Формула" r:id="rId13" imgW="1294838" imgH="444307" progId="Equation.3">
                  <p:embed/>
                </p:oleObj>
              </mc:Choice>
              <mc:Fallback>
                <p:oleObj name="Формула" r:id="rId13" imgW="1294838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6017671"/>
                        <a:ext cx="2295136" cy="7931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0825" name="Rectangle 9"/>
          <p:cNvSpPr>
            <a:spLocks noChangeArrowheads="1"/>
          </p:cNvSpPr>
          <p:nvPr/>
        </p:nvSpPr>
        <p:spPr bwMode="auto">
          <a:xfrm>
            <a:off x="0" y="1685925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                                     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0827" name="Rectangle 11"/>
          <p:cNvSpPr>
            <a:spLocks noChangeArrowheads="1"/>
          </p:cNvSpPr>
          <p:nvPr/>
        </p:nvSpPr>
        <p:spPr bwMode="auto">
          <a:xfrm>
            <a:off x="0" y="266700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2844" y="3857628"/>
            <a:ext cx="8786874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hangingPunct="0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Запишем это выражение в дифференциальной форме и проинтегрируем в пределах от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до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от Т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до Т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2844" y="1653298"/>
            <a:ext cx="885828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где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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коэффициент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Вант-Гоффа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6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42913" algn="just" eaLnBrk="0" hangingPunct="0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Запишем уравнение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Вант-Гоффа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в логарифмической форме:</a:t>
            </a:r>
            <a:endParaRPr lang="ru-RU" sz="26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algn="ctr" eaLnBrk="0" hangingPunct="0">
              <a:lnSpc>
                <a:spcPct val="80000"/>
              </a:lnSpc>
            </a:pPr>
            <a:r>
              <a:rPr lang="en-US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lg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k</a:t>
            </a:r>
            <a:r>
              <a:rPr lang="en-US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</a:t>
            </a:r>
            <a:r>
              <a:rPr lang="en-US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+10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– </a:t>
            </a:r>
            <a:r>
              <a:rPr lang="en-US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lg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k</a:t>
            </a:r>
            <a:r>
              <a:rPr lang="en-US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</a:t>
            </a:r>
            <a:r>
              <a:rPr lang="en-US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= </a:t>
            </a:r>
            <a:r>
              <a:rPr lang="en-US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lg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</a:t>
            </a:r>
            <a:r>
              <a:rPr lang="en-US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r>
              <a:rPr lang="en-US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endParaRPr lang="ru-RU" sz="2600" b="1" baseline="-30000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42913" algn="just" eaLnBrk="0" hangingPunct="0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Следовательно, 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2844" y="188640"/>
            <a:ext cx="8786874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Эмпирическое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правило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Вант-Гоффа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можно записать в следующем виде: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7880378" y="5827216"/>
            <a:ext cx="304800" cy="304800"/>
          </a:xfrm>
          <a:prstGeom prst="rect">
            <a:avLst/>
          </a:prstGeom>
        </p:spPr>
      </p:pic>
      <p:pic>
        <p:nvPicPr>
          <p:cNvPr id="20" name="Picture 12" descr="пишу 1"/>
          <p:cNvPicPr>
            <a:picLocks noChangeAspect="1" noChangeArrowheads="1" noCrop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Управляющая кнопка: далее 2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2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1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4" name="Picture 224" descr="D:\диск D\25.12.20-домашние документы\Виртуальные лекции-14.01.20\Физ. химия\анимашки-разное 1\реакции, колбы и др\laboratoriya-animatsionnaya-kartinka-0009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532171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96957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3030" y="4688557"/>
            <a:ext cx="8445223" cy="169277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1889 г. </a:t>
            </a: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Сванте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Аррениус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объяснил сущность температурной зависимости скорости химических реакций, ввел понятие энергии активации и предложил важнейшее уравнение химической кинетики –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уравнение Аррениуса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600" b="1" dirty="0">
              <a:ln>
                <a:solidFill>
                  <a:sysClr val="windowText" lastClr="000000"/>
                </a:solidFill>
              </a:ln>
              <a:solidFill>
                <a:srgbClr val="1F31D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38944" y="24070"/>
            <a:ext cx="6804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eaLnBrk="1" hangingPunct="1">
              <a:buFont typeface="Arial" charset="0"/>
              <a:buNone/>
              <a:defRPr/>
            </a:pPr>
            <a:r>
              <a:rPr lang="ru-RU" sz="32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Уравнение Аррениуса</a:t>
            </a:r>
          </a:p>
        </p:txBody>
      </p:sp>
      <p:pic>
        <p:nvPicPr>
          <p:cNvPr id="10" name="Picture 1" descr="C:\24.08.11\Виртуальные лекции 28.07.11\Ученые\аррениу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3563888" y="3155741"/>
            <a:ext cx="1142988" cy="1525889"/>
          </a:xfrm>
          <a:prstGeom prst="rect">
            <a:avLst/>
          </a:prstGeom>
          <a:noFill/>
        </p:spPr>
      </p:pic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3030" y="692696"/>
            <a:ext cx="8883466" cy="250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000" algn="just">
              <a:lnSpc>
                <a:spcPct val="80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Более точное описание зависимости скорости реакции от температуры дает уравнение,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предложенное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D1907"/>
                </a:solidFill>
                <a:latin typeface="Arial" pitchFamily="34" charset="0"/>
                <a:cs typeface="Arial" pitchFamily="34" charset="0"/>
              </a:rPr>
              <a:t>Аррениусом: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lgk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– А/Т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где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константа скорости химической реакции; </a:t>
            </a:r>
          </a:p>
          <a:p>
            <a:pPr indent="540000" algn="just">
              <a:lnSpc>
                <a:spcPct val="80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Т – температура реакции;  </a:t>
            </a:r>
          </a:p>
          <a:p>
            <a:pPr indent="540000" algn="just">
              <a:lnSpc>
                <a:spcPct val="80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и А – постоянные величины.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876256" y="638132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98804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684213" y="2339471"/>
            <a:ext cx="2124075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опыту 2</a:t>
            </a:r>
            <a:endParaRPr lang="ru-RU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89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16632"/>
            <a:ext cx="8784976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000" algn="just">
              <a:lnSpc>
                <a:spcPct val="85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Запишем уравнение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изобары химической реакции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85000"/>
              </a:lnSpc>
              <a:defRPr/>
            </a:pP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540000" algn="just">
              <a:lnSpc>
                <a:spcPct val="85000"/>
              </a:lnSpc>
              <a:defRPr/>
            </a:pP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где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константа равновесия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химической реакции,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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тепловой эффект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химической реакции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при постоянном объеме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температура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 которой проводится реакция.</a:t>
            </a:r>
          </a:p>
          <a:p>
            <a:pPr indent="540000" algn="just">
              <a:lnSpc>
                <a:spcPct val="85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Константа равновесия химической реакции </a:t>
            </a:r>
          </a:p>
          <a:p>
            <a:pPr algn="ctr">
              <a:lnSpc>
                <a:spcPct val="85000"/>
              </a:lnSpc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        </a:t>
            </a:r>
          </a:p>
          <a:p>
            <a:pPr algn="just">
              <a:lnSpc>
                <a:spcPct val="85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где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константа скорости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прямой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реакции,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константа скорости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обратной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реакции. Для прямой и обратной реакций величина 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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U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 E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Тогда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уравнение изобары для обратимой реакции запишем в виде: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0443652"/>
              </p:ext>
            </p:extLst>
          </p:nvPr>
        </p:nvGraphicFramePr>
        <p:xfrm>
          <a:off x="3923928" y="605506"/>
          <a:ext cx="1944216" cy="830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8" name="Формула" r:id="rId7" imgW="914400" imgH="393700" progId="Equation.3">
                  <p:embed/>
                </p:oleObj>
              </mc:Choice>
              <mc:Fallback>
                <p:oleObj name="Формула" r:id="rId7" imgW="914400" imgH="3937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605506"/>
                        <a:ext cx="1944216" cy="8307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993888" y="5820291"/>
            <a:ext cx="304800" cy="304800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2777149"/>
              </p:ext>
            </p:extLst>
          </p:nvPr>
        </p:nvGraphicFramePr>
        <p:xfrm>
          <a:off x="2699792" y="5402299"/>
          <a:ext cx="3600400" cy="1300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9" name="Формула" r:id="rId10" imgW="1714500" imgH="622300" progId="Equation.3">
                  <p:embed/>
                </p:oleObj>
              </mc:Choice>
              <mc:Fallback>
                <p:oleObj name="Формула" r:id="rId10" imgW="1714500" imgH="6223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5402299"/>
                        <a:ext cx="3600400" cy="13006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2979206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Translational_motion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49662" y="4620801"/>
            <a:ext cx="1539704" cy="13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2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92867" name="Rectangle 3"/>
          <p:cNvSpPr>
            <a:spLocks noChangeArrowheads="1"/>
          </p:cNvSpPr>
          <p:nvPr/>
        </p:nvSpPr>
        <p:spPr bwMode="auto">
          <a:xfrm>
            <a:off x="0" y="409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9286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92870" name="Rectangle 6"/>
          <p:cNvSpPr>
            <a:spLocks noChangeArrowheads="1"/>
          </p:cNvSpPr>
          <p:nvPr/>
        </p:nvSpPr>
        <p:spPr bwMode="auto">
          <a:xfrm>
            <a:off x="0" y="409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928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928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92876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762500"/>
            <a:ext cx="258127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2" name="Прямая со стрелкой 31"/>
          <p:cNvCxnSpPr/>
          <p:nvPr/>
        </p:nvCxnSpPr>
        <p:spPr>
          <a:xfrm rot="5400000">
            <a:off x="801092" y="5199650"/>
            <a:ext cx="969525" cy="571501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714348" y="4708898"/>
            <a:ext cx="1560042" cy="3631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en-US" sz="22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</a:rPr>
              <a:t>tgα</a:t>
            </a:r>
            <a:r>
              <a:rPr lang="en-US" sz="2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</a:rPr>
              <a:t> = </a:t>
            </a:r>
            <a:r>
              <a:rPr lang="ru-RU" sz="2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</a:rPr>
              <a:t>–</a:t>
            </a:r>
            <a:r>
              <a:rPr lang="en-US" sz="2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</a:rPr>
              <a:t>E</a:t>
            </a:r>
            <a:r>
              <a:rPr lang="en-US" sz="2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</a:rPr>
              <a:t>/R</a:t>
            </a:r>
            <a:endParaRPr lang="en-US" sz="22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571736" y="5733256"/>
            <a:ext cx="5096608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Зависимость логарифма константы скорости реакции от обратной температуры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3" name="Прямая со стрелкой 42"/>
          <p:cNvCxnSpPr/>
          <p:nvPr/>
        </p:nvCxnSpPr>
        <p:spPr>
          <a:xfrm flipH="1">
            <a:off x="2483769" y="6080726"/>
            <a:ext cx="4924463" cy="125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884096" y="4695838"/>
            <a:ext cx="304800" cy="304800"/>
          </a:xfrm>
          <a:prstGeom prst="rect">
            <a:avLst/>
          </a:prstGeom>
        </p:spPr>
      </p:pic>
      <p:pic>
        <p:nvPicPr>
          <p:cNvPr id="23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Управляющая кнопка: далее 2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назад 2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домой 25">
            <a:hlinkClick r:id="rId9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14314" y="101321"/>
            <a:ext cx="8822182" cy="467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000" algn="just">
              <a:lnSpc>
                <a:spcPct val="80000"/>
              </a:lnSpc>
              <a:defRPr/>
            </a:pPr>
            <a:r>
              <a:rPr lang="ru-RU" sz="2700" b="1" cap="all" dirty="0">
                <a:latin typeface="Arial" pitchFamily="34" charset="0"/>
                <a:cs typeface="Arial" pitchFamily="34" charset="0"/>
              </a:rPr>
              <a:t>д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ля каждой из реакций уравнение приобретает вид</a:t>
            </a:r>
          </a:p>
          <a:p>
            <a:pPr>
              <a:lnSpc>
                <a:spcPct val="80000"/>
              </a:lnSpc>
              <a:defRPr/>
            </a:pP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indent="540000">
              <a:lnSpc>
                <a:spcPct val="80000"/>
              </a:lnSpc>
              <a:defRPr/>
            </a:pP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indent="540000" algn="just">
              <a:lnSpc>
                <a:spcPct val="80000"/>
              </a:lnSpc>
              <a:defRPr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Это уравнение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аналогично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уравнению Аррениуса в интегральной форме</a:t>
            </a:r>
          </a:p>
          <a:p>
            <a:pPr>
              <a:lnSpc>
                <a:spcPct val="80000"/>
              </a:lnSpc>
              <a:defRPr/>
            </a:pPr>
            <a:r>
              <a:rPr lang="ru-RU" sz="4800" b="1" dirty="0">
                <a:latin typeface="Arial" pitchFamily="34" charset="0"/>
                <a:cs typeface="Arial" pitchFamily="34" charset="0"/>
              </a:rPr>
              <a:t>                                               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ln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k = –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E/RT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+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Const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где константа интегрирования равна величине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lnk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0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</a:t>
            </a:r>
          </a:p>
          <a:p>
            <a:pPr indent="542925" algn="just">
              <a:lnSpc>
                <a:spcPct val="80000"/>
              </a:lnSpc>
              <a:defRPr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Данное уравнение обычно используют для графического определения энергии активации.</a:t>
            </a:r>
          </a:p>
          <a:p>
            <a:pPr indent="542925" algn="just">
              <a:lnSpc>
                <a:spcPct val="80000"/>
              </a:lnSpc>
              <a:defRPr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Уравнение Аррениуса можно записать так:</a:t>
            </a:r>
            <a:endParaRPr lang="ru-RU" sz="2700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4910480"/>
              </p:ext>
            </p:extLst>
          </p:nvPr>
        </p:nvGraphicFramePr>
        <p:xfrm>
          <a:off x="4067944" y="528564"/>
          <a:ext cx="1944216" cy="870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42" name="Формула" r:id="rId10" imgW="914003" imgH="406224" progId="Equation.3">
                  <p:embed/>
                </p:oleObj>
              </mc:Choice>
              <mc:Fallback>
                <p:oleObj name="Формула" r:id="rId10" imgW="914003" imgH="406224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944" y="528564"/>
                        <a:ext cx="1944216" cy="8709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2250819"/>
              </p:ext>
            </p:extLst>
          </p:nvPr>
        </p:nvGraphicFramePr>
        <p:xfrm>
          <a:off x="6816974" y="500857"/>
          <a:ext cx="1934148" cy="839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43" name="Формула" r:id="rId12" imgW="939392" imgH="406224" progId="Equation.3">
                  <p:embed/>
                </p:oleObj>
              </mc:Choice>
              <mc:Fallback>
                <p:oleObj name="Формула" r:id="rId12" imgW="939392" imgH="406224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6974" y="500857"/>
                        <a:ext cx="1934148" cy="8399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5391707"/>
              </p:ext>
            </p:extLst>
          </p:nvPr>
        </p:nvGraphicFramePr>
        <p:xfrm>
          <a:off x="3491880" y="1996719"/>
          <a:ext cx="1795462" cy="881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44" name="Формула" r:id="rId14" imgW="1015559" imgH="495085" progId="Equation.3">
                  <p:embed/>
                </p:oleObj>
              </mc:Choice>
              <mc:Fallback>
                <p:oleObj name="Формула" r:id="rId14" imgW="1015559" imgH="495085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880" y="1996719"/>
                        <a:ext cx="1795462" cy="8812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0883002"/>
              </p:ext>
            </p:extLst>
          </p:nvPr>
        </p:nvGraphicFramePr>
        <p:xfrm>
          <a:off x="3729013" y="4708898"/>
          <a:ext cx="1792783" cy="1003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45" name="Формула" r:id="rId16" imgW="634725" imgH="355446" progId="Equation.3">
                  <p:embed/>
                </p:oleObj>
              </mc:Choice>
              <mc:Fallback>
                <p:oleObj name="Формула" r:id="rId16" imgW="634725" imgH="355446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9013" y="4708898"/>
                        <a:ext cx="1792783" cy="10034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4362869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 descr="Translational_motion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590576"/>
            <a:ext cx="1446207" cy="126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107950" y="100945"/>
            <a:ext cx="89281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0000" algn="just">
              <a:lnSpc>
                <a:spcPct val="80000"/>
              </a:lnSpc>
              <a:defRPr/>
            </a:pPr>
            <a:r>
              <a:rPr lang="ru-RU" sz="2500" b="1" dirty="0">
                <a:latin typeface="Arial" pitchFamily="34" charset="0"/>
                <a:cs typeface="Arial" pitchFamily="34" charset="0"/>
              </a:rPr>
              <a:t>Не всякое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соударение молекул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приводит к химическому взаимодействию. Реагируют лишь частицы, обладающие определенной энергией. Превращение одних веществ в другие происходит через стадию образования некоторого активированного комплекса.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Энергия, необходимая для перевода молекул в состояние активированного комплекса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, называется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энергией активации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5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sz="2500" b="1" baseline="-25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акт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). При соударении взаимодействуют лишь частицы, обладающие энергией большей или равной энергии активации. Для большинства реакций  </a:t>
            </a:r>
            <a:r>
              <a:rPr lang="ru-RU" sz="25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sz="2500" b="1" baseline="-25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акт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= 0 – 500, кДж/моль. При нагревании растет число активных частиц с Е 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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sz="2500" b="1" baseline="-25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акт</a:t>
            </a:r>
            <a:r>
              <a:rPr lang="ru-RU" sz="25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.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, увеличивается число эффективных столкновений и скорость реакции.</a:t>
            </a:r>
          </a:p>
          <a:p>
            <a:pPr indent="450000" algn="just">
              <a:lnSpc>
                <a:spcPct val="80000"/>
              </a:lnSpc>
              <a:defRPr/>
            </a:pP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Зависимость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константы скорости реакции k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 от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энергии активации </a:t>
            </a:r>
            <a:r>
              <a:rPr lang="ru-RU" sz="25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Е</a:t>
            </a:r>
            <a:r>
              <a:rPr lang="ru-RU" sz="2500" b="1" baseline="-25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акт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 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и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температуры Т 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выражается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1D6F1D"/>
                </a:solidFill>
                <a:latin typeface="Arial Black" pitchFamily="34" charset="0"/>
                <a:cs typeface="Arial" pitchFamily="34" charset="0"/>
                <a:sym typeface="Symbol" pitchFamily="18" charset="2"/>
              </a:rPr>
              <a:t>уравнением Аррениуса 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(1889 г</a:t>
            </a:r>
            <a:r>
              <a:rPr lang="ru-RU" sz="25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.), которое можно записать и так:</a:t>
            </a:r>
            <a:endParaRPr lang="ru-RU" sz="2500" b="1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34847" name="Rectangle 6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60421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9840479"/>
              </p:ext>
            </p:extLst>
          </p:nvPr>
        </p:nvGraphicFramePr>
        <p:xfrm>
          <a:off x="3779912" y="5590576"/>
          <a:ext cx="2088231" cy="818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4" name="Формула" r:id="rId6" imgW="787058" imgH="317362" progId="Equation.3">
                  <p:embed/>
                </p:oleObj>
              </mc:Choice>
              <mc:Fallback>
                <p:oleObj name="Формула" r:id="rId6" imgW="787058" imgH="31736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912" y="5590576"/>
                        <a:ext cx="2088231" cy="81813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299482" y="5900738"/>
            <a:ext cx="304800" cy="304800"/>
          </a:xfrm>
          <a:prstGeom prst="rect">
            <a:avLst/>
          </a:prstGeom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10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2243087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9503169"/>
              </p:ext>
            </p:extLst>
          </p:nvPr>
        </p:nvGraphicFramePr>
        <p:xfrm>
          <a:off x="3132138" y="115888"/>
          <a:ext cx="2207445" cy="864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8" name="Формула" r:id="rId5" imgW="787058" imgH="317362" progId="Equation.3">
                  <p:embed/>
                </p:oleObj>
              </mc:Choice>
              <mc:Fallback>
                <p:oleObj name="Формула" r:id="rId5" imgW="787058" imgH="31736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115888"/>
                        <a:ext cx="2207445" cy="86484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672559" y="5854123"/>
            <a:ext cx="304800" cy="304800"/>
          </a:xfrm>
          <a:prstGeom prst="rect">
            <a:avLst/>
          </a:prstGeom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9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224" descr="D:\диск D\25.12.20-домашние документы\Виртуальные лекции-14.01.20\Физ. химия\анимашки-разное 1\реакции, колбы и др\laboratoriya-animatsionnaya-kartinka-0009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0" y="540509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19602" y="980728"/>
            <a:ext cx="8916894" cy="4487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260475" indent="-1260475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где Z – число столкновений в секунду в единице объема,</a:t>
            </a:r>
          </a:p>
          <a:p>
            <a:pPr marL="1787525" indent="-1247775" algn="just">
              <a:lnSpc>
                <a:spcPct val="85000"/>
              </a:lnSpc>
              <a:tabLst>
                <a:tab pos="1524000" algn="l"/>
              </a:tabLst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R – универсальная газовая постоянная (R=8,314 Дж/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моль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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К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),</a:t>
            </a:r>
            <a:endParaRPr lang="ru-RU" sz="28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1703388" indent="-1163638" algn="just">
              <a:lnSpc>
                <a:spcPct val="85000"/>
              </a:lnSpc>
              <a:tabLst>
                <a:tab pos="1620838" algn="l"/>
              </a:tabLst>
              <a:defRPr/>
            </a:pPr>
            <a:r>
              <a:rPr lang="en-US" sz="28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e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– основание натурального логарифма (е=2,718),</a:t>
            </a:r>
          </a:p>
          <a:p>
            <a:pPr marL="720725" indent="-180975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T – температура по шкале Кельвина, К,           </a:t>
            </a:r>
          </a:p>
          <a:p>
            <a:pPr marL="720725" indent="-180975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P – стерический фактор. </a:t>
            </a:r>
          </a:p>
          <a:p>
            <a:pPr indent="542925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уменьшением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энергии активации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 с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увеличением температуры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возрастает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BE36B8"/>
                </a:solidFill>
                <a:latin typeface="Arial" pitchFamily="34" charset="0"/>
                <a:cs typeface="Arial" pitchFamily="34" charset="0"/>
              </a:rPr>
              <a:t>константа скорости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BE36B8"/>
                </a:solidFill>
                <a:latin typeface="Arial" pitchFamily="34" charset="0"/>
                <a:cs typeface="Arial" pitchFamily="34" charset="0"/>
              </a:rPr>
              <a:t> реакции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а, следовательно, и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скорость реакции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solidFill>
                <a:srgbClr val="FFFF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46814293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844" y="44624"/>
            <a:ext cx="8858312" cy="388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Как отмечено выше,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энергия  активации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реакции – это тот избыток кинетической энергии, которым должны обладать молекулы для того, чтобы при их столкновении произошло химическое взаимодействие.</a:t>
            </a:r>
          </a:p>
          <a:p>
            <a:pPr lvl="0" indent="45000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нижеприведенном рисунке изображена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энергетическая кривая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химической реакции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Величина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Е</a:t>
            </a:r>
            <a:r>
              <a:rPr lang="ru-RU" sz="2800" b="1" baseline="-30000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энергия активации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прямой реакции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Е</a:t>
            </a:r>
            <a:r>
              <a:rPr lang="ru-RU" sz="2800" b="1" baseline="-30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энергия активации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обратной реакции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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 =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Е</a:t>
            </a:r>
            <a:r>
              <a:rPr lang="ru-RU" sz="2800" b="1" baseline="-30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Е</a:t>
            </a:r>
            <a:r>
              <a:rPr lang="ru-RU" sz="2800" b="1" baseline="-30000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– тепловой эффект реакции. </a:t>
            </a:r>
          </a:p>
        </p:txBody>
      </p:sp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3537564"/>
            <a:ext cx="4214842" cy="1850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839200" y="4581128"/>
            <a:ext cx="304800" cy="304800"/>
          </a:xfrm>
          <a:prstGeom prst="rect">
            <a:avLst/>
          </a:prstGeom>
        </p:spPr>
      </p:pic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71470" y="5387982"/>
            <a:ext cx="81360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                        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</a:t>
            </a:r>
          </a:p>
          <a:p>
            <a:pPr algn="ctr">
              <a:lnSpc>
                <a:spcPct val="7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Взаимосвязь между энергией активации прямой и обратной реакции и тепловым эффектом реакции:</a:t>
            </a:r>
          </a:p>
          <a:p>
            <a:pPr algn="ctr">
              <a:lnSpc>
                <a:spcPct val="7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а –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эндотермическая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реакция; б –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экзотермическая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реакция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71211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WordArt 3"/>
          <p:cNvSpPr>
            <a:spLocks noChangeArrowheads="1" noChangeShapeType="1" noTextEdit="1"/>
          </p:cNvSpPr>
          <p:nvPr/>
        </p:nvSpPr>
        <p:spPr bwMode="auto">
          <a:xfrm>
            <a:off x="179512" y="116632"/>
            <a:ext cx="8785225" cy="93538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kern="1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latin typeface="Arial Black" pitchFamily="34" charset="0"/>
              </a:rPr>
              <a:t>Влияние природы реагирующих веществ</a:t>
            </a:r>
          </a:p>
          <a:p>
            <a:pPr algn="ctr">
              <a:lnSpc>
                <a:spcPct val="80000"/>
              </a:lnSpc>
            </a:pPr>
            <a:r>
              <a:rPr lang="ru-RU" sz="3600" b="1" kern="1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latin typeface="Arial Black" pitchFamily="34" charset="0"/>
              </a:rPr>
              <a:t>на скорость химических реакций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188697" y="1268760"/>
            <a:ext cx="8785225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7675" algn="just">
              <a:lnSpc>
                <a:spcPct val="90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Вещества с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ионной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сильно полярной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связью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взаимодействуют друг с другом с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ó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льшими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скоростями, чем соединения с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малополярной и неполярной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связью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поэтому реакции между органическими веществами (которые построены по типу малополярных и неполярных связей) протекают более медленно, чем между неорганическими (которые построены по типу ионных и полярных связей).</a:t>
            </a:r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D:\диск D\01.03.16-домашние документы\Лаб. раб YES\Виртуальные лабораторные YES\Анимашки и картинки\Химия-картинки\Реакции\анимашки\amfetamin himiya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903043"/>
            <a:ext cx="156210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940152" y="5991236"/>
            <a:ext cx="304800" cy="304800"/>
          </a:xfrm>
          <a:prstGeom prst="rect">
            <a:avLst/>
          </a:prstGeom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174029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5460"/>
            <a:ext cx="24192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Вспомним: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3329403"/>
            <a:ext cx="8821650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Для повторения </a:t>
            </a:r>
            <a:r>
              <a:rPr lang="ru-RU" sz="2800" b="1" dirty="0" smtClean="0"/>
              <a:t>материал можно найти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Black" pitchFamily="34" charset="0"/>
              </a:rPr>
              <a:t>на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Black" pitchFamily="34" charset="0"/>
              </a:rPr>
              <a:t>сайте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Black" pitchFamily="34" charset="0"/>
              </a:rPr>
              <a:t>НКСЭ</a:t>
            </a:r>
            <a:r>
              <a:rPr lang="ru-RU" sz="2800" b="1" dirty="0" smtClean="0"/>
              <a:t>: Преподавателям –  </a:t>
            </a:r>
            <a:r>
              <a:rPr lang="ru-RU" sz="2800" b="1" dirty="0"/>
              <a:t>Методическая копилка – </a:t>
            </a:r>
            <a:r>
              <a:rPr lang="ru-RU" sz="2800" b="1" dirty="0" smtClean="0"/>
              <a:t>ЦМК </a:t>
            </a:r>
            <a:r>
              <a:rPr lang="ru-RU" sz="2800" b="1" dirty="0"/>
              <a:t>Математических и естественнонаучных дисциплин – Кузьмина Ирина </a:t>
            </a:r>
            <a:r>
              <a:rPr lang="ru-RU" sz="2800" b="1" dirty="0" smtClean="0"/>
              <a:t>Викторовна.</a:t>
            </a:r>
            <a:endParaRPr lang="ru-RU" sz="2800" b="1" dirty="0"/>
          </a:p>
          <a:p>
            <a:pPr marL="0" indent="450000" algn="just">
              <a:lnSpc>
                <a:spcPct val="85000"/>
              </a:lnSpc>
            </a:pP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Black" pitchFamily="34" charset="0"/>
              </a:rPr>
              <a:t>В библиотеке</a:t>
            </a:r>
            <a:r>
              <a:rPr lang="ru-RU" sz="2800" b="1" dirty="0"/>
              <a:t>: </a:t>
            </a:r>
            <a:r>
              <a:rPr lang="ru-RU" sz="2800" b="1" dirty="0" smtClean="0"/>
              <a:t>Сетевые ресурсы –Справочная </a:t>
            </a:r>
            <a:r>
              <a:rPr lang="ru-RU" sz="2800" b="1" dirty="0"/>
              <a:t>информация для </a:t>
            </a:r>
            <a:r>
              <a:rPr lang="ru-RU" sz="2800" b="1" dirty="0" smtClean="0"/>
              <a:t>студентов </a:t>
            </a:r>
            <a:r>
              <a:rPr lang="ru-RU" sz="2800" b="1" dirty="0"/>
              <a:t>–</a:t>
            </a:r>
            <a:r>
              <a:rPr lang="ru-RU" sz="2800" b="1" dirty="0" smtClean="0"/>
              <a:t> </a:t>
            </a:r>
            <a:r>
              <a:rPr lang="ru-RU" sz="2800" b="1" dirty="0"/>
              <a:t>Кузьмина </a:t>
            </a:r>
            <a:r>
              <a:rPr lang="ru-RU" sz="2800" b="1" dirty="0" smtClean="0"/>
              <a:t>И. В. – Химия.</a:t>
            </a:r>
            <a:endParaRPr lang="ru-RU" sz="2800" b="1" dirty="0"/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3725813" cy="279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544" y="287070"/>
            <a:ext cx="4027252" cy="2981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27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613" y="2355985"/>
            <a:ext cx="748030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Rectangle 3"/>
          <p:cNvSpPr>
            <a:spLocks noChangeArrowheads="1"/>
          </p:cNvSpPr>
          <p:nvPr/>
        </p:nvSpPr>
        <p:spPr bwMode="auto">
          <a:xfrm>
            <a:off x="0" y="2654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66564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179736"/>
              </p:ext>
            </p:extLst>
          </p:nvPr>
        </p:nvGraphicFramePr>
        <p:xfrm>
          <a:off x="250825" y="177800"/>
          <a:ext cx="8713792" cy="2191512"/>
        </p:xfrm>
        <a:graphic>
          <a:graphicData uri="http://schemas.openxmlformats.org/drawingml/2006/table">
            <a:tbl>
              <a:tblPr/>
              <a:tblGrid>
                <a:gridCol w="1440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8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48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Электролиты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Неэлектролиты</a:t>
                      </a:r>
                      <a:endParaRPr kumimoji="0" lang="ru-RU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Ионная связь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Ковалентная сильнополярная связь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Ковалентная </a:t>
                      </a: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слабополярная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связь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Ковалентная неполярная связь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NaCl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  <a:r>
                        <a:rPr kumimoji="0" lang="ru-RU" sz="25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ru-RU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SO</a:t>
                      </a:r>
                      <a:r>
                        <a:rPr kumimoji="0" lang="ru-RU" sz="25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kumimoji="0" lang="ru-RU" sz="2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HCl</a:t>
                      </a:r>
                      <a:r>
                        <a:rPr kumimoji="0" lang="ru-RU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  <a:r>
                        <a:rPr kumimoji="0" lang="ru-RU" sz="25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ru-RU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SO</a:t>
                      </a:r>
                      <a:r>
                        <a:rPr kumimoji="0" lang="ru-RU" sz="25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kumimoji="0" lang="ru-RU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r>
                        <a:rPr kumimoji="0" lang="ru-RU" sz="25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r>
                        <a:rPr kumimoji="0" lang="ru-RU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  <a:r>
                        <a:rPr kumimoji="0" lang="ru-RU" sz="25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r>
                        <a:rPr kumimoji="0" lang="ru-RU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kumimoji="0" lang="ru-RU" sz="25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r>
                        <a:rPr kumimoji="0" lang="ru-RU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r>
                        <a:rPr kumimoji="0" lang="ru-RU" sz="25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ru-RU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  <a:r>
                        <a:rPr kumimoji="0" lang="ru-RU" sz="25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kumimoji="0" lang="ru-RU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kumimoji="0" lang="ru-RU" sz="25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ru-RU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kumimoji="0" lang="ru-RU" sz="25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ru-RU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0323384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179388" y="1052736"/>
            <a:ext cx="8856662" cy="397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  <a:defRPr/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Катализатор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это вещество сильно изменяющее скорость химической реакции (однако введение катализатора не изменяет равновесие в системе), но в результате реакции остающееся химически неизменным.</a:t>
            </a:r>
          </a:p>
          <a:p>
            <a:pPr indent="450000" algn="just">
              <a:lnSpc>
                <a:spcPct val="85000"/>
              </a:lnSpc>
              <a:defRPr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Различают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i="1" dirty="0">
                <a:ln>
                  <a:solidFill>
                    <a:sysClr val="windowText" lastClr="000000"/>
                  </a:solidFill>
                </a:ln>
                <a:solidFill>
                  <a:srgbClr val="BE36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гомогенный</a:t>
            </a:r>
            <a:r>
              <a:rPr lang="ru-RU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ru-RU" sz="2700" b="1" i="1" dirty="0">
                <a:ln>
                  <a:solidFill>
                    <a:sysClr val="windowText" lastClr="000000"/>
                  </a:solidFill>
                </a:ln>
                <a:solidFill>
                  <a:srgbClr val="2C1F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гетерогенный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катализ. В первом случае катализатор и реагирующие вещества находятся в одинаковом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агрегатном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состоянии (образуют одну фазу), во втором – в разных агрегатных состояниях (фазах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).</a:t>
            </a:r>
            <a:endParaRPr lang="ru-RU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6325" name="WordArt 5"/>
          <p:cNvSpPr>
            <a:spLocks noChangeArrowheads="1" noChangeShapeType="1" noTextEdit="1"/>
          </p:cNvSpPr>
          <p:nvPr/>
        </p:nvSpPr>
        <p:spPr bwMode="auto">
          <a:xfrm>
            <a:off x="324172" y="44624"/>
            <a:ext cx="8496300" cy="9368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>
                <a:ln w="1905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Влияние катализатора на скорость</a:t>
            </a:r>
          </a:p>
          <a:p>
            <a:pPr algn="ctr">
              <a:lnSpc>
                <a:spcPct val="85000"/>
              </a:lnSpc>
            </a:pPr>
            <a:r>
              <a:rPr lang="ru-RU" sz="3600" b="1" kern="10" dirty="0">
                <a:ln w="1905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 химических реакций </a:t>
            </a:r>
          </a:p>
        </p:txBody>
      </p:sp>
      <p:pic>
        <p:nvPicPr>
          <p:cNvPr id="2969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23728" y="4743474"/>
            <a:ext cx="442912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354911" y="573325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86984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496" y="4550876"/>
            <a:ext cx="3888431" cy="22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Прямоугольник 8"/>
          <p:cNvSpPr/>
          <p:nvPr/>
        </p:nvSpPr>
        <p:spPr>
          <a:xfrm>
            <a:off x="4349756" y="5237743"/>
            <a:ext cx="3714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Пример</a:t>
            </a:r>
            <a:r>
              <a:rPr lang="ru-RU" sz="2400" b="1" dirty="0" smtClean="0">
                <a:solidFill>
                  <a:srgbClr val="C1752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гомогенного</a:t>
            </a:r>
            <a:r>
              <a:rPr lang="ru-RU" sz="2400" b="1" dirty="0" smtClean="0">
                <a:solidFill>
                  <a:srgbClr val="BE36B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катализа</a:t>
            </a:r>
            <a:endParaRPr lang="ru-RU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rot="10800000">
            <a:off x="3923928" y="5651653"/>
            <a:ext cx="3714776" cy="158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42844" y="-24"/>
            <a:ext cx="885831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0000"/>
              </a:lnSpc>
            </a:pP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Для объяснения каталитического действия при 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гомогенном катализе 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выдвинута гипотеза об </a:t>
            </a:r>
            <a:r>
              <a:rPr lang="ru-RU" sz="25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образовании промежуточных продуктов с участием катализатора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В отсутствие катализатора 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вещества 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практически не взаимодействуют или взаимодействуют медленно. В присутствии катализатора реакция проходит через следующие стадии:</a:t>
            </a:r>
            <a:endParaRPr lang="ru-RU" sz="25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hangingPunct="0">
              <a:lnSpc>
                <a:spcPct val="80000"/>
              </a:lnSpc>
            </a:pP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А + К = АК;               2) АК + В = АВ + К</a:t>
            </a:r>
            <a:endParaRPr lang="ru-RU" sz="2500" b="1" dirty="0" smtClean="0">
              <a:latin typeface="Arial" pitchFamily="34" charset="0"/>
              <a:cs typeface="Arial" pitchFamily="34" charset="0"/>
            </a:endParaRPr>
          </a:p>
          <a:p>
            <a:pPr lvl="0" indent="450000" algn="just" eaLnBrk="0" hangingPunct="0">
              <a:lnSpc>
                <a:spcPct val="80000"/>
              </a:lnSpc>
            </a:pP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Каждая из этих стадий протекает значительно быстрее, чем взаимодействие 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 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Так, окисление оксида серы (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IV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ru-RU" sz="25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оксид серы (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VI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ru-RU" sz="25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значительно ускоряется в присутствии оксида азота (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Процесс протекает по следующей схеме:</a:t>
            </a:r>
            <a:endParaRPr lang="ru-RU" sz="25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hangingPunct="0">
              <a:lnSpc>
                <a:spcPct val="80000"/>
              </a:lnSpc>
            </a:pP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2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+ О</a:t>
            </a:r>
            <a:r>
              <a:rPr lang="ru-RU" sz="25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 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NO</a:t>
            </a:r>
            <a:r>
              <a:rPr lang="ru-RU" sz="25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;      2) 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SO</a:t>
            </a:r>
            <a:r>
              <a:rPr lang="ru-RU" sz="25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NO</a:t>
            </a:r>
            <a:r>
              <a:rPr lang="ru-RU" sz="25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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SO</a:t>
            </a:r>
            <a:r>
              <a:rPr lang="ru-RU" sz="25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NO</a:t>
            </a:r>
          </a:p>
        </p:txBody>
      </p:sp>
      <p:pic>
        <p:nvPicPr>
          <p:cNvPr id="19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786578" y="626835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98655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627784" y="20193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0707" y="-25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591693"/>
            <a:ext cx="8985376" cy="6214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indent="-6350" algn="just">
              <a:lnSpc>
                <a:spcPct val="85000"/>
              </a:lnSpc>
            </a:pPr>
            <a:r>
              <a:rPr lang="ru-RU" sz="2600" b="1" dirty="0" smtClean="0">
                <a:ln w="1905"/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Инструкция по использованию интерфейса</a:t>
            </a:r>
            <a:endParaRPr lang="ru-RU" sz="2600" b="1" dirty="0" smtClean="0">
              <a:ln w="1905"/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  <a:hlinkClick r:id="rId5" action="ppaction://hlinksldjump"/>
              </a:rPr>
              <a:t>Назначение химической кинетики. Основные понятия и 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hlinkClick r:id="rId5" action="ppaction://hlinksldjump"/>
              </a:rPr>
              <a:t>определения.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atin typeface="Arial" pitchFamily="34" charset="0"/>
                <a:cs typeface="Arial" pitchFamily="34" charset="0"/>
                <a:hlinkClick r:id="rId6" action="ppaction://hlinksldjump"/>
              </a:rPr>
              <a:t>Основные законы химической 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hlinkClick r:id="rId6" action="ppaction://hlinksldjump"/>
              </a:rPr>
              <a:t>кинетики (</a:t>
            </a:r>
            <a:r>
              <a:rPr lang="ru-RU" sz="2600" b="1" dirty="0">
                <a:latin typeface="Arial" pitchFamily="34" charset="0"/>
                <a:cs typeface="Arial" pitchFamily="34" charset="0"/>
                <a:hlinkClick r:id="rId6" action="ppaction://hlinksldjump"/>
              </a:rPr>
              <a:t>Основные постулаты формальной химической кинетики)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hlinkClick r:id="rId6" action="ppaction://hlinksldjump"/>
              </a:rPr>
              <a:t>.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Влияние концентрации на скорость реакций.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Влияние температуры на скорость реакций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atin typeface="Arial" pitchFamily="34" charset="0"/>
                <a:cs typeface="Arial" pitchFamily="34" charset="0"/>
                <a:hlinkClick r:id="rId9" action="ppaction://hlinksldjump"/>
              </a:rPr>
              <a:t>Уравнение 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hlinkClick r:id="rId9" action="ppaction://hlinksldjump"/>
              </a:rPr>
              <a:t>Аррениуса.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kern="1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Влияние </a:t>
            </a:r>
            <a:r>
              <a:rPr lang="ru-RU" sz="2600" b="1" kern="1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природы реагирующих веществ на скорость химических реакций.</a:t>
            </a:r>
            <a:r>
              <a:rPr lang="ru-RU" sz="2600" b="1" kern="1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kern="1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Влияние катализатора на скорость химических реакций. </a:t>
            </a:r>
            <a:r>
              <a:rPr lang="ru-RU" sz="2600" b="1" kern="10" dirty="0">
                <a:latin typeface="Arial" pitchFamily="34" charset="0"/>
                <a:cs typeface="Arial" pitchFamily="34" charset="0"/>
                <a:hlinkClick r:id="rId12" action="ppaction://hlinksldjump"/>
              </a:rPr>
              <a:t>Приборы для демонстрации и изучения зависимости скорости химических реакций от различных условий.</a:t>
            </a:r>
            <a:r>
              <a:rPr lang="ru-RU" sz="2600" b="1" kern="1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hlinkClick r:id="rId13" action="ppaction://hlinksldjump"/>
              </a:rPr>
              <a:t>Катализ</a:t>
            </a:r>
            <a:r>
              <a:rPr lang="ru-RU" sz="2600" b="1" dirty="0">
                <a:latin typeface="Arial" pitchFamily="34" charset="0"/>
                <a:cs typeface="Arial" pitchFamily="34" charset="0"/>
                <a:hlinkClick r:id="rId13" action="ppaction://hlinksldjump"/>
              </a:rPr>
              <a:t>. Основные понятия и определения.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atin typeface="Arial" pitchFamily="34" charset="0"/>
                <a:cs typeface="Arial" pitchFamily="34" charset="0"/>
                <a:hlinkClick r:id="rId14" action="ppaction://hlinksldjump"/>
              </a:rPr>
              <a:t>Механизм 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hlinkClick r:id="rId14" action="ppaction://hlinksldjump"/>
              </a:rPr>
              <a:t>действия.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hlinkClick r:id="rId15" action="ppaction://hlinksldjump"/>
              </a:rPr>
              <a:t>Примеры </a:t>
            </a:r>
            <a:r>
              <a:rPr lang="ru-RU" sz="2600" b="1" dirty="0">
                <a:latin typeface="Arial" pitchFamily="34" charset="0"/>
                <a:cs typeface="Arial" pitchFamily="34" charset="0"/>
                <a:hlinkClick r:id="rId15" action="ppaction://hlinksldjump"/>
              </a:rPr>
              <a:t>решения задач по теме «Химическая кинетика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hlinkClick r:id="rId15" action="ppaction://hlinksldjump"/>
              </a:rPr>
              <a:t>».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600" b="1" kern="1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6" action="ppaction://hlinksldjump"/>
              </a:rPr>
              <a:t>Проверим</a:t>
            </a:r>
            <a:r>
              <a:rPr lang="ru-RU" sz="2600" b="1" kern="1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6" action="ppaction://hlinksldjump"/>
              </a:rPr>
              <a:t>, как Вы поняли и </a:t>
            </a:r>
            <a:r>
              <a:rPr lang="ru-RU" sz="2600" b="1" kern="1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6" action="ppaction://hlinksldjump"/>
              </a:rPr>
              <a:t>запомнили  </a:t>
            </a:r>
            <a:r>
              <a:rPr lang="ru-RU" sz="2600" b="1" kern="1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6" action="ppaction://hlinksldjump"/>
              </a:rPr>
              <a:t>пройденный </a:t>
            </a:r>
            <a:r>
              <a:rPr lang="ru-RU" sz="2600" b="1" kern="1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6" action="ppaction://hlinksldjump"/>
              </a:rPr>
              <a:t>материал.</a:t>
            </a:r>
            <a:r>
              <a:rPr lang="ru-RU" sz="2600" b="1" kern="1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kern="1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7" action="ppaction://hlinksldjump"/>
              </a:rPr>
              <a:t>Проверьте свои </a:t>
            </a:r>
            <a:r>
              <a:rPr lang="ru-RU" sz="2600" b="1" kern="1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7" action="ppaction://hlinksldjump"/>
              </a:rPr>
              <a:t>ответы.</a:t>
            </a:r>
            <a:endParaRPr lang="ru-RU" sz="2600" b="1" kern="1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46088" indent="-450000" algn="just">
              <a:lnSpc>
                <a:spcPct val="85000"/>
              </a:lnSpc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8" action="ppaction://hlinksldjump"/>
              </a:rPr>
              <a:t>Использованные источники. 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19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061453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8552" y="44624"/>
            <a:ext cx="8696356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При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800" b="1" dirty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 pitchFamily="18" charset="2"/>
              </a:rPr>
              <a:t>гетерогенном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 катализе согласно адсорбционной теории катализа реагирующие вещества адсорбируются на поверхности катализатора, в результате чего происходит их активация. Активация, т. е. повышение реакционной способности адсорбированных молекул, является результатом ослабления в них химических связей, некоторой деформации, увеличения расстояния между атомами, а иногда и диссоциации молекул на атомы под действием так называемых </a:t>
            </a:r>
            <a:r>
              <a:rPr lang="ru-RU" sz="2800" b="1" dirty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 pitchFamily="18" charset="2"/>
              </a:rPr>
              <a:t>активных центров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поверхности гетерогенного катализатора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44828" y="5498707"/>
            <a:ext cx="532757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Активные центры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гетерогенного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катализатора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rot="10800000">
            <a:off x="2345620" y="5877272"/>
            <a:ext cx="5429288" cy="158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985" name="Picture 1" descr="E:\Материалы для презентаций 19.07.11\12.11.11\гетерогенные реакции\Активные центры гетерогенного катализатора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59632" y="5123333"/>
            <a:ext cx="1881009" cy="1728789"/>
          </a:xfrm>
          <a:prstGeom prst="rect">
            <a:avLst/>
          </a:prstGeom>
          <a:noFill/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516216" y="6210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74018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WordArt 4"/>
          <p:cNvSpPr>
            <a:spLocks noChangeArrowheads="1" noChangeShapeType="1" noTextEdit="1"/>
          </p:cNvSpPr>
          <p:nvPr/>
        </p:nvSpPr>
        <p:spPr bwMode="auto">
          <a:xfrm>
            <a:off x="611188" y="279400"/>
            <a:ext cx="8208962" cy="1296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15875">
                <a:solidFill>
                  <a:schemeClr val="hlink"/>
                </a:solidFill>
                <a:round/>
                <a:headEnd/>
                <a:tailEnd/>
              </a:ln>
              <a:solidFill>
                <a:srgbClr val="7030A0">
                  <a:alpha val="50195"/>
                </a:srgbClr>
              </a:solidFill>
              <a:latin typeface="Arial"/>
              <a:cs typeface="Arial"/>
            </a:endParaRPr>
          </a:p>
        </p:txBody>
      </p:sp>
      <p:pic>
        <p:nvPicPr>
          <p:cNvPr id="303106" name="Picture 2" descr="E:\Материалы для презентаций 19.07.11\27.10.11\video_428241_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4500570"/>
            <a:ext cx="2143125" cy="1609725"/>
          </a:xfrm>
          <a:prstGeom prst="rect">
            <a:avLst/>
          </a:prstGeom>
          <a:noFill/>
        </p:spPr>
      </p:pic>
      <p:pic>
        <p:nvPicPr>
          <p:cNvPr id="303108" name="Picture 4" descr="12784198984c3323ba24b7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90254"/>
            <a:ext cx="2285984" cy="2867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2071670" y="6000768"/>
            <a:ext cx="472219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Установка для изучения кинетики инверсии сахарозы</a:t>
            </a:r>
            <a:endParaRPr lang="ru-RU" sz="2400" b="1" dirty="0">
              <a:solidFill>
                <a:srgbClr val="180D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3109" name="Picture 5" descr="12784199924c332418df37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2" y="71414"/>
            <a:ext cx="3857620" cy="252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179512" y="2643182"/>
            <a:ext cx="8821629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3600" b="1" kern="1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/>
              </a:rPr>
              <a:t>Приборы </a:t>
            </a: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/>
              </a:rPr>
              <a:t>для </a:t>
            </a:r>
            <a:r>
              <a:rPr lang="ru-RU" sz="3600" b="1" kern="1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/>
              </a:rPr>
              <a:t>демонстрации и изучения зависимости скорости </a:t>
            </a: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/>
              </a:rPr>
              <a:t>химических </a:t>
            </a:r>
            <a:r>
              <a:rPr lang="ru-RU" sz="3600" b="1" kern="1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/>
              </a:rPr>
              <a:t>реакций от </a:t>
            </a: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/>
              </a:rPr>
              <a:t>различных условий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07504" y="142852"/>
            <a:ext cx="500495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Установка для изучения скорости галогенного обмена</a:t>
            </a:r>
            <a:endParaRPr lang="ru-RU" sz="2400" b="1" dirty="0">
              <a:solidFill>
                <a:srgbClr val="180D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rot="10800000">
            <a:off x="2285984" y="6357958"/>
            <a:ext cx="4214842" cy="158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928662" y="498454"/>
            <a:ext cx="4286280" cy="158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858016" y="629119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29931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3485422" y="1377461"/>
            <a:ext cx="5334728" cy="5219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42913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Прибор позволяет выявить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влияние на скорость химической реакции следующих факторов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342900" indent="-342900" algn="just">
              <a:lnSpc>
                <a:spcPct val="85000"/>
              </a:lnSpc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природы реагирующих </a:t>
            </a:r>
            <a:r>
              <a:rPr lang="ru-RU" sz="2800" b="1" dirty="0" smtClean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веществ;</a:t>
            </a:r>
          </a:p>
          <a:p>
            <a:pPr marL="342900" indent="-342900" algn="just">
              <a:lnSpc>
                <a:spcPct val="85000"/>
              </a:lnSpc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концентрации;</a:t>
            </a:r>
          </a:p>
          <a:p>
            <a:pPr marL="342900" indent="-342900" algn="just">
              <a:lnSpc>
                <a:spcPct val="85000"/>
              </a:lnSpc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площади соприкосновения реагирующих </a:t>
            </a:r>
            <a:r>
              <a:rPr lang="ru-RU" sz="2800" b="1" dirty="0" smtClean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веществ;</a:t>
            </a:r>
          </a:p>
          <a:p>
            <a:pPr marL="342900" indent="-342900" algn="just">
              <a:lnSpc>
                <a:spcPct val="85000"/>
              </a:lnSpc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температуры;</a:t>
            </a:r>
          </a:p>
          <a:p>
            <a:pPr marL="342900" indent="-342900" algn="just">
              <a:lnSpc>
                <a:spcPct val="85000"/>
              </a:lnSpc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катализатора;</a:t>
            </a:r>
          </a:p>
          <a:p>
            <a:pPr marL="342900" indent="-342900" algn="just">
              <a:lnSpc>
                <a:spcPct val="85000"/>
              </a:lnSpc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ингибитора. </a:t>
            </a:r>
            <a:endParaRPr lang="ru-RU" sz="2800" b="1" dirty="0" smtClean="0">
              <a:solidFill>
                <a:srgbClr val="FD19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3491" name="Picture 3" descr="5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1" y="1584219"/>
            <a:ext cx="3056645" cy="4077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WordArt 4"/>
          <p:cNvSpPr>
            <a:spLocks noChangeArrowheads="1" noChangeShapeType="1" noTextEdit="1"/>
          </p:cNvSpPr>
          <p:nvPr/>
        </p:nvSpPr>
        <p:spPr bwMode="auto">
          <a:xfrm>
            <a:off x="611188" y="279400"/>
            <a:ext cx="8208962" cy="1296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15875">
                <a:solidFill>
                  <a:schemeClr val="hlink"/>
                </a:solidFill>
                <a:round/>
                <a:headEnd/>
                <a:tailEnd/>
              </a:ln>
              <a:solidFill>
                <a:srgbClr val="7030A0">
                  <a:alpha val="50195"/>
                </a:srgbClr>
              </a:solidFill>
              <a:latin typeface="Arial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5720" y="4564"/>
            <a:ext cx="867855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32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Прибор для демонстрации зависимости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32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 скорости химических реакций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32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 от различных условий</a:t>
            </a:r>
          </a:p>
        </p:txBody>
      </p:sp>
      <p:pic>
        <p:nvPicPr>
          <p:cNvPr id="1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948264" y="6343207"/>
            <a:ext cx="304800" cy="304800"/>
          </a:xfrm>
          <a:prstGeom prst="rect">
            <a:avLst/>
          </a:prstGeom>
        </p:spPr>
      </p:pic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7454424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003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WordArt 4"/>
          <p:cNvSpPr>
            <a:spLocks noChangeArrowheads="1" noChangeShapeType="1" noTextEdit="1"/>
          </p:cNvSpPr>
          <p:nvPr/>
        </p:nvSpPr>
        <p:spPr bwMode="auto">
          <a:xfrm>
            <a:off x="611188" y="279400"/>
            <a:ext cx="8208962" cy="1296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15875">
                <a:solidFill>
                  <a:schemeClr val="hlink"/>
                </a:solidFill>
                <a:round/>
                <a:headEnd/>
                <a:tailEnd/>
              </a:ln>
              <a:solidFill>
                <a:srgbClr val="7030A0">
                  <a:alpha val="50195"/>
                </a:srgbClr>
              </a:solidFill>
              <a:latin typeface="Arial"/>
              <a:cs typeface="Arial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275060"/>
            <a:ext cx="1643074" cy="288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4130" name="Picture 2" descr="E:\Материалы для презентаций 19.07.11\12.11.11\ris110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81" y="4944963"/>
            <a:ext cx="1905000" cy="190500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0" y="-24"/>
            <a:ext cx="9001156" cy="12372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3100" b="1" kern="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Принцип работы прибора  для демонстрации зависимости скорости химических реакций от различных условий</a:t>
            </a:r>
            <a:endParaRPr lang="ru-RU" sz="3100" b="1" kern="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75656" y="1268760"/>
            <a:ext cx="7525500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defRPr/>
            </a:pP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Принцип работы прибора состоит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взаимодействии твердой фазы (гранул цинка) и жидкой (раствора кислоты) в сосудах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Ландольта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в результате чего выделяется газ, который по пластиковым трубкам  поступает в манометрические трубки, давит на окрашенную жидкость и вызывает ее подъем.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 различной скорости химической реакции в двух сосудах </a:t>
            </a:r>
            <a:r>
              <a:rPr lang="ru-RU" sz="2800" b="1" u="sng" dirty="0" err="1">
                <a:latin typeface="Arial" pitchFamily="34" charset="0"/>
                <a:cs typeface="Arial" pitchFamily="34" charset="0"/>
              </a:rPr>
              <a:t>Ландольта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 судят по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разности уровней жидкости в манометрических трубках.</a:t>
            </a:r>
          </a:p>
        </p:txBody>
      </p:sp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804248" y="6220544"/>
            <a:ext cx="304800" cy="304800"/>
          </a:xfrm>
          <a:prstGeom prst="rect">
            <a:avLst/>
          </a:prstGeom>
        </p:spPr>
      </p:pic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49513" y="522994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0156087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003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107504" y="396489"/>
            <a:ext cx="6679074" cy="609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50000" algn="just">
              <a:lnSpc>
                <a:spcPct val="85000"/>
              </a:lnSpc>
              <a:defRPr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Прибор состоит из двух сосудов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Ландольта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(1), связанных с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поворотным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устройством (2), двух силиконовых трубок (3) с двумя стеклянными воронками вверху и двумя внизу. Верхние воронки (4) предотвращают выброс жидкости из трубок в случае очень быстрого ее подъема; нижние (5) служат резервуаром для окрашенной жидкости при заполнении трубок по всей длине шкалы. Манометрические трубки и сосуды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Ландольта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соединя-ются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силиконовыми трубками (6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с резиновыми пробками на концах (7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). Прибор смонтирован на платформе (8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с оцифрованной шкалой (9). </a:t>
            </a:r>
          </a:p>
        </p:txBody>
      </p:sp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928670"/>
            <a:ext cx="2147074" cy="448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786578" y="6296036"/>
            <a:ext cx="304800" cy="304800"/>
          </a:xfrm>
          <a:prstGeom prst="rect">
            <a:avLst/>
          </a:prstGeom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1701141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003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1"/>
          <p:cNvSpPr>
            <a:spLocks noChangeArrowheads="1"/>
          </p:cNvSpPr>
          <p:nvPr/>
        </p:nvSpPr>
        <p:spPr bwMode="auto">
          <a:xfrm>
            <a:off x="149772" y="1729956"/>
            <a:ext cx="8858280" cy="241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540000" algn="just">
              <a:lnSpc>
                <a:spcPct val="90000"/>
              </a:lnSpc>
              <a:defRPr/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Проводим в одинаковых условиях реакции </a:t>
            </a:r>
            <a:r>
              <a:rPr lang="ru-RU" sz="28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цинка с растворами серной кислоты различной концентрации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. Скорость реакции определяем по скорости выделения водорода. В сосуде, где концентрация кислоты более высокая, скорость выделения водорода оказывается выше.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284455"/>
            <a:ext cx="8858312" cy="1358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4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Влияние концентрации реагирующих веществ на скорость химических реакций</a:t>
            </a:r>
            <a:endParaRPr lang="ru-RU" sz="34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pic>
        <p:nvPicPr>
          <p:cNvPr id="305154" name="Picture 2" descr="C:\24.08.11\Лаб. раб YES\Виртуальные лабораторные YES\Химия\Кинетика\01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4149080"/>
            <a:ext cx="3330291" cy="2440519"/>
          </a:xfrm>
          <a:prstGeom prst="rect">
            <a:avLst/>
          </a:prstGeom>
          <a:noFill/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064532" y="5714092"/>
            <a:ext cx="304800" cy="304800"/>
          </a:xfrm>
          <a:prstGeom prst="rect">
            <a:avLst/>
          </a:prstGeom>
        </p:spPr>
      </p:pic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Результаты поиска изображений для запроса &quot; серная, ...   кислота&quot;"/>
          <p:cNvPicPr>
            <a:picLocks noChangeAspect="1" noChangeArrowheads="1"/>
          </p:cNvPicPr>
          <p:nvPr/>
        </p:nvPicPr>
        <p:blipFill>
          <a:blip r:embed="rId7" cstate="print"/>
          <a:srcRect l="16957" r="25108"/>
          <a:stretch>
            <a:fillRect/>
          </a:stretch>
        </p:blipFill>
        <p:spPr bwMode="auto">
          <a:xfrm>
            <a:off x="323528" y="4221088"/>
            <a:ext cx="1727164" cy="2334792"/>
          </a:xfrm>
          <a:prstGeom prst="rect">
            <a:avLst/>
          </a:prstGeom>
          <a:noFill/>
        </p:spPr>
      </p:pic>
      <p:pic>
        <p:nvPicPr>
          <p:cNvPr id="14" name="Picture 2" descr="Результаты поиска изображений для запроса &quot; цинк&quot;"/>
          <p:cNvPicPr>
            <a:picLocks noChangeAspect="1" noChangeArrowheads="1"/>
          </p:cNvPicPr>
          <p:nvPr/>
        </p:nvPicPr>
        <p:blipFill>
          <a:blip r:embed="rId8" cstate="print"/>
          <a:srcRect l="24351" t="20779" r="27922" b="18182"/>
          <a:stretch>
            <a:fillRect/>
          </a:stretch>
        </p:blipFill>
        <p:spPr bwMode="auto">
          <a:xfrm>
            <a:off x="2339752" y="4279870"/>
            <a:ext cx="1440160" cy="1381378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5" name="Прямоугольник 14"/>
          <p:cNvSpPr/>
          <p:nvPr/>
        </p:nvSpPr>
        <p:spPr>
          <a:xfrm>
            <a:off x="2483768" y="5714092"/>
            <a:ext cx="135485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Цинк</a:t>
            </a:r>
            <a:r>
              <a:rPr lang="en-US" sz="2800" b="1" dirty="0" smtClean="0">
                <a:ln w="11430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800" b="1" dirty="0">
              <a:ln w="11430"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9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7441119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3" name="Rectangle 4"/>
          <p:cNvSpPr>
            <a:spLocks noChangeArrowheads="1"/>
          </p:cNvSpPr>
          <p:nvPr/>
        </p:nvSpPr>
        <p:spPr bwMode="auto">
          <a:xfrm>
            <a:off x="107504" y="1568901"/>
            <a:ext cx="8785225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40000" algn="just">
              <a:lnSpc>
                <a:spcPct val="90000"/>
              </a:lnSpc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Проведем в одинаковых условиях </a:t>
            </a:r>
            <a:r>
              <a:rPr lang="ru-RU" sz="28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реакции с цинком двух разных кислот: уксусной и серной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. Газ интенсивнее выделяется в сосуде с серной кислотой, здесь реакция идет значительно быстрее.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85720" y="142852"/>
            <a:ext cx="8715436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4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Влияние природы реагирующих веществ на скорость химических реакций</a:t>
            </a:r>
            <a:endParaRPr lang="ru-RU" sz="34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6178" name="Picture 2" descr="C:\24.08.11\Лаб. раб YES\Виртуальные лабораторные YES\Химия\Кинетика\5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212976"/>
            <a:ext cx="2468563" cy="3292475"/>
          </a:xfrm>
          <a:prstGeom prst="rect">
            <a:avLst/>
          </a:prstGeom>
          <a:noFill/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63436" y="5888052"/>
            <a:ext cx="304800" cy="304800"/>
          </a:xfrm>
          <a:prstGeom prst="rect">
            <a:avLst/>
          </a:prstGeom>
        </p:spPr>
      </p:pic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 descr="Результаты поиска изображений для запроса &quot; цинк&quot;"/>
          <p:cNvPicPr>
            <a:picLocks noChangeAspect="1" noChangeArrowheads="1"/>
          </p:cNvPicPr>
          <p:nvPr/>
        </p:nvPicPr>
        <p:blipFill>
          <a:blip r:embed="rId7" cstate="print"/>
          <a:srcRect l="24351" t="20779" r="27922" b="18182"/>
          <a:stretch>
            <a:fillRect/>
          </a:stretch>
        </p:blipFill>
        <p:spPr bwMode="auto">
          <a:xfrm>
            <a:off x="251520" y="3573016"/>
            <a:ext cx="1951877" cy="1872208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7" name="Прямоугольник 16"/>
          <p:cNvSpPr/>
          <p:nvPr/>
        </p:nvSpPr>
        <p:spPr>
          <a:xfrm>
            <a:off x="539552" y="5517232"/>
            <a:ext cx="135485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Цинк</a:t>
            </a:r>
            <a:r>
              <a:rPr lang="en-US" sz="2800" b="1" dirty="0" smtClean="0">
                <a:ln w="11430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800" b="1" dirty="0">
              <a:ln w="11430"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7892" name="Picture 4" descr="Результаты поиска изображений для запроса &quot; уксусная, ...   кислота&quot;"/>
          <p:cNvPicPr>
            <a:picLocks noChangeAspect="1" noChangeArrowheads="1"/>
          </p:cNvPicPr>
          <p:nvPr/>
        </p:nvPicPr>
        <p:blipFill>
          <a:blip r:embed="rId8" cstate="print"/>
          <a:srcRect l="20250" r="19001"/>
          <a:stretch>
            <a:fillRect/>
          </a:stretch>
        </p:blipFill>
        <p:spPr bwMode="auto">
          <a:xfrm>
            <a:off x="2195736" y="3356992"/>
            <a:ext cx="1944216" cy="1981201"/>
          </a:xfrm>
          <a:prstGeom prst="rect">
            <a:avLst/>
          </a:prstGeom>
          <a:noFill/>
        </p:spPr>
      </p:pic>
      <p:pic>
        <p:nvPicPr>
          <p:cNvPr id="37894" name="Picture 6" descr="Результаты поиска изображений для запроса &quot; серная, ...   кислота&quot;"/>
          <p:cNvPicPr>
            <a:picLocks noChangeAspect="1" noChangeArrowheads="1"/>
          </p:cNvPicPr>
          <p:nvPr/>
        </p:nvPicPr>
        <p:blipFill>
          <a:blip r:embed="rId9" cstate="print"/>
          <a:srcRect l="16957" r="25108"/>
          <a:stretch>
            <a:fillRect/>
          </a:stretch>
        </p:blipFill>
        <p:spPr bwMode="auto">
          <a:xfrm>
            <a:off x="3851920" y="4437112"/>
            <a:ext cx="1727164" cy="2334792"/>
          </a:xfrm>
          <a:prstGeom prst="rect">
            <a:avLst/>
          </a:prstGeom>
          <a:noFill/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10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9317096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3" name="Rectangle 1"/>
          <p:cNvSpPr>
            <a:spLocks noChangeArrowheads="1"/>
          </p:cNvSpPr>
          <p:nvPr/>
        </p:nvSpPr>
        <p:spPr bwMode="auto">
          <a:xfrm>
            <a:off x="182786" y="1353191"/>
            <a:ext cx="8853710" cy="308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540000" algn="just">
              <a:lnSpc>
                <a:spcPct val="90000"/>
              </a:lnSpc>
              <a:defRPr/>
            </a:pP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Проведем в одинаковых условиях две одинаковые реакции цинка </a:t>
            </a:r>
            <a:r>
              <a:rPr lang="ru-RU" sz="27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 раствором серной кислоты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7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Отличаться реакции будут только величиной поверхности гранул цинка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: в одной из пробирок плоские гранулы цинка, в другой - обычные. В сосуде с плоскими гранулами водорода выделяется больше, то есть реакция идет быстрее. </a:t>
            </a:r>
          </a:p>
        </p:txBody>
      </p:sp>
      <p:pic>
        <p:nvPicPr>
          <p:cNvPr id="51211" name="Picture 13" descr="цинк и кислота - анимашка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4013348"/>
            <a:ext cx="2439987" cy="243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14282" y="142852"/>
            <a:ext cx="8715436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Влияние размеров поверхности соприкосновения реагирующих веществ на скорость химических реакций</a:t>
            </a:r>
            <a:endParaRPr lang="ru-RU" sz="32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4" name="Picture 3" descr="the surface of contac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84884" y="4408949"/>
            <a:ext cx="3055068" cy="1425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35496" y="5834647"/>
            <a:ext cx="680542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Скорость гетерогенной реакции прямо пропорциональна площади поверхности соприкосновения реагентов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580112" y="5157192"/>
            <a:ext cx="304800" cy="304800"/>
          </a:xfrm>
          <a:prstGeom prst="rect">
            <a:avLst/>
          </a:prstGeom>
        </p:spPr>
      </p:pic>
      <p:pic>
        <p:nvPicPr>
          <p:cNvPr id="20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9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98463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003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7" name="Rectangle 1"/>
          <p:cNvSpPr>
            <a:spLocks noChangeArrowheads="1"/>
          </p:cNvSpPr>
          <p:nvPr/>
        </p:nvSpPr>
        <p:spPr bwMode="auto">
          <a:xfrm>
            <a:off x="215930" y="1196752"/>
            <a:ext cx="8713788" cy="241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40000" algn="just">
              <a:lnSpc>
                <a:spcPct val="90000"/>
              </a:lnSpc>
              <a:defRPr/>
            </a:pPr>
            <a:r>
              <a:rPr lang="ru-RU" sz="28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Пероксид водорода медленно разлагается на кислород и воду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. По объему выделившегося кислорода можно судить о скорости процесса.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Диоксид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марганца значительно ускоряет реакцию, </a:t>
            </a:r>
            <a:r>
              <a:rPr lang="ru-RU" sz="28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диоксид марганца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катализатор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реакции разложения пероксида водорода.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71414"/>
            <a:ext cx="8643998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4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Влияние катализаторов на скорость химических реакций</a:t>
            </a:r>
            <a:endParaRPr lang="ru-RU" sz="34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202" name="Picture 2" descr="C:\24.08.11\Лаб. раб YES\Виртуальные лабораторные YES\Химия\Кинетика\01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39" y="4217810"/>
            <a:ext cx="3602757" cy="2640189"/>
          </a:xfrm>
          <a:prstGeom prst="rect">
            <a:avLst/>
          </a:prstGeom>
          <a:noFill/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839200" y="3789040"/>
            <a:ext cx="304800" cy="304800"/>
          </a:xfrm>
          <a:prstGeom prst="rect">
            <a:avLst/>
          </a:prstGeom>
        </p:spPr>
      </p:pic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 descr="Результаты поиска изображений для запроса &quot; диоксид марганца&quot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3861048"/>
            <a:ext cx="1716236" cy="1553209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1" name="Прямоугольник 10"/>
          <p:cNvSpPr/>
          <p:nvPr/>
        </p:nvSpPr>
        <p:spPr>
          <a:xfrm>
            <a:off x="7380312" y="5445224"/>
            <a:ext cx="1221809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MnO</a:t>
            </a:r>
            <a:r>
              <a:rPr lang="en-US" sz="2800" b="1" baseline="-25000" dirty="0" smtClean="0">
                <a:ln w="11430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2800" b="1" baseline="-25000" dirty="0">
              <a:ln w="11430"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5844" name="Picture 4" descr="Результаты поиска изображений для запроса &quot; Пероксид водорода&quot;"/>
          <p:cNvPicPr>
            <a:picLocks noChangeAspect="1" noChangeArrowheads="1"/>
          </p:cNvPicPr>
          <p:nvPr/>
        </p:nvPicPr>
        <p:blipFill>
          <a:blip r:embed="rId8" cstate="print">
            <a:lum/>
          </a:blip>
          <a:srcRect l="28350" t="5670" r="28181" b="3611"/>
          <a:stretch>
            <a:fillRect/>
          </a:stretch>
        </p:blipFill>
        <p:spPr bwMode="auto">
          <a:xfrm>
            <a:off x="3779912" y="4005064"/>
            <a:ext cx="1173130" cy="2448272"/>
          </a:xfrm>
          <a:prstGeom prst="roundRect">
            <a:avLst/>
          </a:prstGeom>
          <a:noFill/>
        </p:spPr>
      </p:pic>
      <p:pic>
        <p:nvPicPr>
          <p:cNvPr id="35848" name="Picture 8" descr="Результаты поиска изображений для запроса &quot; Перекись водорода&quot;"/>
          <p:cNvPicPr>
            <a:picLocks noChangeAspect="1" noChangeArrowheads="1"/>
          </p:cNvPicPr>
          <p:nvPr/>
        </p:nvPicPr>
        <p:blipFill>
          <a:blip r:embed="rId9" cstate="print"/>
          <a:srcRect l="9450" t="8338" b="8281"/>
          <a:stretch>
            <a:fillRect/>
          </a:stretch>
        </p:blipFill>
        <p:spPr bwMode="auto">
          <a:xfrm>
            <a:off x="5004048" y="5343615"/>
            <a:ext cx="2232248" cy="1397753"/>
          </a:xfrm>
          <a:prstGeom prst="rect">
            <a:avLst/>
          </a:prstGeom>
          <a:noFill/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10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521571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-24"/>
            <a:ext cx="8572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Определение скорости движения молекул </a:t>
            </a:r>
          </a:p>
          <a:p>
            <a:pPr algn="ctr">
              <a:lnSpc>
                <a:spcPct val="90000"/>
              </a:lnSpc>
            </a:pPr>
            <a:r>
              <a:rPr lang="ru-RU" sz="30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распределение </a:t>
            </a:r>
            <a:r>
              <a:rPr lang="ru-RU" sz="3000" b="1" dirty="0" err="1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Максвела-Больцмана</a:t>
            </a:r>
            <a:endParaRPr lang="ru-RU" sz="30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3252" name="Picture 2" descr="12710966554bc3654fde21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961406"/>
            <a:ext cx="3693296" cy="2663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801246" y="836712"/>
            <a:ext cx="5128472" cy="3394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2925" algn="just">
              <a:lnSpc>
                <a:spcPct val="75000"/>
              </a:lnSpc>
              <a:buClr>
                <a:srgbClr val="FD1907"/>
              </a:buClr>
              <a:buFont typeface="Wingdings" pitchFamily="2" charset="2"/>
              <a:buNone/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С помощью данного прибора можно изучать:</a:t>
            </a:r>
          </a:p>
          <a:p>
            <a:pPr indent="361950" algn="just">
              <a:lnSpc>
                <a:spcPct val="75000"/>
              </a:lnSpc>
              <a:buClr>
                <a:srgbClr val="FD1907"/>
              </a:buClr>
              <a:buFont typeface="Wingdings" pitchFamily="2" charset="2"/>
              <a:buChar char="Ø"/>
            </a:pPr>
            <a:r>
              <a:rPr lang="ru-RU" sz="2600" b="1" dirty="0">
                <a:solidFill>
                  <a:srgbClr val="FD1907"/>
                </a:solidFill>
                <a:latin typeface="Arial" pitchFamily="34" charset="0"/>
                <a:cs typeface="Arial" pitchFamily="34" charset="0"/>
              </a:rPr>
              <a:t>кинетическую теорию газов;</a:t>
            </a:r>
          </a:p>
          <a:p>
            <a:pPr indent="361950" algn="just">
              <a:lnSpc>
                <a:spcPct val="75000"/>
              </a:lnSpc>
              <a:buClr>
                <a:srgbClr val="FD1907"/>
              </a:buClr>
              <a:buFont typeface="Wingdings" pitchFamily="2" charset="2"/>
              <a:buChar char="Ø"/>
            </a:pPr>
            <a:r>
              <a:rPr lang="ru-RU" sz="2600" b="1" dirty="0">
                <a:solidFill>
                  <a:srgbClr val="FD1907"/>
                </a:solidFill>
                <a:latin typeface="Arial" pitchFamily="34" charset="0"/>
                <a:cs typeface="Arial" pitchFamily="34" charset="0"/>
              </a:rPr>
              <a:t>влияние температуры на скорость реакции;</a:t>
            </a:r>
          </a:p>
          <a:p>
            <a:pPr indent="361950" algn="just">
              <a:lnSpc>
                <a:spcPct val="75000"/>
              </a:lnSpc>
              <a:buClr>
                <a:srgbClr val="FD1907"/>
              </a:buClr>
              <a:buFont typeface="Wingdings" pitchFamily="2" charset="2"/>
              <a:buChar char="Ø"/>
            </a:pPr>
            <a:r>
              <a:rPr lang="ru-RU" sz="2600" b="1" dirty="0">
                <a:solidFill>
                  <a:srgbClr val="FD1907"/>
                </a:solidFill>
                <a:latin typeface="Arial" pitchFamily="34" charset="0"/>
                <a:cs typeface="Arial" pitchFamily="34" charset="0"/>
              </a:rPr>
              <a:t>кинетическую энергию;</a:t>
            </a:r>
          </a:p>
          <a:p>
            <a:pPr indent="361950" algn="just">
              <a:lnSpc>
                <a:spcPct val="75000"/>
              </a:lnSpc>
              <a:buClr>
                <a:srgbClr val="FD1907"/>
              </a:buClr>
              <a:buFont typeface="Wingdings" pitchFamily="2" charset="2"/>
              <a:buChar char="Ø"/>
            </a:pPr>
            <a:r>
              <a:rPr lang="ru-RU" sz="2600" b="1" dirty="0">
                <a:solidFill>
                  <a:srgbClr val="FD1907"/>
                </a:solidFill>
                <a:latin typeface="Arial" pitchFamily="34" charset="0"/>
                <a:cs typeface="Arial" pitchFamily="34" charset="0"/>
              </a:rPr>
              <a:t>среднюю скорость протекания реакции;</a:t>
            </a:r>
          </a:p>
          <a:p>
            <a:pPr indent="361950" algn="just">
              <a:lnSpc>
                <a:spcPct val="75000"/>
              </a:lnSpc>
              <a:buClr>
                <a:srgbClr val="FD1907"/>
              </a:buClr>
              <a:buFont typeface="Wingdings" pitchFamily="2" charset="2"/>
              <a:buChar char="Ø"/>
            </a:pPr>
            <a:r>
              <a:rPr lang="ru-RU" sz="2600" b="1" dirty="0">
                <a:solidFill>
                  <a:srgbClr val="FD1907"/>
                </a:solidFill>
                <a:latin typeface="Arial" pitchFamily="34" charset="0"/>
                <a:cs typeface="Arial" pitchFamily="34" charset="0"/>
              </a:rPr>
              <a:t>распределение по скоростям.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950" y="4199795"/>
            <a:ext cx="8928100" cy="249388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540000" algn="just">
              <a:lnSpc>
                <a:spcPct val="75000"/>
              </a:lnSpc>
            </a:pPr>
            <a:r>
              <a:rPr lang="ru-RU" sz="2600" b="1" u="sng" dirty="0">
                <a:latin typeface="Arial" pitchFamily="34" charset="0"/>
                <a:cs typeface="Arial" pitchFamily="34" charset="0"/>
              </a:rPr>
              <a:t>Принцип работы установки</a:t>
            </a: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Посредством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аппарата предназначенного для изучения кинетической теории газов моделируется движение газовых молекул. При этом их скорость определяется исходя из расстояния выстрела стеклянных шаров. Получаемое распределение - полностью совпадает с теоретическим уравнением Максвелла.</a:t>
            </a:r>
          </a:p>
        </p:txBody>
      </p:sp>
      <p:pic>
        <p:nvPicPr>
          <p:cNvPr id="10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948264" y="6421540"/>
            <a:ext cx="304800" cy="304800"/>
          </a:xfrm>
          <a:prstGeom prst="rect">
            <a:avLst/>
          </a:prstGeom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208373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http://900igr.net/up/datas/242597/0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30211" y="1414517"/>
            <a:ext cx="7964502" cy="1666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Назначение химической кинетики. Основные понятия и определения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b="55586"/>
          <a:stretch/>
        </p:blipFill>
        <p:spPr bwMode="auto">
          <a:xfrm>
            <a:off x="33001" y="3697321"/>
            <a:ext cx="5075237" cy="289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C:\24.08.11\Лаб. раб YES\Виртуальные лабораторные YES\Анимашки и картинки\Часы\clock4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38820" y="4241607"/>
            <a:ext cx="1214446" cy="15180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971063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Лабораторная установка «Кинетика 2»"/>
          <p:cNvPicPr>
            <a:picLocks noChangeAspect="1" noChangeArrowheads="1"/>
          </p:cNvPicPr>
          <p:nvPr/>
        </p:nvPicPr>
        <p:blipFill rotWithShape="1">
          <a:blip r:embed="rId4" cstate="print"/>
          <a:srcRect t="6935" b="3927"/>
          <a:stretch/>
        </p:blipFill>
        <p:spPr bwMode="auto">
          <a:xfrm>
            <a:off x="2483768" y="4870672"/>
            <a:ext cx="3240360" cy="1942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197008" y="33327"/>
            <a:ext cx="71247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Лабораторная установка «Кинетика 2»</a:t>
            </a:r>
            <a:endParaRPr lang="ru-RU" sz="28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1268" y="712318"/>
            <a:ext cx="8858312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Предназначена для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выполнения работ по темам «Растворы», «Скорость химических реакций». Позволяет исследовать зависимость оптической плотности растворов от различных факторов, в том числе от концентрации реагента, времени и температуры; получать кинетические кривые и исследовать влияние температуры на них. После обработки полученных зависимостей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можно определять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константы скорости и порядок различных реакций, определять их эффективную энергию активации или коэффициент Вант-Гоффа.</a:t>
            </a:r>
          </a:p>
        </p:txBody>
      </p:sp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876256" y="6435749"/>
            <a:ext cx="304800" cy="304800"/>
          </a:xfrm>
          <a:prstGeom prst="rect">
            <a:avLst/>
          </a:prstGeom>
        </p:spPr>
      </p:pic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690848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3567" y="116632"/>
            <a:ext cx="792071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Катализ. Основные понятия и определения</a:t>
            </a:r>
            <a:endParaRPr lang="ru-RU" sz="40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75656" y="3212164"/>
            <a:ext cx="6361739" cy="303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Picture 2" descr="D:\диск D\25.12.20-домашние документы\Виртуальные лекции-14.01.20\Физ. химия\катализ\img1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" t="3141" r="79526" b="52071"/>
          <a:stretch/>
        </p:blipFill>
        <p:spPr bwMode="auto">
          <a:xfrm>
            <a:off x="0" y="1167470"/>
            <a:ext cx="2123727" cy="377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диск D\25.12.20-домашние документы\Виртуальные лекции-14.01.20\Физ. химия\катализ\img1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47249" r="76775" b="1700"/>
          <a:stretch/>
        </p:blipFill>
        <p:spPr bwMode="auto">
          <a:xfrm>
            <a:off x="6876256" y="1055643"/>
            <a:ext cx="2267744" cy="401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13735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image3.slideserve.com/6154341/slide2-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1" t="17701" r="5208" b="43013"/>
          <a:stretch/>
        </p:blipFill>
        <p:spPr bwMode="auto">
          <a:xfrm>
            <a:off x="54965" y="75068"/>
            <a:ext cx="9136706" cy="383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mage3.slideserve.com/6154341/slide2-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3" t="60162" r="29688" b="10998"/>
          <a:stretch/>
        </p:blipFill>
        <p:spPr bwMode="auto">
          <a:xfrm>
            <a:off x="54965" y="3949494"/>
            <a:ext cx="4722369" cy="290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D:\диск D\25.12.20-домашние документы\Процессы и аппараты 10.05.2013\анимашки\Насосы\Импеллерный насос 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853" y="4384613"/>
            <a:ext cx="19050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98098" y="5908060"/>
            <a:ext cx="2566189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err="1">
                <a:latin typeface="Arial" pitchFamily="34" charset="0"/>
                <a:cs typeface="Arial" pitchFamily="34" charset="0"/>
              </a:rPr>
              <a:t>Импеллерный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насос </a:t>
            </a: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7857647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C:\24.08.11\Физические методы активации химических процессов 10.10.11\Гетерогенный катализ\gold-cat-400_tcm18-1691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38" y="4710110"/>
            <a:ext cx="3046652" cy="214789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36646" y="44624"/>
            <a:ext cx="8858312" cy="5213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Катализ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– явление ускорения реакции в присутствии веществ – катализаторов, которые вступают в промежуточное взаимодействие с реагирующими веществами, но не входят в состав продуктов реакции.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lvl="0" indent="450000" algn="just" eaLnBrk="0" hangingPunct="0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Катализатор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не входит в состав исходных веществ и продуктов реакции, следовательно, не может оказывать влияние на изменение энергии Гиббса 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</a:t>
            </a:r>
            <a:r>
              <a:rPr lang="en-US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G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 Он </a:t>
            </a:r>
            <a:r>
              <a:rPr lang="ru-RU" sz="26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не может вызывать протекание реакций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, для которых </a:t>
            </a:r>
            <a:r>
              <a:rPr lang="en-US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G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&gt;0, но </a:t>
            </a:r>
            <a:r>
              <a:rPr lang="ru-RU" sz="26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может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6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ускорять реакции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, для которых </a:t>
            </a:r>
            <a:r>
              <a:rPr lang="en-US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G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&lt;0. В состоянии равновесия катализатор ускоряет в одинаковой степени прямую и обратную реакцию, поэтому катализатор </a:t>
            </a:r>
            <a:r>
              <a:rPr lang="ru-RU" sz="26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не смещает химическое равновесие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, а только ускоряет его достижение. Катализатор </a:t>
            </a:r>
            <a:r>
              <a:rPr lang="ru-RU" sz="26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не влияет на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выход продуктов равновесных реакций.</a:t>
            </a:r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912132" y="5981720"/>
            <a:ext cx="304800" cy="304800"/>
          </a:xfrm>
          <a:prstGeom prst="rect">
            <a:avLst/>
          </a:prstGeom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09123" y="5181778"/>
            <a:ext cx="3351109" cy="159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56589338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07826" y="79230"/>
            <a:ext cx="8856662" cy="291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  <a:defRPr/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Катализаторы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вещества, изменяющее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скорость химической реакции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за счёт изменения энергии активации,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но в результате реакции остающееся химически неизменным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  <a:defRPr/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Положительные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катализаторы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ускоряют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реакцию,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уменьшая </a:t>
            </a:r>
            <a:r>
              <a:rPr lang="ru-RU" sz="27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sz="2700" b="1" baseline="-250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  <a:defRPr/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Отрицательные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катализаторы (ингибиторы)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замедляют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реакцию,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увеличивая </a:t>
            </a:r>
            <a:r>
              <a:rPr lang="ru-RU" sz="27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sz="2700" b="1" baseline="-25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2" descr="D:\диск D\25.12.20-домашние документы\Виртуальные лекции-14.01.20\Физ. химия\катализ\img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55097" r="41600" b="6949"/>
          <a:stretch/>
        </p:blipFill>
        <p:spPr bwMode="auto">
          <a:xfrm>
            <a:off x="5481182" y="3140968"/>
            <a:ext cx="3662850" cy="303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2920" t="10625" r="14027"/>
          <a:stretch/>
        </p:blipFill>
        <p:spPr>
          <a:xfrm>
            <a:off x="44024" y="2955926"/>
            <a:ext cx="5608096" cy="38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59322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89" name="Rectangle 1"/>
          <p:cNvSpPr>
            <a:spLocks noChangeArrowheads="1"/>
          </p:cNvSpPr>
          <p:nvPr/>
        </p:nvSpPr>
        <p:spPr bwMode="auto">
          <a:xfrm>
            <a:off x="142844" y="33586"/>
            <a:ext cx="8893652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45000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Различают </a:t>
            </a:r>
            <a:r>
              <a:rPr kumimoji="0" lang="ru-RU" sz="2800" b="1" i="0" u="sng" strike="noStrike" cap="none" normalizeH="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гомогенный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kumimoji="0" lang="ru-RU" sz="2800" b="1" i="0" u="sng" strike="noStrike" cap="none" normalizeH="0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гетерогенный</a:t>
            </a:r>
            <a:r>
              <a:rPr kumimoji="0" lang="ru-RU" sz="2800" b="1" i="0" u="none" strike="noStrike" cap="none" normalizeH="0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dirty="0" smtClean="0">
                <a:ln>
                  <a:solidFill>
                    <a:sysClr val="windowText" lastClr="000000"/>
                  </a:solidFill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катализ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При </a:t>
            </a:r>
            <a:r>
              <a:rPr kumimoji="0" lang="ru-RU" sz="2800" b="1" i="0" u="none" strike="noStrike" cap="none" normalizeH="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гомогенном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катализе реагирующие вещества и катализатор находятся в одной фазе. При </a:t>
            </a:r>
            <a:r>
              <a:rPr kumimoji="0" lang="ru-RU" sz="2800" b="1" i="0" u="none" strike="noStrike" cap="none" normalizeH="0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гетерогенном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катализе реакция идет на поверхности раздела фаз, причем катализатор находится, как правило, в твердой фазе, а реагирующие вещества в жидкой или газообразной фазе. Для </a:t>
            </a:r>
            <a:r>
              <a:rPr kumimoji="0" lang="ru-RU" sz="2800" b="1" i="0" u="none" strike="noStrike" cap="none" normalizeH="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ферментативного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катализа характерны признаки гомогенного и гетерогенного катализа.</a:t>
            </a:r>
            <a:endParaRPr kumimoji="0" lang="ru-RU" sz="2800" b="1" i="0" u="none" strike="noStrike" cap="none" normalizeH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96290" name="Picture 2" descr="C:\24.08.11\Физические методы активации химических процессов 10.10.11\Гетерогенный катализ\Чистый катализ в синтезе витамина Р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6243" y="3479138"/>
            <a:ext cx="2753974" cy="245103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11560" y="5959616"/>
            <a:ext cx="5723340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Чистый катализ в синтезе витамина РР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99136" y="5742684"/>
            <a:ext cx="304800" cy="304800"/>
          </a:xfrm>
          <a:prstGeom prst="rect">
            <a:avLst/>
          </a:prstGeom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513711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844" y="214290"/>
            <a:ext cx="8858312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Под влиянием катализатора скорости реакции могут изменяться в миллион и большее число раз.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49263" algn="just" eaLnBrk="0" hangingPunct="0"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Повторим: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Различают </a:t>
            </a: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положительный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катализ,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ускоряющий реакции, и </a:t>
            </a: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отрицательный</a:t>
            </a: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катализ, замедляющий их. Отрицательные катализаторы называют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ингибиторами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93569" name="Picture 1" descr="E:\Материалы для презентаций 19.07.11\14.06.11\слоями катализатора, лежащими на полках, производится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504" y="2941112"/>
            <a:ext cx="4762500" cy="2667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64504" y="5612371"/>
            <a:ext cx="7143800" cy="1151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Реагенты проходят между слоями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катализатора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лежащими на полках: производится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технологический процесс</a:t>
            </a:r>
            <a:endParaRPr lang="ru-RU" sz="2700" b="1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912132" y="5883498"/>
            <a:ext cx="304800" cy="304800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750" y="2941112"/>
            <a:ext cx="4140282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26040" y="523579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998971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72008"/>
            <a:ext cx="3323916" cy="22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167823" y="34053"/>
            <a:ext cx="4689104" cy="470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ru-RU" sz="3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Типы катализаторов</a:t>
            </a:r>
            <a:endParaRPr lang="ru-RU" sz="3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404664"/>
            <a:ext cx="8900094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  <a:buFont typeface="Arial" charset="0"/>
              <a:buNone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Катализаторы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классифицируют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исходя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из природы реакции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которую они ускоряют, их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химического состава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или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физических свойств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Каталитическими свойствами обладают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в той или иной степени практически все химические элементы и вещества – сами по себе или, чаще, в различных сочетаниях. </a:t>
            </a:r>
          </a:p>
          <a:p>
            <a:pPr indent="450000" algn="just">
              <a:lnSpc>
                <a:spcPct val="80000"/>
              </a:lnSpc>
              <a:buFont typeface="Arial" charset="0"/>
              <a:buNone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По своим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физическим свойствам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катализаторы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делятся на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гомогенные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гетерогенные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Гетерогенные катализаторы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это твердые вещества,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гомогенные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диспергированы в той же газовой или жидкой среде, что и реагирующие вещества.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95736" y="5968849"/>
            <a:ext cx="4884978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Гетерогенный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катализатор – искусственный цеолит 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83330" name="Picture 2" descr="E:\Материалы для презентаций 19.07.11\05.03.11\013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57958" y="4731202"/>
            <a:ext cx="1949640" cy="142874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355976" y="4714884"/>
            <a:ext cx="2716354" cy="111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Гомогенный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катализатор –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6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600" b="1" baseline="-25000" dirty="0" smtClean="0">
                <a:latin typeface="Arial" pitchFamily="34" charset="0"/>
                <a:cs typeface="Arial" pitchFamily="34" charset="0"/>
              </a:rPr>
              <a:t>4</a:t>
            </a:r>
            <a:endParaRPr lang="ru-RU" sz="2600" baseline="-25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 flipV="1">
            <a:off x="1115616" y="6341203"/>
            <a:ext cx="3888432" cy="1589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557551" y="5073662"/>
            <a:ext cx="3542841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224730" y="6481786"/>
            <a:ext cx="304800" cy="304800"/>
          </a:xfrm>
          <a:prstGeom prst="rect">
            <a:avLst/>
          </a:prstGeom>
        </p:spPr>
      </p:pic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467979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s0.slide-share.ru/s_slide/130db0d18d64d21bbb5f85c0990a09bd/0e91535e-74ad-4c9f-b40a-8842f06d35b9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1"/>
          <a:stretch/>
        </p:blipFill>
        <p:spPr bwMode="auto">
          <a:xfrm>
            <a:off x="47319" y="703543"/>
            <a:ext cx="9096713" cy="5389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8981" y="54650"/>
            <a:ext cx="6611105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Классификация катализаторов</a:t>
            </a:r>
            <a:endParaRPr lang="ru-RU" sz="2800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4282" y="544559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4985887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himya.ru/wp-content/uploads/2019/05/25801bfda2c62c1f0afb08b47521fb8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38"/>
          <a:stretch/>
        </p:blipFill>
        <p:spPr bwMode="auto">
          <a:xfrm>
            <a:off x="-1" y="908720"/>
            <a:ext cx="9193545" cy="5327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1" y="54650"/>
            <a:ext cx="9036497" cy="787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Основные типы </a:t>
            </a: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промышленных </a:t>
            </a: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катализаторов</a:t>
            </a:r>
            <a:endParaRPr lang="ru-RU" sz="2800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8895224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5460"/>
            <a:ext cx="24192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Вспомним: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3329403"/>
            <a:ext cx="8821650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Для повторения </a:t>
            </a:r>
            <a:r>
              <a:rPr lang="ru-RU" sz="2800" b="1" dirty="0" smtClean="0"/>
              <a:t>материал можно найти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Black" pitchFamily="34" charset="0"/>
              </a:rPr>
              <a:t>на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Black" pitchFamily="34" charset="0"/>
              </a:rPr>
              <a:t>сайте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Black" pitchFamily="34" charset="0"/>
              </a:rPr>
              <a:t>НКСЭ</a:t>
            </a:r>
            <a:r>
              <a:rPr lang="ru-RU" sz="2800" b="1" dirty="0" smtClean="0"/>
              <a:t>: Преподавателям –  </a:t>
            </a:r>
            <a:r>
              <a:rPr lang="ru-RU" sz="2800" b="1" dirty="0"/>
              <a:t>Методическая копилка – </a:t>
            </a:r>
            <a:r>
              <a:rPr lang="ru-RU" sz="2800" b="1" dirty="0" smtClean="0"/>
              <a:t>ЦМК </a:t>
            </a:r>
            <a:r>
              <a:rPr lang="ru-RU" sz="2800" b="1" dirty="0"/>
              <a:t>Математических и естественнонаучных дисциплин – Кузьмина Ирина </a:t>
            </a:r>
            <a:r>
              <a:rPr lang="ru-RU" sz="2800" b="1" dirty="0" smtClean="0"/>
              <a:t>Викторовна.</a:t>
            </a:r>
            <a:endParaRPr lang="ru-RU" sz="2800" b="1" dirty="0"/>
          </a:p>
          <a:p>
            <a:pPr marL="0" indent="450000" algn="just">
              <a:lnSpc>
                <a:spcPct val="85000"/>
              </a:lnSpc>
            </a:pP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Black" pitchFamily="34" charset="0"/>
              </a:rPr>
              <a:t>В библиотеке</a:t>
            </a:r>
            <a:r>
              <a:rPr lang="ru-RU" sz="2800" b="1" dirty="0"/>
              <a:t>: </a:t>
            </a:r>
            <a:r>
              <a:rPr lang="ru-RU" sz="2800" b="1" dirty="0" smtClean="0"/>
              <a:t>Сетевые ресурсы –Справочная </a:t>
            </a:r>
            <a:r>
              <a:rPr lang="ru-RU" sz="2800" b="1" dirty="0"/>
              <a:t>информация для </a:t>
            </a:r>
            <a:r>
              <a:rPr lang="ru-RU" sz="2800" b="1" dirty="0" smtClean="0"/>
              <a:t>студентов </a:t>
            </a:r>
            <a:r>
              <a:rPr lang="ru-RU" sz="2800" b="1" dirty="0"/>
              <a:t>–</a:t>
            </a:r>
            <a:r>
              <a:rPr lang="ru-RU" sz="2800" b="1" dirty="0" smtClean="0"/>
              <a:t> </a:t>
            </a:r>
            <a:r>
              <a:rPr lang="ru-RU" sz="2800" b="1" dirty="0"/>
              <a:t>Кузьмина </a:t>
            </a:r>
            <a:r>
              <a:rPr lang="ru-RU" sz="2800" b="1" dirty="0" smtClean="0"/>
              <a:t>И. В. – Химия.</a:t>
            </a:r>
            <a:endParaRPr lang="ru-RU" sz="2800" b="1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4" y="263165"/>
            <a:ext cx="3960625" cy="2926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744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256" y="256404"/>
            <a:ext cx="8875240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auto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Многие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гетерогенные катализаторы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содержат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металлы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Некоторые металлы, особенно относящиеся к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VIII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группе периодической системы элементов, обладают каталитической активностью сами по себе; типичный пример – платина. Но большинство металлов проявляют каталитические свойства, находясь в составе соединений; пример – глинозем (оксид алюминия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Al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 </a:t>
            </a:r>
          </a:p>
        </p:txBody>
      </p:sp>
      <p:pic>
        <p:nvPicPr>
          <p:cNvPr id="4075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45" y="5076538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755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3771" y="4738690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755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73971" y="4547195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755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8104" y="4242944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755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08304" y="3666132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912132" y="5852669"/>
            <a:ext cx="304800" cy="304800"/>
          </a:xfrm>
          <a:prstGeom prst="rect">
            <a:avLst/>
          </a:prstGeom>
        </p:spPr>
      </p:pic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11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631581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-24"/>
            <a:ext cx="9001188" cy="491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3975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Под термином «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гетерогенный катализатор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 подразумевают обычно твердый катализатор, нашедший преимущественное применение в каталитических процессах химической технологии.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Гетерогенные катализаторы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должны удовлетворять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определенным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требованиям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технологии каталитических процессов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основные из которых следующие:</a:t>
            </a:r>
          </a:p>
          <a:p>
            <a:pPr marL="536575" lvl="0" indent="-447675" algn="just" eaLnBrk="0" hangingPunct="0">
              <a:lnSpc>
                <a:spcPct val="80000"/>
              </a:lnSpc>
              <a:buFont typeface="+mj-lt"/>
              <a:buAutoNum type="arabicParenR"/>
              <a:tabLst>
                <a:tab pos="536575" algn="l"/>
              </a:tabLs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высокая каталитическая активность;</a:t>
            </a:r>
          </a:p>
          <a:p>
            <a:pPr marL="536575" lvl="0" indent="-447675" algn="just" eaLnBrk="0" hangingPunct="0">
              <a:lnSpc>
                <a:spcPct val="80000"/>
              </a:lnSpc>
              <a:buFont typeface="+mj-lt"/>
              <a:buAutoNum type="arabicParenR"/>
              <a:tabLst>
                <a:tab pos="536575" algn="l"/>
              </a:tabLs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достаточно большая селективность (избирательность) в отношении целевой реакции;</a:t>
            </a:r>
          </a:p>
          <a:p>
            <a:pPr marL="536575" lvl="0" indent="-447675" algn="just" eaLnBrk="0" hangingPunct="0">
              <a:lnSpc>
                <a:spcPct val="80000"/>
              </a:lnSpc>
              <a:buFont typeface="+mj-lt"/>
              <a:buAutoNum type="arabicParenR"/>
              <a:tabLst>
                <a:tab pos="536575" algn="l"/>
              </a:tabLs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высокая механическая прочность к сжатию, удару и истиранию;</a:t>
            </a:r>
          </a:p>
        </p:txBody>
      </p:sp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926415" y="5661248"/>
            <a:ext cx="304800" cy="304800"/>
          </a:xfrm>
          <a:prstGeom prst="rect">
            <a:avLst/>
          </a:prstGeom>
        </p:spPr>
      </p:pic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003" y="4581128"/>
            <a:ext cx="1857106" cy="222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17721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257" name="Picture 1" descr="E:\Материалы для презентаций 19.07.11\14.06.11\nobelchem_3_1286373537_f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873529"/>
            <a:ext cx="6489131" cy="271462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44624"/>
            <a:ext cx="9072594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0225" lvl="0" indent="-354013" algn="just" eaLnBrk="0" hangingPunct="0">
              <a:lnSpc>
                <a:spcPct val="80000"/>
              </a:lnSpc>
              <a:buFont typeface="+mj-lt"/>
              <a:buAutoNum type="arabicParenR" startAt="4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достаточная стабильность всех свойств катализатора на протяжении его службы и способность к их восстановлению при том или ином методе регенерации;</a:t>
            </a:r>
          </a:p>
          <a:p>
            <a:pPr marL="530225" lvl="0" indent="-354013" algn="just" eaLnBrk="0" hangingPunct="0">
              <a:lnSpc>
                <a:spcPct val="80000"/>
              </a:lnSpc>
              <a:buFont typeface="+mj-lt"/>
              <a:buAutoNum type="arabicParenR" startAt="4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простота получения, обеспечивающая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воспроизводимость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всех свойств катализатора;</a:t>
            </a:r>
          </a:p>
          <a:p>
            <a:pPr marL="530225" lvl="0" indent="-354013" algn="just" eaLnBrk="0" hangingPunct="0">
              <a:lnSpc>
                <a:spcPct val="80000"/>
              </a:lnSpc>
              <a:buFont typeface="+mj-lt"/>
              <a:buAutoNum type="arabicParenR" startAt="4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оптимальные форма и геометрические размеры, обусловливающие гидродинамические характеристики реактора;</a:t>
            </a:r>
          </a:p>
          <a:p>
            <a:pPr marL="530225" lvl="0" indent="-354013" algn="just" eaLnBrk="0" hangingPunct="0">
              <a:lnSpc>
                <a:spcPct val="80000"/>
              </a:lnSpc>
              <a:buFont typeface="+mj-lt"/>
              <a:buAutoNum type="arabicParenR" startAt="4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небольшие экономические затраты на производство катализатора.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01715" y="6357958"/>
            <a:ext cx="5514395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Схема эксперимента Ричарда Хека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912132" y="5957664"/>
            <a:ext cx="304800" cy="304800"/>
          </a:xfrm>
          <a:prstGeom prst="rect">
            <a:avLst/>
          </a:prstGeom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013084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8640"/>
            <a:ext cx="878497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auto">
              <a:lnSpc>
                <a:spcPct val="85000"/>
              </a:lnSpc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Важнейшее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свойство катализаторов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селективность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, т.е. способность увеличивать скорость лишь определенных химических реакций из многих возможных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Это позволяет осуществлять реакции, протекающие в обычных условиях слишком медленно, чтобы им можно было найти практическое применение, и обеспечивает образование нужных продуктов. </a:t>
            </a:r>
          </a:p>
        </p:txBody>
      </p:sp>
      <p:pic>
        <p:nvPicPr>
          <p:cNvPr id="404482" name="Picture 2" descr="C:\24.08.11\Физические методы активации химических процессов 10.10.11\Гетерогенный катализ\12028818740b45f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76667"/>
            <a:ext cx="3571900" cy="2881333"/>
          </a:xfrm>
          <a:prstGeom prst="rect">
            <a:avLst/>
          </a:prstGeom>
          <a:noFill/>
        </p:spPr>
      </p:pic>
      <p:pic>
        <p:nvPicPr>
          <p:cNvPr id="478209" name="Picture 1" descr="E:\Материалы для презентаций 19.07.11\14.06.11\Соты катализатор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212976"/>
            <a:ext cx="3175000" cy="238125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041197" y="5517232"/>
            <a:ext cx="36271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Соты катализатора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516216" y="6246836"/>
            <a:ext cx="304800" cy="304800"/>
          </a:xfrm>
          <a:prstGeom prst="rect">
            <a:avLst/>
          </a:prstGeom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858909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8978" y="4382582"/>
            <a:ext cx="1857201" cy="1638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85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8" y="4149850"/>
            <a:ext cx="5359400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71438" y="6119179"/>
            <a:ext cx="610012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Структура цеолитов с большими и малыми порами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20272" y="4450467"/>
            <a:ext cx="242889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Внешний вид одного из природных цеолитов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451882" y="5776930"/>
            <a:ext cx="304800" cy="304800"/>
          </a:xfrm>
          <a:prstGeom prst="rect">
            <a:avLst/>
          </a:prstGeom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5009" y="537358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5496" y="-7762"/>
            <a:ext cx="8929718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488" indent="450000" algn="just">
              <a:lnSpc>
                <a:spcPct val="80000"/>
              </a:lnSpc>
              <a:buFont typeface="Arial" charset="0"/>
              <a:buNone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Необычным свойством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многих </a:t>
            </a:r>
            <a:r>
              <a:rPr lang="ru-RU" sz="28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гетерогенных катализаторов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является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большая площадь их поверхности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Они пронизаны многочисленными порами, суммарная площадь которых иногда достигает 500 м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на 1 г катализатора. Во многих случаях оксиды с большой площадью поверхности служат подложкой, на которой в виде небольших кластеров осаждаются частички металлического катализатора. Это обеспечивает эффективное взаимодействие реагентов в газовой или жидкой фазе с каталитически активным металлом. </a:t>
            </a:r>
          </a:p>
        </p:txBody>
      </p:sp>
    </p:spTree>
    <p:extLst>
      <p:ext uri="{BB962C8B-B14F-4D97-AF65-F5344CB8AC3E}">
        <p14:creationId xmlns:p14="http://schemas.microsoft.com/office/powerpoint/2010/main" val="399538227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Природный минерал цеолит Холинского месторождения,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337" y="5202312"/>
            <a:ext cx="1631674" cy="97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волосовидные кристаллы цеолитов из месторождений Норильского района Красноярского кра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0" y="5250421"/>
            <a:ext cx="1093684" cy="149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97658" y="6165067"/>
            <a:ext cx="3496425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Внешний вид природных цеолитов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625" name="Rectangle 1"/>
          <p:cNvSpPr>
            <a:spLocks noChangeArrowheads="1"/>
          </p:cNvSpPr>
          <p:nvPr/>
        </p:nvSpPr>
        <p:spPr bwMode="auto">
          <a:xfrm>
            <a:off x="142844" y="44624"/>
            <a:ext cx="8858312" cy="5213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00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Особый класс представляют </a:t>
            </a:r>
            <a:r>
              <a:rPr kumimoji="0" lang="ru-RU" sz="2600" b="1" i="0" u="sng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цеолитсодержащие алюмосиликатные катализаторы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крекинга нефтяного сырья. Главную роль в них играют кристаллические </a:t>
            </a:r>
            <a:r>
              <a:rPr kumimoji="0" lang="ru-RU" sz="2600" b="1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цеолиты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, имеющие каркасную структуру с относительно большими </a:t>
            </a:r>
            <a:r>
              <a:rPr kumimoji="0" lang="ru-RU" sz="2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сотообразными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полостями, которые сообщаются окнами малых размеров, связывающими полости между собой. В 1 г </a:t>
            </a:r>
            <a:r>
              <a:rPr kumimoji="0" lang="ru-RU" sz="2600" b="1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цеолита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имеется около 1020 полостей и 800 м</a:t>
            </a:r>
            <a:r>
              <a:rPr kumimoji="0" lang="ru-RU" sz="26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2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поверхности, способной к ионному обмену на металлы. </a:t>
            </a:r>
            <a:r>
              <a:rPr kumimoji="0" lang="ru-RU" sz="2600" b="1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Цеолиты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ru-RU" sz="2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диспергируются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в аморфной матрице, которая выполняет роль носителя с крупными порами, при крекинге способствует первичному распаду высокомолекулярного нефтяного сырья и тем самым готовит сырье для последующих вторичных реакций на </a:t>
            </a:r>
            <a:r>
              <a:rPr kumimoji="0" lang="ru-RU" sz="2600" b="1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цеолите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.</a:t>
            </a: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C:\24.08.11\Физические методы активации химических процессов 10.10.11\Гетерогенный катализ\Чистый катализ в синтезе витамина РР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96642" y="4977375"/>
            <a:ext cx="1739090" cy="154779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876710" y="4955679"/>
            <a:ext cx="2143108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Чистый катализ в синтезе витамина РР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rot="10800000">
            <a:off x="5863750" y="5667219"/>
            <a:ext cx="2071702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948264" y="6508576"/>
            <a:ext cx="304800" cy="304800"/>
          </a:xfrm>
          <a:prstGeom prst="rect">
            <a:avLst/>
          </a:prstGeom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9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371367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6881" y="646113"/>
            <a:ext cx="2886075" cy="1952625"/>
          </a:xfrm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7271" y="799306"/>
            <a:ext cx="2160588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5794" y="998538"/>
            <a:ext cx="15986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3148072"/>
            <a:ext cx="381952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4757" y="2855107"/>
            <a:ext cx="381952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94034" y="5764331"/>
            <a:ext cx="58496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Синтетические цеолиты</a:t>
            </a:r>
            <a:endParaRPr lang="ru-RU" sz="32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23193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42844" y="1142984"/>
          <a:ext cx="8858312" cy="4145280"/>
        </p:xfrm>
        <a:graphic>
          <a:graphicData uri="http://schemas.openxmlformats.org/drawingml/2006/table">
            <a:tbl>
              <a:tblPr/>
              <a:tblGrid>
                <a:gridCol w="4428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6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6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7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991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Название цеолита и формула элементарной ячейки</a:t>
                      </a: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Средний размер каналов, нм*</a:t>
                      </a: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Средний размер полостей, нм</a:t>
                      </a: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Соотношение атомов </a:t>
                      </a:r>
                      <a:r>
                        <a:rPr lang="en-US" sz="2000" b="1">
                          <a:latin typeface="Times New Roman"/>
                          <a:ea typeface="Times New Roman"/>
                        </a:rPr>
                        <a:t>Si</a:t>
                      </a:r>
                      <a:r>
                        <a:rPr lang="ru-RU" sz="2000" b="1">
                          <a:latin typeface="Times New Roman"/>
                          <a:ea typeface="Times New Roman"/>
                        </a:rPr>
                        <a:t>/</a:t>
                      </a:r>
                      <a:r>
                        <a:rPr lang="en-US" sz="2000" b="1">
                          <a:latin typeface="Times New Roman"/>
                          <a:ea typeface="Times New Roman"/>
                        </a:rPr>
                        <a:t>Al</a:t>
                      </a:r>
                      <a:endParaRPr lang="ru-RU" sz="2000" b="1">
                        <a:latin typeface="Times New Roman"/>
                        <a:ea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638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Тип А</a:t>
                      </a: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>
                          <a:latin typeface="Times New Roman"/>
                          <a:ea typeface="Times New Roman"/>
                        </a:rPr>
                        <a:t>Na</a:t>
                      </a:r>
                      <a:r>
                        <a:rPr lang="ru-RU" sz="2000" b="1" baseline="-25000" dirty="0">
                          <a:latin typeface="Times New Roman"/>
                          <a:ea typeface="Times New Roman"/>
                        </a:rPr>
                        <a:t>12</a:t>
                      </a: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[</a:t>
                      </a:r>
                      <a:r>
                        <a:rPr lang="en-US" sz="2000" b="1" dirty="0">
                          <a:latin typeface="Times New Roman"/>
                          <a:ea typeface="Times New Roman"/>
                        </a:rPr>
                        <a:t>Al</a:t>
                      </a:r>
                      <a:r>
                        <a:rPr lang="ru-RU" sz="2000" b="1" baseline="-25000" dirty="0">
                          <a:latin typeface="Times New Roman"/>
                          <a:ea typeface="Times New Roman"/>
                        </a:rPr>
                        <a:t>12</a:t>
                      </a:r>
                      <a:r>
                        <a:rPr lang="en-US" sz="2000" b="1" dirty="0">
                          <a:latin typeface="Times New Roman"/>
                          <a:ea typeface="Times New Roman"/>
                        </a:rPr>
                        <a:t>Si</a:t>
                      </a:r>
                      <a:r>
                        <a:rPr lang="ru-RU" sz="2000" b="1" baseline="-25000" dirty="0">
                          <a:latin typeface="Times New Roman"/>
                          <a:ea typeface="Times New Roman"/>
                        </a:rPr>
                        <a:t>12</a:t>
                      </a: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О</a:t>
                      </a:r>
                      <a:r>
                        <a:rPr lang="ru-RU" sz="2000" b="1" baseline="-25000" dirty="0">
                          <a:latin typeface="Times New Roman"/>
                          <a:ea typeface="Times New Roman"/>
                        </a:rPr>
                        <a:t>48</a:t>
                      </a: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] </a:t>
                      </a:r>
                      <a:r>
                        <a:rPr lang="ru-RU" sz="2000" b="1" dirty="0">
                          <a:latin typeface="Times New Roman"/>
                          <a:ea typeface="Times New Roman"/>
                          <a:sym typeface="Symbol"/>
                        </a:rPr>
                        <a:t></a:t>
                      </a: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 24</a:t>
                      </a:r>
                      <a:r>
                        <a:rPr lang="en-US" sz="2000" b="1" dirty="0">
                          <a:latin typeface="Times New Roman"/>
                          <a:ea typeface="Times New Roman"/>
                        </a:rPr>
                        <a:t>H</a:t>
                      </a:r>
                      <a:r>
                        <a:rPr lang="ru-RU" sz="2000" b="1" baseline="-25000" dirty="0"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О</a:t>
                      </a: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0,41 (ЗД)</a:t>
                      </a: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0,66; 1,14</a:t>
                      </a: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1,0–1,05</a:t>
                      </a: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638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Тип </a:t>
                      </a: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X</a:t>
                      </a:r>
                      <a:r>
                        <a:rPr lang="en-US" sz="2000" b="1" dirty="0">
                          <a:latin typeface="Times New Roman"/>
                          <a:ea typeface="Times New Roman"/>
                        </a:rPr>
                        <a:t> </a:t>
                      </a:r>
                      <a:endParaRPr lang="ru-RU" sz="2000" b="1" dirty="0">
                        <a:latin typeface="Times New Roman"/>
                        <a:ea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0,74 (ЗД)</a:t>
                      </a: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0,66; 1,18</a:t>
                      </a: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1,2–1,3</a:t>
                      </a: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638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Тип</a:t>
                      </a: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Y</a:t>
                      </a:r>
                      <a:r>
                        <a:rPr lang="en-US" sz="2000" b="1" dirty="0">
                          <a:latin typeface="Times New Roman"/>
                          <a:ea typeface="Times New Roman"/>
                        </a:rPr>
                        <a:t> </a:t>
                      </a:r>
                      <a:endParaRPr lang="ru-RU" sz="2000" b="1" dirty="0">
                        <a:latin typeface="Times New Roman"/>
                        <a:ea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0,74 (ЗД)</a:t>
                      </a: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0,66; 1,18</a:t>
                      </a: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1,7–2,1</a:t>
                      </a: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277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latin typeface="Times New Roman"/>
                          <a:ea typeface="Times New Roman"/>
                        </a:rPr>
                        <a:t>Морденит</a:t>
                      </a: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>
                          <a:latin typeface="Times New Roman"/>
                          <a:ea typeface="Times New Roman"/>
                        </a:rPr>
                        <a:t>Na</a:t>
                      </a:r>
                      <a:r>
                        <a:rPr lang="en-US" sz="2000" b="1" baseline="-25000" dirty="0">
                          <a:latin typeface="Times New Roman"/>
                          <a:ea typeface="Times New Roman"/>
                        </a:rPr>
                        <a:t>8</a:t>
                      </a:r>
                      <a:r>
                        <a:rPr lang="en-US" sz="2000" b="1" dirty="0">
                          <a:latin typeface="Times New Roman"/>
                          <a:ea typeface="Times New Roman"/>
                        </a:rPr>
                        <a:t>[Al</a:t>
                      </a:r>
                      <a:r>
                        <a:rPr lang="en-US" sz="2000" b="1" baseline="-25000" dirty="0">
                          <a:latin typeface="Times New Roman"/>
                          <a:ea typeface="Times New Roman"/>
                        </a:rPr>
                        <a:t>8</a:t>
                      </a:r>
                      <a:r>
                        <a:rPr lang="en-US" sz="2000" b="1" dirty="0">
                          <a:latin typeface="Times New Roman"/>
                          <a:ea typeface="Times New Roman"/>
                        </a:rPr>
                        <a:t>Si</a:t>
                      </a:r>
                      <a:r>
                        <a:rPr lang="en-US" sz="2000" b="1" baseline="-25000" dirty="0">
                          <a:latin typeface="Times New Roman"/>
                          <a:ea typeface="Times New Roman"/>
                        </a:rPr>
                        <a:t>40</a:t>
                      </a:r>
                      <a:r>
                        <a:rPr lang="en-US" sz="2000" b="1" dirty="0">
                          <a:latin typeface="Times New Roman"/>
                          <a:ea typeface="Times New Roman"/>
                        </a:rPr>
                        <a:t>O</a:t>
                      </a:r>
                      <a:r>
                        <a:rPr lang="en-US" sz="2000" b="1" baseline="-25000" dirty="0">
                          <a:latin typeface="Times New Roman"/>
                          <a:ea typeface="Times New Roman"/>
                        </a:rPr>
                        <a:t>96</a:t>
                      </a:r>
                      <a:r>
                        <a:rPr lang="en-US" sz="2000" b="1" dirty="0">
                          <a:latin typeface="Times New Roman"/>
                          <a:ea typeface="Times New Roman"/>
                        </a:rPr>
                        <a:t>] </a:t>
                      </a:r>
                      <a:r>
                        <a:rPr lang="ru-RU" sz="2000" b="1" dirty="0">
                          <a:latin typeface="Times New Roman"/>
                          <a:ea typeface="Times New Roman"/>
                          <a:sym typeface="Symbol"/>
                        </a:rPr>
                        <a:t></a:t>
                      </a:r>
                      <a:r>
                        <a:rPr lang="en-US" sz="2000" b="1" dirty="0">
                          <a:latin typeface="Times New Roman"/>
                          <a:ea typeface="Times New Roman"/>
                        </a:rPr>
                        <a:t> 28H</a:t>
                      </a:r>
                      <a:r>
                        <a:rPr lang="en-US" sz="2000" b="1" baseline="-25000" dirty="0"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en-US" sz="2000" b="1" dirty="0">
                          <a:latin typeface="Times New Roman"/>
                          <a:ea typeface="Times New Roman"/>
                        </a:rPr>
                        <a:t>O</a:t>
                      </a:r>
                      <a:endParaRPr lang="ru-RU" sz="2000" b="1" dirty="0">
                        <a:latin typeface="Times New Roman"/>
                        <a:ea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0,67</a:t>
                      </a:r>
                      <a:r>
                        <a:rPr lang="ru-RU" sz="2000" b="1" dirty="0">
                          <a:latin typeface="Times New Roman"/>
                          <a:ea typeface="Times New Roman"/>
                          <a:sym typeface="Symbol"/>
                        </a:rPr>
                        <a:t></a:t>
                      </a: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0,70 (1Д)</a:t>
                      </a: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–</a:t>
                      </a: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5,0</a:t>
                      </a: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277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Times New Roman"/>
                          <a:ea typeface="Times New Roman"/>
                        </a:rPr>
                        <a:t>Эр</a:t>
                      </a: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и</a:t>
                      </a:r>
                      <a:r>
                        <a:rPr lang="en-US" sz="2000" b="1" dirty="0" err="1">
                          <a:latin typeface="Times New Roman"/>
                          <a:ea typeface="Times New Roman"/>
                        </a:rPr>
                        <a:t>онит</a:t>
                      </a:r>
                      <a:r>
                        <a:rPr lang="en-US" sz="20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 smtClean="0"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</a:t>
                      </a:r>
                      <a:r>
                        <a:rPr kumimoji="0" lang="en-US" sz="2000" b="1" kern="1200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</a:t>
                      </a:r>
                      <a:r>
                        <a:rPr lang="en-US" sz="2000" b="1" dirty="0" smtClean="0">
                          <a:latin typeface="Times New Roman"/>
                          <a:ea typeface="Times New Roman"/>
                        </a:rPr>
                        <a:t>Ca,Mg,Na</a:t>
                      </a:r>
                      <a:r>
                        <a:rPr lang="en-US" sz="2000" b="1" baseline="-25000" dirty="0" smtClean="0"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en-US" sz="2000" b="1" dirty="0" smtClean="0">
                          <a:latin typeface="Times New Roman"/>
                          <a:ea typeface="Times New Roman"/>
                        </a:rPr>
                        <a:t>)</a:t>
                      </a:r>
                      <a:r>
                        <a:rPr lang="en-US" sz="2000" b="1" baseline="-25000" dirty="0" smtClean="0">
                          <a:latin typeface="Times New Roman"/>
                          <a:ea typeface="Times New Roman"/>
                        </a:rPr>
                        <a:t>4,5</a:t>
                      </a:r>
                      <a:r>
                        <a:rPr lang="en-US" sz="2000" b="1" dirty="0" smtClean="0">
                          <a:latin typeface="Times New Roman"/>
                          <a:ea typeface="Times New Roman"/>
                        </a:rPr>
                        <a:t>[Al</a:t>
                      </a:r>
                      <a:r>
                        <a:rPr lang="en-US" sz="2000" b="1" baseline="-25000" dirty="0" smtClean="0">
                          <a:latin typeface="Times New Roman"/>
                          <a:ea typeface="Times New Roman"/>
                        </a:rPr>
                        <a:t>9</a:t>
                      </a:r>
                      <a:r>
                        <a:rPr lang="en-US" sz="2000" b="1" dirty="0" smtClean="0">
                          <a:latin typeface="Times New Roman"/>
                          <a:ea typeface="Times New Roman"/>
                        </a:rPr>
                        <a:t>Si</a:t>
                      </a:r>
                      <a:r>
                        <a:rPr lang="en-US" sz="2000" b="1" baseline="-25000" dirty="0" smtClean="0">
                          <a:latin typeface="Times New Roman"/>
                          <a:ea typeface="Times New Roman"/>
                        </a:rPr>
                        <a:t>27</a:t>
                      </a:r>
                      <a:r>
                        <a:rPr lang="en-US" sz="2000" b="1" dirty="0" smtClean="0">
                          <a:latin typeface="Times New Roman"/>
                          <a:ea typeface="Times New Roman"/>
                        </a:rPr>
                        <a:t>O</a:t>
                      </a:r>
                      <a:r>
                        <a:rPr lang="en-US" sz="2000" b="1" baseline="-25000" dirty="0" smtClean="0">
                          <a:latin typeface="Times New Roman"/>
                          <a:ea typeface="Times New Roman"/>
                        </a:rPr>
                        <a:t>72</a:t>
                      </a:r>
                      <a:r>
                        <a:rPr lang="en-US" sz="2000" b="1" dirty="0">
                          <a:latin typeface="Times New Roman"/>
                          <a:ea typeface="Times New Roman"/>
                        </a:rPr>
                        <a:t>]</a:t>
                      </a:r>
                      <a:r>
                        <a:rPr lang="ru-RU" sz="2000" b="1" dirty="0">
                          <a:latin typeface="Times New Roman"/>
                          <a:ea typeface="Times New Roman"/>
                          <a:sym typeface="Symbol"/>
                        </a:rPr>
                        <a:t></a:t>
                      </a:r>
                      <a:r>
                        <a:rPr lang="en-US" sz="2000" b="1" dirty="0">
                          <a:latin typeface="Times New Roman"/>
                          <a:ea typeface="Times New Roman"/>
                        </a:rPr>
                        <a:t>28H</a:t>
                      </a:r>
                      <a:r>
                        <a:rPr lang="en-US" sz="2000" b="1" baseline="-25000" dirty="0"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en-US" sz="2000" b="1" dirty="0">
                          <a:latin typeface="Times New Roman"/>
                          <a:ea typeface="Times New Roman"/>
                        </a:rPr>
                        <a:t>O</a:t>
                      </a:r>
                      <a:endParaRPr lang="ru-RU" sz="2000" b="1" dirty="0">
                        <a:latin typeface="Times New Roman"/>
                        <a:ea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Times New Roman"/>
                        </a:rPr>
                        <a:t>0,36</a:t>
                      </a:r>
                      <a:r>
                        <a:rPr lang="ru-RU" sz="2000" b="1" dirty="0">
                          <a:latin typeface="Times New Roman"/>
                          <a:ea typeface="Times New Roman"/>
                          <a:sym typeface="Symbol"/>
                        </a:rPr>
                        <a:t></a:t>
                      </a:r>
                      <a:r>
                        <a:rPr lang="en-US" sz="2000" b="1" dirty="0">
                          <a:latin typeface="Times New Roman"/>
                          <a:ea typeface="Times New Roman"/>
                        </a:rPr>
                        <a:t>0,52 (ЗД)</a:t>
                      </a:r>
                      <a:endParaRPr lang="ru-RU" sz="2000" b="1" dirty="0">
                        <a:latin typeface="Times New Roman"/>
                        <a:ea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Times New Roman"/>
                        </a:rPr>
                        <a:t>0,63; 1,30</a:t>
                      </a:r>
                      <a:endParaRPr lang="ru-RU" sz="2000" b="1" dirty="0">
                        <a:latin typeface="Times New Roman"/>
                        <a:ea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imes New Roman"/>
                          <a:ea typeface="Times New Roman"/>
                        </a:rPr>
                        <a:t>3,0</a:t>
                      </a:r>
                      <a:endParaRPr lang="ru-RU" sz="2000" b="1">
                        <a:latin typeface="Times New Roman"/>
                        <a:ea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9915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imes New Roman"/>
                          <a:ea typeface="Times New Roman"/>
                        </a:rPr>
                        <a:t>Оффретит Na</a:t>
                      </a:r>
                      <a:r>
                        <a:rPr lang="en-US" sz="2000" b="1" baseline="-25000">
                          <a:latin typeface="Times New Roman"/>
                          <a:ea typeface="Times New Roman"/>
                        </a:rPr>
                        <a:t>5</a:t>
                      </a:r>
                      <a:r>
                        <a:rPr lang="en-US" sz="2000" b="1">
                          <a:latin typeface="Times New Roman"/>
                          <a:ea typeface="Times New Roman"/>
                        </a:rPr>
                        <a:t>[Al</a:t>
                      </a:r>
                      <a:r>
                        <a:rPr lang="en-US" sz="2000" b="1" baseline="-25000">
                          <a:latin typeface="Times New Roman"/>
                          <a:ea typeface="Times New Roman"/>
                        </a:rPr>
                        <a:t>5</a:t>
                      </a:r>
                      <a:r>
                        <a:rPr lang="en-US" sz="2000" b="1">
                          <a:latin typeface="Times New Roman"/>
                          <a:ea typeface="Times New Roman"/>
                        </a:rPr>
                        <a:t>Si</a:t>
                      </a:r>
                      <a:r>
                        <a:rPr lang="en-US" sz="2000" b="1" baseline="-25000">
                          <a:latin typeface="Times New Roman"/>
                          <a:ea typeface="Times New Roman"/>
                        </a:rPr>
                        <a:t>13</a:t>
                      </a:r>
                      <a:r>
                        <a:rPr lang="en-US" sz="2000" b="1">
                          <a:latin typeface="Times New Roman"/>
                          <a:ea typeface="Times New Roman"/>
                        </a:rPr>
                        <a:t>O</a:t>
                      </a:r>
                      <a:r>
                        <a:rPr lang="en-US" sz="2000" b="1" baseline="-25000">
                          <a:latin typeface="Times New Roman"/>
                          <a:ea typeface="Times New Roman"/>
                        </a:rPr>
                        <a:t>36</a:t>
                      </a:r>
                      <a:r>
                        <a:rPr lang="en-US" sz="2000" b="1">
                          <a:latin typeface="Times New Roman"/>
                          <a:ea typeface="Times New Roman"/>
                        </a:rPr>
                        <a:t>]</a:t>
                      </a:r>
                      <a:r>
                        <a:rPr lang="ru-RU" sz="2000" b="1">
                          <a:latin typeface="Times New Roman"/>
                          <a:ea typeface="Times New Roman"/>
                          <a:sym typeface="Symbol"/>
                        </a:rPr>
                        <a:t></a:t>
                      </a:r>
                      <a:r>
                        <a:rPr lang="en-US" sz="2000" b="1">
                          <a:latin typeface="Times New Roman"/>
                          <a:ea typeface="Times New Roman"/>
                        </a:rPr>
                        <a:t>15H</a:t>
                      </a:r>
                      <a:r>
                        <a:rPr lang="en-US" sz="2000" b="1" baseline="-25000"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en-US" sz="2000" b="1">
                          <a:latin typeface="Times New Roman"/>
                          <a:ea typeface="Times New Roman"/>
                        </a:rPr>
                        <a:t>O</a:t>
                      </a:r>
                      <a:endParaRPr lang="ru-RU" sz="2000" b="1">
                        <a:latin typeface="Times New Roman"/>
                        <a:ea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Times New Roman"/>
                        </a:rPr>
                        <a:t>0,64 (1Д); 0,36</a:t>
                      </a:r>
                      <a:r>
                        <a:rPr lang="ru-RU" sz="2000" b="1" dirty="0">
                          <a:latin typeface="Times New Roman"/>
                          <a:ea typeface="Times New Roman"/>
                          <a:sym typeface="Symbol"/>
                        </a:rPr>
                        <a:t></a:t>
                      </a:r>
                      <a:r>
                        <a:rPr lang="en-US" sz="2000" b="1" dirty="0">
                          <a:latin typeface="Times New Roman"/>
                          <a:ea typeface="Times New Roman"/>
                        </a:rPr>
                        <a:t>0,52 (2Д)</a:t>
                      </a:r>
                      <a:endParaRPr lang="ru-RU" sz="2000" b="1" dirty="0">
                        <a:latin typeface="Times New Roman"/>
                        <a:ea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Times New Roman"/>
                        </a:rPr>
                        <a:t>0,6; 0,74</a:t>
                      </a:r>
                      <a:endParaRPr lang="ru-RU" sz="2000" b="1" dirty="0">
                        <a:latin typeface="Times New Roman"/>
                        <a:ea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imes New Roman"/>
                          <a:ea typeface="Times New Roman"/>
                        </a:rPr>
                        <a:t>3,5</a:t>
                      </a:r>
                      <a:endParaRPr lang="ru-RU" sz="2000" b="1">
                        <a:latin typeface="Times New Roman"/>
                        <a:ea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9915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imes New Roman"/>
                          <a:ea typeface="Times New Roman"/>
                        </a:rPr>
                        <a:t>ZSM-5 </a:t>
                      </a:r>
                      <a:endParaRPr lang="ru-RU" sz="2000" b="1">
                        <a:latin typeface="Times New Roman"/>
                        <a:ea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imes New Roman"/>
                          <a:ea typeface="Times New Roman"/>
                        </a:rPr>
                        <a:t>0,51</a:t>
                      </a:r>
                      <a:r>
                        <a:rPr lang="ru-RU" sz="2000" b="1">
                          <a:latin typeface="Times New Roman"/>
                          <a:ea typeface="Times New Roman"/>
                          <a:sym typeface="Symbol"/>
                        </a:rPr>
                        <a:t></a:t>
                      </a:r>
                      <a:r>
                        <a:rPr lang="en-US" sz="2000" b="1">
                          <a:latin typeface="Times New Roman"/>
                          <a:ea typeface="Times New Roman"/>
                        </a:rPr>
                        <a:t>0,56-0,51 </a:t>
                      </a:r>
                      <a:r>
                        <a:rPr lang="ru-RU" sz="2000" b="1">
                          <a:latin typeface="Times New Roman"/>
                          <a:ea typeface="Times New Roman"/>
                          <a:sym typeface="Symbol"/>
                        </a:rPr>
                        <a:t></a:t>
                      </a:r>
                      <a:r>
                        <a:rPr lang="en-US" sz="2000" b="1">
                          <a:latin typeface="Times New Roman"/>
                          <a:ea typeface="Times New Roman"/>
                        </a:rPr>
                        <a:t> 0,55 (ЗД)</a:t>
                      </a:r>
                      <a:endParaRPr lang="ru-RU" sz="2000" b="1">
                        <a:latin typeface="Times New Roman"/>
                        <a:ea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–</a:t>
                      </a: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–</a:t>
                      </a:r>
                      <a:r>
                        <a:rPr lang="en-US" sz="2000" b="1" dirty="0">
                          <a:latin typeface="Times New Roman"/>
                          <a:ea typeface="Times New Roman"/>
                        </a:rPr>
                        <a:t>30</a:t>
                      </a:r>
                      <a:endParaRPr lang="ru-RU" sz="2000" b="1" dirty="0">
                        <a:latin typeface="Times New Roman"/>
                        <a:ea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208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2357430"/>
            <a:ext cx="1800225" cy="295275"/>
          </a:xfrm>
          <a:prstGeom prst="rect">
            <a:avLst/>
          </a:prstGeom>
          <a:noFill/>
        </p:spPr>
      </p:pic>
      <p:pic>
        <p:nvPicPr>
          <p:cNvPr id="4208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2571744"/>
            <a:ext cx="1809750" cy="295275"/>
          </a:xfrm>
          <a:prstGeom prst="rect">
            <a:avLst/>
          </a:prstGeom>
          <a:noFill/>
        </p:spPr>
      </p:pic>
      <p:pic>
        <p:nvPicPr>
          <p:cNvPr id="42086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28" y="4572008"/>
            <a:ext cx="1695450" cy="32385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42844" y="5357826"/>
            <a:ext cx="878687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 1Д, 2Д и ЗД – соотв. одно-, двух- и трехмерные структуры.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142852"/>
            <a:ext cx="8858312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ru-RU" sz="32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Цеолиты промышленных цеолитсодержащих катализаторов</a:t>
            </a:r>
            <a:endParaRPr lang="ru-RU" sz="3200" b="1" dirty="0" smtClean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</a:endParaRPr>
          </a:p>
        </p:txBody>
      </p:sp>
      <p:pic>
        <p:nvPicPr>
          <p:cNvPr id="1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508104" y="6165304"/>
            <a:ext cx="304800" cy="304800"/>
          </a:xfrm>
          <a:prstGeom prst="rect">
            <a:avLst/>
          </a:prstGeom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226019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67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8230" y="71414"/>
            <a:ext cx="681433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1604704"/>
            <a:ext cx="8643998" cy="225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40000" algn="just">
              <a:lnSpc>
                <a:spcPct val="90000"/>
              </a:lnSpc>
            </a:pPr>
            <a:r>
              <a:rPr lang="ru-RU" sz="2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Каталитическое действие таких </a:t>
            </a:r>
            <a:r>
              <a:rPr lang="ru-RU" sz="26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цеолитных</a:t>
            </a:r>
            <a:r>
              <a:rPr lang="ru-RU" sz="2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комплексов связано с их способностью образовывать </a:t>
            </a:r>
            <a:r>
              <a:rPr lang="ru-RU" sz="26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карбониевые</a:t>
            </a:r>
            <a:r>
              <a:rPr lang="ru-RU" sz="2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ионы, поэтому они способны ускорять реакции крекинга, изомеризации и </a:t>
            </a:r>
            <a:r>
              <a:rPr lang="ru-RU" sz="26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диспропорционирования</a:t>
            </a:r>
            <a:r>
              <a:rPr lang="ru-RU" sz="2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алкилароматических углеводородов, переноса водорода и др. </a:t>
            </a:r>
            <a:endParaRPr lang="ru-RU" sz="2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899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933825"/>
            <a:ext cx="690562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660232" y="6309320"/>
            <a:ext cx="304800" cy="304800"/>
          </a:xfrm>
          <a:prstGeom prst="rect">
            <a:avLst/>
          </a:prstGeom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883290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58847"/>
            <a:ext cx="8858312" cy="585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  <a:buFont typeface="Arial" charset="0"/>
              <a:buNone/>
            </a:pP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Катализаторы могут утрачивать свою активность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в присутствии небольших количеств химических соединений, называемых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D1907"/>
                </a:solidFill>
                <a:latin typeface="Arial" pitchFamily="34" charset="0"/>
                <a:cs typeface="Arial" pitchFamily="34" charset="0"/>
              </a:rPr>
              <a:t>каталитическими ядами</a:t>
            </a:r>
            <a:r>
              <a:rPr lang="ru-RU" sz="26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Эти вещества связываются с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активными центрами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 блокируя их. </a:t>
            </a: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Определение структуры активных центров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является предметом интенсивных исследований. </a:t>
            </a:r>
          </a:p>
          <a:p>
            <a:pPr indent="450000" algn="just">
              <a:lnSpc>
                <a:spcPct val="80000"/>
              </a:lnSpc>
              <a:buFont typeface="Arial" charset="0"/>
              <a:buNone/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Гомогенные катализаторы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имеют различную химическую природу – кислоты (Н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или Н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РО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), основания (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NaOH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), органические амины, металлы, чаще всего переходные (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или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Rh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), в форме солей, металлоорганических соединений или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карбонилов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indent="450000" algn="just">
              <a:lnSpc>
                <a:spcPct val="80000"/>
              </a:lnSpc>
              <a:buFont typeface="Arial" charset="0"/>
              <a:buNone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К катализаторам относятся также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ферменты</a:t>
            </a:r>
            <a:r>
              <a:rPr lang="ru-RU" sz="26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– белковые молекулы, регулирующие биохимические реакции. Активный центр некоторых ферментов содержит атом металла (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Zn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Cu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или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Mo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). Металлсодержащие ферменты катализируют реакции с участием малых молекул (О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CO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или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). </a:t>
            </a:r>
          </a:p>
        </p:txBody>
      </p:sp>
      <p:pic>
        <p:nvPicPr>
          <p:cNvPr id="467969" name="Picture 1" descr="E:\Материалы для презентаций 19.07.11\25.03.11\1B_matter4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25" y="5912757"/>
            <a:ext cx="1195189" cy="945267"/>
          </a:xfrm>
          <a:prstGeom prst="rect">
            <a:avLst/>
          </a:prstGeom>
          <a:noFill/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24128" y="6447150"/>
            <a:ext cx="304800" cy="304800"/>
          </a:xfrm>
          <a:prstGeom prst="rect">
            <a:avLst/>
          </a:prstGeom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472289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16024" y="260648"/>
            <a:ext cx="8748464" cy="5601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800" b="1" kern="10" dirty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Скорость химических реакций</a:t>
            </a:r>
            <a:endParaRPr lang="ru-RU" sz="3800" b="1" dirty="0">
              <a:ln w="38100" cmpd="sng">
                <a:solidFill>
                  <a:srgbClr val="C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2844" y="980728"/>
            <a:ext cx="8858312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Механизм 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скорость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реакций изучает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химическая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кинетика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u="sng" dirty="0">
                <a:latin typeface="Arial" pitchFamily="34" charset="0"/>
                <a:cs typeface="Arial" pitchFamily="34" charset="0"/>
              </a:rPr>
              <a:t>Средняя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скорость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 гомогенной химической реакции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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или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определяется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изменением количества какого-либо из веществ, участвующих в реакции, в единицу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времени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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или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единице объема (или изменением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концентрации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какого-либо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вещества за единицу времени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):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6061254"/>
              </p:ext>
            </p:extLst>
          </p:nvPr>
        </p:nvGraphicFramePr>
        <p:xfrm>
          <a:off x="2699792" y="4457826"/>
          <a:ext cx="2954237" cy="1152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6" name="Формула" r:id="rId4" imgW="1079500" imgH="419100" progId="">
                  <p:embed/>
                </p:oleObj>
              </mc:Choice>
              <mc:Fallback>
                <p:oleObj name="Формула" r:id="rId4" imgW="1079500" imgH="419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4457826"/>
                        <a:ext cx="2954237" cy="115212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8" descr="collis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3816" y="4646623"/>
            <a:ext cx="1460500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8" name="Picture 56" descr="D:\диск D\01.03.16-домашние документы\Лаб. раб YES\Виртуальные лабораторные YES\Анимашки и картинки\Химия-картинки\химия-анимашки\07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22168"/>
            <a:ext cx="74295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914922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39023" y="214290"/>
            <a:ext cx="9158276" cy="5463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ru-RU" sz="3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Катализаторы двойного действия</a:t>
            </a:r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latin typeface="Arial Black" pitchFamily="34" charset="0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1124744"/>
            <a:ext cx="878687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450000" algn="just">
              <a:lnSpc>
                <a:spcPct val="80000"/>
              </a:lnSpc>
              <a:buFont typeface="Arial" charset="0"/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Эти катализаторы ускоряют реакции двух типов и дают лучшие результаты, чем при пропускании реагентов последовательно через два реактора, каждый из которых содержит только один тип катализатора. Это связано с тем, что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активные центры катализатора двойного действия находятся очень близко друг к другу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и промежуточный продукт, образующийся на одном из них, тут же превращается в конечный продукт на другом</a:t>
            </a:r>
          </a:p>
        </p:txBody>
      </p:sp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444208" y="6094436"/>
            <a:ext cx="304800" cy="304800"/>
          </a:xfrm>
          <a:prstGeom prst="rect">
            <a:avLst/>
          </a:prstGeom>
        </p:spPr>
      </p:pic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045563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88181" y="170071"/>
            <a:ext cx="7411003" cy="5463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Каталитическое окисление</a:t>
            </a:r>
            <a:endParaRPr lang="ru-RU" sz="36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1071546"/>
            <a:ext cx="8786874" cy="280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540000" algn="just">
              <a:lnSpc>
                <a:spcPct val="90000"/>
              </a:lnSpc>
              <a:buFont typeface="Arial" charset="0"/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Применение катализаторов для управления химизмом процессов окисления имеет большое научное и практическое значение. В некоторых случаях окисление должно быть полным, например, при нейтрализации СО и углеводородных загрязнений в выхлопных газах автомобилей.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1406" y="4714884"/>
            <a:ext cx="6929486" cy="20717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C:\24.08.11\Лаб. раб YES\Виртуальные лабораторные YES\Анимашки и картинки\Машины\smokingcar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786322"/>
            <a:ext cx="1905000" cy="1905000"/>
          </a:xfrm>
          <a:prstGeom prst="rect">
            <a:avLst/>
          </a:prstGeom>
          <a:noFill/>
        </p:spPr>
      </p:pic>
      <p:pic>
        <p:nvPicPr>
          <p:cNvPr id="494595" name="Picture 3" descr="C:\24.08.11\Лаб. раб YES\Виртуальные лабораторные YES\Анимашки и картинки\Машины\43b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4782116"/>
            <a:ext cx="928694" cy="589994"/>
          </a:xfrm>
          <a:prstGeom prst="rect">
            <a:avLst/>
          </a:prstGeom>
          <a:noFill/>
        </p:spPr>
      </p:pic>
      <p:pic>
        <p:nvPicPr>
          <p:cNvPr id="1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968291" y="5738822"/>
            <a:ext cx="304800" cy="304800"/>
          </a:xfrm>
          <a:prstGeom prst="rect">
            <a:avLst/>
          </a:prstGeom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104485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09 -0.00093 L 0.52188 -0.000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618" name="Picture 2" descr="E:\Материалы для презентаций 19.07.11\14.06.11\img192763_1-9_Stroenie_katalizator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1" y="4387766"/>
            <a:ext cx="3087793" cy="2470234"/>
          </a:xfrm>
          <a:prstGeom prst="rect">
            <a:avLst/>
          </a:prstGeom>
          <a:noFill/>
        </p:spPr>
      </p:pic>
      <p:sp>
        <p:nvSpPr>
          <p:cNvPr id="495620" name="Rectangle 4">
            <a:hlinkClick r:id="rId6"/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95619" name="192767" descr="2.1 Катализатор в автомобиле">
            <a:hlinkClick r:id="rId7"/>
          </p:cNvPr>
          <p:cNvPicPr>
            <a:picLocks noChangeAspect="1" noChangeArrowheads="1"/>
          </p:cNvPicPr>
          <p:nvPr/>
        </p:nvPicPr>
        <p:blipFill>
          <a:blip r:embed="rId8" r:link="rId9" cstate="print"/>
          <a:srcRect/>
          <a:stretch>
            <a:fillRect/>
          </a:stretch>
        </p:blipFill>
        <p:spPr bwMode="auto">
          <a:xfrm>
            <a:off x="0" y="4286256"/>
            <a:ext cx="3428992" cy="2571744"/>
          </a:xfrm>
          <a:prstGeom prst="rect">
            <a:avLst/>
          </a:prstGeom>
          <a:noFill/>
        </p:spPr>
      </p:pic>
      <p:sp>
        <p:nvSpPr>
          <p:cNvPr id="495621" name="Rectangle 5"/>
          <p:cNvSpPr>
            <a:spLocks noChangeArrowheads="1"/>
          </p:cNvSpPr>
          <p:nvPr/>
        </p:nvSpPr>
        <p:spPr bwMode="auto">
          <a:xfrm>
            <a:off x="0" y="34417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001024" y="4929198"/>
            <a:ext cx="304800" cy="304800"/>
          </a:xfrm>
          <a:prstGeom prst="rect">
            <a:avLst/>
          </a:prstGeom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1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42844" y="27998"/>
            <a:ext cx="8858312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Однако чаще нужно, чтобы окисление было неполным, например во многих широко применяемых в промышленности процессах превращения углеводородов в ценные промежуточные продукты, содержащие такие функциональные группы, как –СНО, –СООН, –С–СО, –С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При этом применяются как гомогенные, так и гетерогенные катализаторы. Примером гомогенного катализатора является комплекс переходного металла, который используется для окисления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пара-ксилола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до терефталевой кислоты, эфиры которой служат основой производства полиэфирных волокон.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30537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himya.ru/wp-content/uploads/2019/05/25801bfda2c62c1f0afb08b47521fb8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7937"/>
            <a:ext cx="4692091" cy="310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 descr="D:\диск D\25.12.20-домашние документы\Виртуальные лекции-14.01.20\Физ. химия\анимашки-разное 1\кинетика и катализ\Каталитический нейтрализатор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93" y="3117304"/>
            <a:ext cx="76581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60375" y="6060543"/>
            <a:ext cx="7337453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Каталитический нейтрализатор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выхлопных газов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3" descr="D:\диск D\25.12.20-домашние документы\Виртуальные лекции-14.01.20\Физ. химия\катализ\Каталитический нейтрализатор выхлопн-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" t="85830" r="71817" b="2225"/>
          <a:stretch/>
        </p:blipFill>
        <p:spPr bwMode="auto">
          <a:xfrm>
            <a:off x="35496" y="389503"/>
            <a:ext cx="2747282" cy="146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D:\диск D\25.12.20-домашние документы\Виртуальные лекции-14.01.20\Физ. химия\катализ\Каталитический нейтрализатор выхлопн-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1" t="20347" r="37179" b="70569"/>
          <a:stretch/>
        </p:blipFill>
        <p:spPr bwMode="auto">
          <a:xfrm>
            <a:off x="6228184" y="620688"/>
            <a:ext cx="2902613" cy="144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537163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himya.ru/wp-content/uploads/2019/05/25801bfda2c62c1f0afb08b47521fb8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435" name="Picture 3" descr="D:\диск D\25.12.20-домашние документы\Виртуальные лекции-14.01.20\Физ. химия\катализ\Каталитический нейтрализатор выхлопн-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8"/>
          <a:stretch/>
        </p:blipFill>
        <p:spPr bwMode="auto">
          <a:xfrm>
            <a:off x="0" y="-138018"/>
            <a:ext cx="7236296" cy="699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6200000">
            <a:off x="4909627" y="2690576"/>
            <a:ext cx="6190119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Автомобильный каталитический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нейтрализатор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выхлопных газов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07975" y="1844824"/>
            <a:ext cx="12396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932231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496" y="4033847"/>
            <a:ext cx="4653263" cy="2707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Прямоугольник 1"/>
          <p:cNvSpPr/>
          <p:nvPr/>
        </p:nvSpPr>
        <p:spPr>
          <a:xfrm>
            <a:off x="4843100" y="5608809"/>
            <a:ext cx="3969234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Пример</a:t>
            </a:r>
            <a:r>
              <a:rPr lang="ru-RU" sz="2600" b="1" dirty="0">
                <a:solidFill>
                  <a:srgbClr val="C1752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гомогенного</a:t>
            </a:r>
            <a:r>
              <a:rPr lang="ru-RU" sz="2600" b="1" dirty="0">
                <a:solidFill>
                  <a:srgbClr val="BE36B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катализа</a:t>
            </a:r>
            <a:endParaRPr lang="ru-RU" sz="2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" descr="E:\Материалы для презентаций 19.07.11\12.11.11\гетерогенные реакции\Активные центры гетерогенного катализатора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93028" y="184801"/>
            <a:ext cx="1351756" cy="1242366"/>
          </a:xfrm>
          <a:prstGeom prst="rect">
            <a:avLst/>
          </a:prstGeom>
          <a:noFill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" t="7407" r="4187" b="6268"/>
          <a:stretch/>
        </p:blipFill>
        <p:spPr bwMode="auto">
          <a:xfrm>
            <a:off x="66536" y="116764"/>
            <a:ext cx="5780156" cy="2422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715334" y="1427167"/>
            <a:ext cx="3681202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Активные центры </a:t>
            </a:r>
            <a:r>
              <a:rPr lang="ru-RU" sz="2600" b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гетерогенного </a:t>
            </a:r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катализатора</a:t>
            </a:r>
            <a:endParaRPr lang="ru-RU" sz="2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83568" y="2717915"/>
            <a:ext cx="7920714" cy="114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Катализ. </a:t>
            </a:r>
          </a:p>
          <a:p>
            <a:pPr algn="ctr">
              <a:lnSpc>
                <a:spcPct val="85000"/>
              </a:lnSpc>
            </a:pPr>
            <a:r>
              <a:rPr lang="ru-RU" sz="4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Механизм действия</a:t>
            </a:r>
            <a:endParaRPr lang="ru-RU" sz="40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925" y="3872827"/>
            <a:ext cx="4367584" cy="166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67456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07504" y="692696"/>
            <a:ext cx="8786842" cy="5607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  <a:buFont typeface="Arial" charset="0"/>
              <a:buNone/>
            </a:pP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Для объяснения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механизма каталитических реакций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были предложены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три группы теорий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 геометрические, электронные и химическая. </a:t>
            </a:r>
          </a:p>
          <a:p>
            <a:pPr indent="450000" algn="just">
              <a:lnSpc>
                <a:spcPct val="80000"/>
              </a:lnSpc>
              <a:buFont typeface="Arial" charset="0"/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геометрических теориях</a:t>
            </a:r>
            <a:r>
              <a:rPr lang="ru-RU" sz="2800" b="1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основное внимание обращено на соответствие между геометрической конфигурацией атомов активных центров катализатора и атомов той части реагирующих молекул, которая ответственна за связывание с катализатором. </a:t>
            </a:r>
          </a:p>
          <a:p>
            <a:pPr indent="450000" algn="just">
              <a:lnSpc>
                <a:spcPct val="80000"/>
              </a:lnSpc>
              <a:buFont typeface="Arial" charset="0"/>
              <a:buNone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Электронные теории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исходят из представления, что хемосорбция обусловливается электронным взаимодействием, связанным с переносом заряда, т.е. эти теории связывают каталитическую активность с электронными свойствами катализатора.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273570" y="40222"/>
            <a:ext cx="4668266" cy="5463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Теории катализа</a:t>
            </a:r>
            <a:endParaRPr lang="ru-RU" sz="36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062674" y="6309320"/>
            <a:ext cx="304800" cy="304800"/>
          </a:xfrm>
          <a:prstGeom prst="rect">
            <a:avLst/>
          </a:prstGeom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3233" y="522994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054940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14282" y="642918"/>
            <a:ext cx="878687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450000" algn="just">
              <a:lnSpc>
                <a:spcPct val="80000"/>
              </a:lnSpc>
              <a:buFont typeface="Arial" charset="0"/>
              <a:buNone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Химическая теория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рассматривает катализатор как химическое соединение с характерными свойствами, которое образует химические связи с реагентами, в результате чего формируется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нестабильный переходный комплекс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После распада комплекса с высвобождением продуктов катализатор возвращается в исходное состояние. Последняя теория считается сейчас наиболее адекватной. </a:t>
            </a:r>
          </a:p>
        </p:txBody>
      </p:sp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444208" y="5733256"/>
            <a:ext cx="304800" cy="304800"/>
          </a:xfrm>
          <a:prstGeom prst="rect">
            <a:avLst/>
          </a:prstGeom>
        </p:spPr>
      </p:pic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68234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34912" y="251521"/>
            <a:ext cx="8858312" cy="552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40000" algn="just">
              <a:lnSpc>
                <a:spcPct val="90000"/>
              </a:lnSpc>
            </a:pPr>
            <a:r>
              <a:rPr lang="ru-RU" sz="2800" b="1" u="sng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В общем случае</a:t>
            </a:r>
            <a:r>
              <a:rPr lang="ru-RU" sz="28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ru-RU" sz="2800" b="1" u="sng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механизм катализа</a:t>
            </a:r>
            <a:r>
              <a:rPr lang="ru-RU" sz="28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ru-RU" sz="2800" b="1" u="sng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состоит в том</a:t>
            </a:r>
            <a:r>
              <a:rPr lang="ru-RU" sz="28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, что катализатор образует с реагентом или с реагентами активный промежуточный комплекс. В результате реакция ускоряется. Без катализатора реакция или совсем не идет, или идет с другой скоростью. Простую одностадийную бимолекулярную реакцию можно записать в виде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hangingPunct="0">
              <a:lnSpc>
                <a:spcPct val="90000"/>
              </a:lnSpc>
            </a:pPr>
            <a:r>
              <a:rPr lang="en-US" sz="28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A</a:t>
            </a:r>
            <a:r>
              <a:rPr lang="ru-RU" sz="28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+ </a:t>
            </a:r>
            <a:r>
              <a:rPr lang="en-US" sz="28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B </a:t>
            </a:r>
            <a:r>
              <a:rPr lang="en-US" sz="28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</a:t>
            </a:r>
            <a:r>
              <a:rPr lang="ru-RU" sz="28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АВ* </a:t>
            </a:r>
            <a:r>
              <a:rPr lang="en-US" sz="28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         </a:t>
            </a:r>
            <a:r>
              <a:rPr lang="ru-RU" sz="28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С + </a:t>
            </a:r>
            <a:r>
              <a:rPr lang="en-US" sz="28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D</a:t>
            </a:r>
          </a:p>
          <a:p>
            <a:pPr indent="542925" algn="just">
              <a:lnSpc>
                <a:spcPct val="90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присутствии катализатора эта же реакция будет идти по схеме</a:t>
            </a:r>
          </a:p>
          <a:p>
            <a:pPr algn="ctr">
              <a:lnSpc>
                <a:spcPct val="90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 + В +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Kat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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ABKat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Kat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90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этих схемах АВ* и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ABKat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* – активные комплексы.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8" descr="collis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5715016"/>
            <a:ext cx="1460500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444208" y="5938854"/>
            <a:ext cx="304800" cy="304800"/>
          </a:xfrm>
          <a:prstGeom prst="rect">
            <a:avLst/>
          </a:prstGeom>
        </p:spPr>
      </p:pic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10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5040509"/>
              </p:ext>
            </p:extLst>
          </p:nvPr>
        </p:nvGraphicFramePr>
        <p:xfrm>
          <a:off x="4860032" y="3356992"/>
          <a:ext cx="705804" cy="30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7" name="Формула" r:id="rId9" imgW="457002" imgH="203112" progId="Equation.3">
                  <p:embed/>
                </p:oleObj>
              </mc:Choice>
              <mc:Fallback>
                <p:oleObj name="Формула" r:id="rId9" imgW="457002" imgH="203112" progId="Equation.3">
                  <p:embed/>
                  <p:pic>
                    <p:nvPicPr>
                      <p:cNvPr id="39526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3356992"/>
                        <a:ext cx="705804" cy="309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578829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6460" y="67835"/>
            <a:ext cx="8858312" cy="6075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0000"/>
              </a:lnSpc>
            </a:pPr>
            <a:r>
              <a:rPr lang="ru-RU" sz="27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Взаимодействуя с реагирующими веществами, входя в состав активированного комплекса, катализатор </a:t>
            </a:r>
            <a:r>
              <a:rPr lang="ru-RU" sz="2700" b="1" u="sng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снижает</a:t>
            </a:r>
            <a:r>
              <a:rPr lang="ru-RU" sz="27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ru-RU" sz="2700" b="1" u="sng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энергию активации</a:t>
            </a:r>
            <a:r>
              <a:rPr lang="ru-RU" sz="27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и тем самым увеличивает скорость химического превращения.</a:t>
            </a:r>
          </a:p>
          <a:p>
            <a:pPr lvl="0" indent="450000" algn="just" eaLnBrk="0" hangingPunct="0">
              <a:lnSpc>
                <a:spcPct val="80000"/>
              </a:lnSpc>
            </a:pPr>
            <a:r>
              <a:rPr lang="ru-RU" sz="27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Промежуточное химическое взаимодействие реагентов с катализатором может протекать слитно и раздельно. </a:t>
            </a:r>
            <a:r>
              <a:rPr lang="ru-RU" sz="2700" b="1" u="sng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При слитном каталитическом процессе</a:t>
            </a:r>
            <a:r>
              <a:rPr lang="ru-RU" sz="27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в состав активированного комплекса входят наряду с катализатором все реагирующие вещества. Взаимодействие может осуществляться путем вхождения реагентов в качестве </a:t>
            </a:r>
            <a:r>
              <a:rPr lang="ru-RU" sz="2700" b="1" dirty="0" err="1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лигандов</a:t>
            </a:r>
            <a:r>
              <a:rPr lang="ru-RU" sz="27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в комплексные соединения металлов (</a:t>
            </a:r>
            <a:r>
              <a:rPr lang="ru-RU" sz="2700" b="1" dirty="0" err="1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металлокомплексный</a:t>
            </a:r>
            <a:r>
              <a:rPr lang="ru-RU" sz="27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катализ), хемосорбции реагентов на поверхности твердых соединений и наиболее полно при взаимодействии с активными центрами ферментов </a:t>
            </a:r>
            <a:endParaRPr lang="ru-RU" sz="27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8" descr="colli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5712586"/>
            <a:ext cx="1460500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300192" y="6207165"/>
            <a:ext cx="304800" cy="304800"/>
          </a:xfrm>
          <a:prstGeom prst="rect">
            <a:avLst/>
          </a:prstGeom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24066" y="5418899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17145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844" y="0"/>
            <a:ext cx="8786874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Химическая кинетика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это учение о скорости и механизме протекания химических реакций в зависимости от состояния веществ, внешних факторов, давления и температуры.</a:t>
            </a:r>
          </a:p>
          <a:p>
            <a:pPr indent="450000" algn="just">
              <a:lnSpc>
                <a:spcPct val="80000"/>
              </a:lnSpc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Скорость реакции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равна числу актов взаимодействия, происходящих в единицу времени: для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гомогенных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реакции – в единице объема, для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гетерогенных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на единице поверхности раздела фаз. Можно пользоваться и пропорциональными числу актов величинами, характеризуя, например, скорость изменением во времени концентраций реагирующих веществ (концентрацию обычно выражают в моль/л, а время – в секундах).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9217" y="4702620"/>
            <a:ext cx="4941192" cy="2138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51520" y="6280738"/>
            <a:ext cx="304800" cy="304800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234648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4282" y="260648"/>
            <a:ext cx="871543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42925" algn="just">
              <a:lnSpc>
                <a:spcPct val="85000"/>
              </a:lnSpc>
            </a:pPr>
            <a:r>
              <a:rPr lang="ru-RU" sz="2800" b="1" u="sng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При раздельном механизме</a:t>
            </a:r>
            <a:r>
              <a:rPr lang="ru-RU" sz="28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каталитический процесс осуществляется поэтапно, в виде нескольких стадий.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457200" algn="ctr" eaLnBrk="0" hangingPunct="0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А + К </a:t>
            </a:r>
            <a:r>
              <a:rPr lang="ru-RU" sz="28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ru-RU" sz="28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АК" </a:t>
            </a:r>
            <a:r>
              <a:rPr lang="ru-RU" sz="28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ru-RU" sz="28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АК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lvl="0" indent="457200" algn="ctr" eaLnBrk="0" hangingPunct="0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АК + В </a:t>
            </a:r>
            <a:r>
              <a:rPr lang="ru-RU" sz="28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 </a:t>
            </a:r>
            <a:r>
              <a:rPr lang="ru-RU" sz="28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АКВ" </a:t>
            </a:r>
            <a:r>
              <a:rPr lang="ru-RU" sz="28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D</a:t>
            </a:r>
            <a:r>
              <a:rPr lang="ru-RU" sz="28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 + </a:t>
            </a:r>
            <a:r>
              <a:rPr lang="en-US" sz="28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E</a:t>
            </a:r>
            <a:r>
              <a:rPr lang="ru-RU" sz="28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 + </a:t>
            </a:r>
            <a:r>
              <a:rPr lang="en-US" sz="28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K</a:t>
            </a:r>
            <a:r>
              <a:rPr lang="ru-RU" sz="2800" b="1" dirty="0" smtClean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 .</a:t>
            </a:r>
          </a:p>
        </p:txBody>
      </p:sp>
      <p:pic>
        <p:nvPicPr>
          <p:cNvPr id="398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2245167"/>
            <a:ext cx="5753722" cy="2982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554405" y="5288840"/>
            <a:ext cx="7000924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 поверхности потенциальной энергии вдоль координаты реакции для одностадийной каталитической реакции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012160" y="6580584"/>
            <a:ext cx="304800" cy="304800"/>
          </a:xfrm>
          <a:prstGeom prst="rect">
            <a:avLst/>
          </a:prstGeom>
        </p:spPr>
      </p:pic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69851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844" y="281260"/>
            <a:ext cx="878687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Энергетический рельеф реакции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характеризуется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при этом несколькими максимумами (активированные комплексы отдельных стадий) и минимумами (продукты промежуточного воздействия)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038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8390" y="2214567"/>
            <a:ext cx="44767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-10126" y="4149080"/>
            <a:ext cx="8254534" cy="233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Профиль поверхности потенциальной энергии вдоль координаты реакции для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двухстадийной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каталитической реакции: </a:t>
            </a:r>
          </a:p>
          <a:p>
            <a:pPr lvl="0" algn="ctr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 – лимитирует процесс первая стадия, </a:t>
            </a:r>
          </a:p>
          <a:p>
            <a:pPr lvl="0" algn="ctr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 –лимитирует процесс вторая стадия (пунктир – профиль поверхности для реакции, протекающей в отсутствие катализатора)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6416" y="3284984"/>
            <a:ext cx="304800" cy="304800"/>
          </a:xfrm>
          <a:prstGeom prst="rect">
            <a:avLst/>
          </a:prstGeom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508590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51472" y="5696206"/>
            <a:ext cx="7643866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Изменение энергии реагентов при каталитическом и «тепловом» путях протекания реакции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99072" y="6242636"/>
            <a:ext cx="304800" cy="3048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7756"/>
            <a:ext cx="9115425" cy="561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101468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" name="AutoShape 2" descr="http://900igr.net/up/datas/242597/0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866" y="160338"/>
            <a:ext cx="9364365" cy="552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625451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496" y="4550876"/>
            <a:ext cx="3888431" cy="22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Прямоугольник 8"/>
          <p:cNvSpPr/>
          <p:nvPr/>
        </p:nvSpPr>
        <p:spPr>
          <a:xfrm>
            <a:off x="4349756" y="5237743"/>
            <a:ext cx="3714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Пример</a:t>
            </a:r>
            <a:r>
              <a:rPr lang="ru-RU" sz="2400" b="1" dirty="0" smtClean="0">
                <a:solidFill>
                  <a:srgbClr val="C1752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гомогенного</a:t>
            </a:r>
            <a:r>
              <a:rPr lang="ru-RU" sz="2400" b="1" dirty="0" smtClean="0">
                <a:solidFill>
                  <a:srgbClr val="BE36B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катализа</a:t>
            </a:r>
            <a:endParaRPr lang="ru-RU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rot="10800000">
            <a:off x="3923928" y="5651653"/>
            <a:ext cx="3714776" cy="158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42844" y="-24"/>
            <a:ext cx="885831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0000"/>
              </a:lnSpc>
            </a:pP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Для объяснения каталитического действия при </a:t>
            </a:r>
            <a:r>
              <a:rPr lang="ru-RU" sz="25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гомогенном катализе 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выдвинута гипотеза об </a:t>
            </a:r>
            <a:r>
              <a:rPr lang="ru-RU" sz="25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образовании промежуточных продуктов с участием катализатора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В отсутствие катализатора 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вещества 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практически не взаимодействуют или взаимодействуют медленно. В присутствии катализатора реакция проходит через следующие стадии:</a:t>
            </a:r>
            <a:endParaRPr lang="ru-RU" sz="25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hangingPunct="0">
              <a:lnSpc>
                <a:spcPct val="80000"/>
              </a:lnSpc>
            </a:pP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А + К = АК;               2) АК + В = АВ + К</a:t>
            </a:r>
            <a:endParaRPr lang="ru-RU" sz="2500" b="1" dirty="0" smtClean="0">
              <a:latin typeface="Arial" pitchFamily="34" charset="0"/>
              <a:cs typeface="Arial" pitchFamily="34" charset="0"/>
            </a:endParaRPr>
          </a:p>
          <a:p>
            <a:pPr lvl="0" indent="450000" algn="just" eaLnBrk="0" hangingPunct="0">
              <a:lnSpc>
                <a:spcPct val="80000"/>
              </a:lnSpc>
            </a:pP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Каждая из этих стадий протекает значительно быстрее, чем взаимодействие 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 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Так, окисление оксида серы (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IV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ru-RU" sz="25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оксид серы (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VI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ru-RU" sz="25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значительно ускоряется в присутствии оксида азота (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Процесс протекает по следующей схеме:</a:t>
            </a:r>
            <a:endParaRPr lang="ru-RU" sz="25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hangingPunct="0">
              <a:lnSpc>
                <a:spcPct val="80000"/>
              </a:lnSpc>
            </a:pP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2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+ О</a:t>
            </a:r>
            <a:r>
              <a:rPr lang="ru-RU" sz="25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 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NO</a:t>
            </a:r>
            <a:r>
              <a:rPr lang="ru-RU" sz="25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;      2) 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SO</a:t>
            </a:r>
            <a:r>
              <a:rPr lang="ru-RU" sz="25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NO</a:t>
            </a:r>
            <a:r>
              <a:rPr lang="ru-RU" sz="25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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SO</a:t>
            </a:r>
            <a:r>
              <a:rPr lang="ru-RU" sz="25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NO</a:t>
            </a:r>
          </a:p>
        </p:txBody>
      </p:sp>
      <p:pic>
        <p:nvPicPr>
          <p:cNvPr id="19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786578" y="6268350"/>
            <a:ext cx="304800" cy="304800"/>
          </a:xfrm>
          <a:prstGeom prst="rect">
            <a:avLst/>
          </a:prstGeom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8080023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5191"/>
            <a:ext cx="8496778" cy="6254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138698"/>
            <a:ext cx="4121193" cy="553998"/>
          </a:xfrm>
          <a:prstGeom prst="rect">
            <a:avLst/>
          </a:prstGeom>
          <a:solidFill>
            <a:schemeClr val="bg1"/>
          </a:solidFill>
          <a:ln w="7620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Гомогенный катализ</a:t>
            </a:r>
            <a:endParaRPr lang="ru-RU" sz="3000" dirty="0">
              <a:solidFill>
                <a:srgbClr val="FF0000"/>
              </a:solidFill>
            </a:endParaRPr>
          </a:p>
        </p:txBody>
      </p:sp>
      <p:pic>
        <p:nvPicPr>
          <p:cNvPr id="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3028525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himya.ru/wp-content/uploads/2019/05/25801bfda2c62c1f0afb08b47521fb8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23" y="149963"/>
            <a:ext cx="8734060" cy="658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0883865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8552" y="44624"/>
            <a:ext cx="8696356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При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800" b="1" dirty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 pitchFamily="18" charset="2"/>
              </a:rPr>
              <a:t>гетерогенном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 катализе согласно адсорбционной теории катализа реагирующие вещества адсорбируются на поверхности катализатора, в результате чего происходит их активация. Активация, т. е. повышение реакционной способности адсорбированных молекул, является результатом ослабления в них химических связей, некоторой деформации, увеличения расстояния между атомами, а иногда и диссоциации молекул на атомы под действием так называемых </a:t>
            </a:r>
            <a:r>
              <a:rPr lang="ru-RU" sz="2800" b="1" dirty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 pitchFamily="18" charset="2"/>
              </a:rPr>
              <a:t>активных центров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поверхности гетерогенного катализатора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935117" y="4869160"/>
            <a:ext cx="3485771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Активные центры </a:t>
            </a:r>
            <a:r>
              <a:rPr lang="ru-RU" sz="2600" b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гетерогенного </a:t>
            </a:r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катализатора</a:t>
            </a:r>
            <a:endParaRPr lang="ru-RU" sz="2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 flipV="1">
            <a:off x="4644008" y="5646747"/>
            <a:ext cx="3406927" cy="158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985" name="Picture 1" descr="E:\Материалы для презентаций 19.07.11\12.11.11\гетерогенные реакции\Активные центры гетерогенного катализатора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54108" y="4783941"/>
            <a:ext cx="1881009" cy="1728789"/>
          </a:xfrm>
          <a:prstGeom prst="rect">
            <a:avLst/>
          </a:prstGeom>
          <a:noFill/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5" y="4592720"/>
            <a:ext cx="2796783" cy="221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516216" y="6210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93855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himya.ru/wp-content/uploads/2019/05/25801bfda2c62c1f0afb08b47521fb8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9026364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8724831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0" y="0"/>
            <a:ext cx="9049922" cy="4026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31" t="57796" r="10839" b="4092"/>
          <a:stretch/>
        </p:blipFill>
        <p:spPr bwMode="auto">
          <a:xfrm>
            <a:off x="226869" y="4149080"/>
            <a:ext cx="4300728" cy="258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Выгнутая вниз стрелка 9"/>
          <p:cNvSpPr/>
          <p:nvPr/>
        </p:nvSpPr>
        <p:spPr>
          <a:xfrm rot="19391149">
            <a:off x="4121309" y="4350669"/>
            <a:ext cx="2276651" cy="695431"/>
          </a:xfrm>
          <a:prstGeom prst="curvedUpArrow">
            <a:avLst/>
          </a:prstGeom>
          <a:solidFill>
            <a:srgbClr val="0033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96406" y="4797152"/>
            <a:ext cx="35504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D1907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Гетерогенный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  <a:sym typeface="Symbol" pitchFamily="18" charset="2"/>
              </a:rPr>
              <a:t>катализ</a:t>
            </a:r>
            <a:endParaRPr lang="ru-RU" sz="28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249820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119063"/>
            <a:ext cx="5075237" cy="650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7" name="Picture 1" descr="C:\24.08.11\Лаб. раб YES\Виртуальные лабораторные YES\Анимашки и картинки\Вспышки\at0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196752"/>
            <a:ext cx="428623" cy="428623"/>
          </a:xfrm>
          <a:prstGeom prst="rect">
            <a:avLst/>
          </a:prstGeom>
          <a:noFill/>
        </p:spPr>
      </p:pic>
      <p:pic>
        <p:nvPicPr>
          <p:cNvPr id="60419" name="Picture 3" descr="C:\24.08.11\Лаб. раб YES\Виртуальные лабораторные YES\Анимашки и картинки\Самолеты\6b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557450"/>
            <a:ext cx="714380" cy="452441"/>
          </a:xfrm>
          <a:prstGeom prst="rect">
            <a:avLst/>
          </a:prstGeom>
          <a:noFill/>
        </p:spPr>
      </p:pic>
      <p:pic>
        <p:nvPicPr>
          <p:cNvPr id="60420" name="Picture 4" descr="C:\24.08.11\Лаб. раб YES\Виртуальные лабораторные YES\Анимашки и картинки\Огонь\4e73115dae913eec70872ed89a83963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86710" y="4286256"/>
            <a:ext cx="409575" cy="619125"/>
          </a:xfrm>
          <a:prstGeom prst="rect">
            <a:avLst/>
          </a:prstGeom>
          <a:noFill/>
        </p:spPr>
      </p:pic>
      <p:pic>
        <p:nvPicPr>
          <p:cNvPr id="60421" name="Picture 5" descr="C:\24.08.11\Лаб. раб YES\Виртуальные лабораторные YES\Анимашки и картинки\Люди\88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48502" y="3571876"/>
            <a:ext cx="2095498" cy="930401"/>
          </a:xfrm>
          <a:prstGeom prst="rect">
            <a:avLst/>
          </a:prstGeom>
          <a:noFill/>
        </p:spPr>
      </p:pic>
      <p:cxnSp>
        <p:nvCxnSpPr>
          <p:cNvPr id="15" name="Прямая со стрелкой 14"/>
          <p:cNvCxnSpPr/>
          <p:nvPr/>
        </p:nvCxnSpPr>
        <p:spPr>
          <a:xfrm rot="16200000" flipH="1">
            <a:off x="6179355" y="2964654"/>
            <a:ext cx="1857388" cy="150019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10800000">
            <a:off x="1142976" y="1500174"/>
            <a:ext cx="3714776" cy="92869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10800000" flipV="1">
            <a:off x="750100" y="2428868"/>
            <a:ext cx="1464447" cy="21431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422" name="Picture 6" descr="C:\24.08.11\Лаб. раб YES\Виртуальные лабораторные YES\Анимашки и картинки\Часы\clock4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7620" y="696496"/>
            <a:ext cx="1214446" cy="1518058"/>
          </a:xfrm>
          <a:prstGeom prst="rect">
            <a:avLst/>
          </a:prstGeom>
          <a:noFill/>
        </p:spPr>
      </p:pic>
      <p:pic>
        <p:nvPicPr>
          <p:cNvPr id="60423" name="Picture 7" descr="C:\24.08.11\Лаб. раб YES\Виртуальные лабораторные YES\Анимашки и картинки\Люди\Домашнее хозяйство, еда,\чай, кофе,\чайник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84368" y="4437112"/>
            <a:ext cx="238434" cy="223836"/>
          </a:xfrm>
          <a:prstGeom prst="rect">
            <a:avLst/>
          </a:prstGeom>
          <a:noFill/>
        </p:spPr>
      </p:pic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9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2" name="Picture 12" descr="пишу 1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395221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07496" cy="3593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" t="21505" r="4134" b="4336"/>
          <a:stretch/>
        </p:blipFill>
        <p:spPr bwMode="auto">
          <a:xfrm>
            <a:off x="0" y="4682836"/>
            <a:ext cx="5987008" cy="215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E:\Материалы для презентаций 19.07.11\14.06.11\слоями катализатора, лежащими на полках, производится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8014" y="2133956"/>
            <a:ext cx="4762500" cy="2667000"/>
          </a:xfrm>
          <a:prstGeom prst="rect">
            <a:avLst/>
          </a:prstGeom>
          <a:noFill/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0799585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4624"/>
            <a:ext cx="9002992" cy="6684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Механизм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гетерогенного катализа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включает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пять стадий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причём все они обратимы: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Диффузия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реагирующих веществ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 поверхности твёрдого вещества;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Физическая адсорбция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на активных центрах поверхности твёрдого вещества реагирующих молекул и затем их хемосорбция;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Химическая реакция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между реагирующими молекулами;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Десорбция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продуктов с поверхности катализатора;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Диффузия продукта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 поверхности катализатора в общий поток.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Как отмечалось выше,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примером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гетерогенного катализа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является окисление SO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в SO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на катализаторе V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при производстве серной кислоты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(контактный метод).</a:t>
            </a:r>
          </a:p>
        </p:txBody>
      </p:sp>
      <p:sp>
        <p:nvSpPr>
          <p:cNvPr id="3" name="AutoShape 2" descr="https://himya.ru/wp-content/uploads/2019/05/25801bfda2c62c1f0afb08b47521fb8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0893229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73538"/>
            <a:ext cx="8928991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Носитель катализатора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 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иначе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подложка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катализатора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(англ.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carrier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или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support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инертный или малоактивный материал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служащий для стабилизации на его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поверхности частиц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активной каталитической фазы.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Роль носителя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гетерогенном катализе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состоит 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предотвращении агломерации или спекания активного компонента, что позволяет поддерживать высокую площадь контакта активного вещества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реагентов.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Количество носителя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как правило, гораздо больше количества нанесённого на него активного компонента.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2450176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99438"/>
            <a:ext cx="8928991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Основными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требованиями к носителям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являются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большая площадь поверхности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пористость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термическая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стабильность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химическая инертность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высокая механическая прочность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В ряде случаев носитель влияет на свойства активной фазы (эффект «сильного взаимодействия металл-носитель»).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 качестве носителей применяют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как природные (глины, пемза, диатомит, асбест и др.), так и синтетические материалы (активные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угли, силикагель, алюмосиликаты, оксиды алюминия, магния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 циркония и др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.).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3994884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85875" y="5705498"/>
            <a:ext cx="6294437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42844" y="44624"/>
            <a:ext cx="8858312" cy="5978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buFont typeface="Arial" charset="0"/>
              <a:buNone/>
              <a:defRPr/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Примером каталитической реакции может быть взаимодействие водорода и оксида углерода. Водород и оксид углерода </a:t>
            </a:r>
            <a:r>
              <a:rPr lang="ru-RU" sz="25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при комнатной температуре не взаимодействуют между собой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, поскольку связь между атомами в молекуле 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5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достаточно прочная и не разрывается при атаке молекулой 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CO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5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Катализатор сближает молекулы </a:t>
            </a:r>
            <a:r>
              <a:rPr lang="en-US" sz="25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5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5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en-US" sz="25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CO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, образуя с ними связи. После перегруппировки комплекс катализатор – реагенты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диссоциирует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с образованием продукта, содержащего атомы 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. Нередко при взаимодействии одних и тех же веществ образуются разные продукты. Катализатор может направить процесс по пути, наиболее благоприятному для образования определенного продукта. Рассмотрим реакцию между 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CO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5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. В присутствии</a:t>
            </a:r>
            <a:r>
              <a:rPr lang="ru-RU" sz="25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медьсодержащего</a:t>
            </a:r>
            <a:r>
              <a:rPr lang="ru-RU" sz="25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катализатора практически единственным продуктом реакции является метанол: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727978" y="5941242"/>
            <a:ext cx="304800" cy="304800"/>
          </a:xfrm>
          <a:prstGeom prst="rect">
            <a:avLst/>
          </a:prstGeom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976088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15616" y="5481938"/>
            <a:ext cx="6309748" cy="137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62153"/>
            <a:ext cx="8786874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  <a:buFont typeface="Arial" charset="0"/>
              <a:buNone/>
              <a:defRPr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Вначале молекулы СО и Н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адсорбируются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на поверхности катализатора. Затем молекулы СО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образуют с катализатором химические связи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(происходит хемосорбция), оставаясь в недиссоциированной форме. Молекулы водорода также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хемосорбируются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на поверхности катализатора, но при этом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диссоциируют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В результате перегруппировки образуется </a:t>
            </a:r>
            <a:r>
              <a:rPr lang="ru-RU" sz="2700" b="1" u="sng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переходный комплекс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Н–Кат. –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После присоединения атома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комплекс распадается с высвобождением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и катализатора. </a:t>
            </a:r>
          </a:p>
          <a:p>
            <a:pPr indent="450000" algn="just">
              <a:lnSpc>
                <a:spcPct val="80000"/>
              </a:lnSpc>
              <a:buFont typeface="Arial" charset="0"/>
              <a:buNone/>
              <a:defRPr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 присутствии </a:t>
            </a:r>
            <a:r>
              <a:rPr lang="ru-RU" sz="27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никелевого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катализатора как СО, так и Н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хемосорбируются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на поверхности в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диссоциированной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форме, и образуется комплекс Кат.–СН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Конечными продуктами реакции являются СН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и Н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О: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300192" y="6309320"/>
            <a:ext cx="304800" cy="304800"/>
          </a:xfrm>
          <a:prstGeom prst="rect">
            <a:avLst/>
          </a:prstGeom>
        </p:spPr>
      </p:pic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821261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844" y="260648"/>
            <a:ext cx="8858312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Разделение реакции на несколько стадий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уменьшает число и суммарную энергию разрыва старых связей в каждой стадии.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000" algn="just" eaLnBrk="0" hangingPunct="0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Однако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суммарная энергия активации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реакции при этом не обязательно должна уменьшаться, так как степень компенсации в одной из стадий, с одной стороны, может быть недостаточно полной, а энергия активации достаточно большой, а с другой – вследствие уменьшения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молекулярности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стадий и простоты строения активированных комплексов всех стадий их энтропия велика и соответственно велики значения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предэкспоненциальных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множителей.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8" descr="colli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5817417"/>
            <a:ext cx="1460500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6401" name="Picture 1" descr="E:\Материалы для презентаций 19.07.11\25.03.11\1B_matter4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5629472"/>
            <a:ext cx="1466841" cy="1160115"/>
          </a:xfrm>
          <a:prstGeom prst="rect">
            <a:avLst/>
          </a:prstGeom>
          <a:noFill/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923928" y="6215872"/>
            <a:ext cx="304800" cy="304800"/>
          </a:xfrm>
          <a:prstGeom prst="rect">
            <a:avLst/>
          </a:prstGeom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21830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colli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6019273"/>
            <a:ext cx="1214446" cy="832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444208" y="6435749"/>
            <a:ext cx="304800" cy="304800"/>
          </a:xfrm>
          <a:prstGeom prst="rect">
            <a:avLst/>
          </a:prstGeom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1406" y="130388"/>
            <a:ext cx="8929718" cy="6394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7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Каталитические реакции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 раздельному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и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слитному механизмам</a:t>
            </a:r>
            <a:r>
              <a:rPr lang="ru-RU" sz="2600" b="1" dirty="0" smtClean="0">
                <a:solidFill>
                  <a:srgbClr val="CC00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осуществляются преимущественно в разных температурных областях. Реакции </a:t>
            </a:r>
            <a:r>
              <a:rPr lang="ru-RU" sz="26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 раздельным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взаимодействием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происходят главным образом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гетеролитически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 600 – 800 К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6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 слитному механизму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протекают многие реакции гомогенного и ферментативного катализа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области 300 – 400 К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Катализатор,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как правило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6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снижает энергию активации реакции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ускоряет одно из ее направлений. Замедлить обычную (не цепную) реакцию катализатор не может. Если с участием катализатора в активированном комплексе энергия активации увеличится, то практически реакция по этому пути не пойдет, а будет происходить по прежнему пути, без катализатора, т. е., скорость реакции в присутствии такого катализатора не изменится. Замедляющее действие катализатор может оказать на цепную реакцию, если он принимает участие в стадии обрыва цепи (отрицательный катализ в цепных реакциях).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5933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142852"/>
            <a:ext cx="9026830" cy="470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ru-RU" sz="3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Катализаторы гетерогенного окисления</a:t>
            </a:r>
            <a:endParaRPr lang="ru-RU" sz="3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1050084"/>
            <a:ext cx="8858312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450000" algn="just">
              <a:lnSpc>
                <a:spcPct val="85000"/>
              </a:lnSpc>
              <a:spcBef>
                <a:spcPts val="0"/>
              </a:spcBef>
              <a:buFont typeface="Arial" charset="0"/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Эти катализаторы обычно являются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сложными твердыми оксидами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Каталитическое окисление проходит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в два этапа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Сначала кислород оксида захватывается адсорбированной на поверхности оксида молекулой углеводорода. Углеводород при этом окисляется, а оксид восстанавливается. Восстановленный оксид взаимодействует с кислородом и возвращается в исходное состояние. Используя ванадиевый катализатор, неполным окислением нафталина или бутана получают фталевый ангидрид.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660232" y="6019816"/>
            <a:ext cx="304800" cy="304800"/>
          </a:xfrm>
          <a:prstGeom prst="rect">
            <a:avLst/>
          </a:prstGeom>
        </p:spPr>
      </p:pic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622061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4282" y="310094"/>
            <a:ext cx="8715436" cy="358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just">
              <a:lnSpc>
                <a:spcPct val="90000"/>
              </a:lnSpc>
              <a:buFont typeface="Arial" charset="0"/>
              <a:buNone/>
            </a:pP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Получение этилена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путем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дегидро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димеризации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метана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Синтез этилена посредством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дегидродимеризации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позволяет превращать природный газ в более легко транспортируемые углеводороды. Реакцию </a:t>
            </a:r>
          </a:p>
          <a:p>
            <a:pPr indent="540000" algn="just">
              <a:lnSpc>
                <a:spcPct val="90000"/>
              </a:lnSpc>
              <a:buFont typeface="Arial" charset="0"/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 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+ 2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→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+ 2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проводят при 850 °С с использованием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различных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катализаторов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наилучшие результаты получены с катализатором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Li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MgO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156176" y="6162692"/>
            <a:ext cx="304800" cy="304800"/>
          </a:xfrm>
          <a:prstGeom prst="rect">
            <a:avLst/>
          </a:prstGeom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917940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22181</TotalTime>
  <Words>8546</Words>
  <Application>Microsoft Office PowerPoint</Application>
  <PresentationFormat>Экран (4:3)</PresentationFormat>
  <Paragraphs>617</Paragraphs>
  <Slides>138</Slides>
  <Notes>11</Notes>
  <HiddenSlides>0</HiddenSlides>
  <MMClips>76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138</vt:i4>
      </vt:variant>
    </vt:vector>
  </HeadingPairs>
  <TitlesOfParts>
    <vt:vector size="150" baseType="lpstr">
      <vt:lpstr>Arial</vt:lpstr>
      <vt:lpstr>Arial Black</vt:lpstr>
      <vt:lpstr>Calibri</vt:lpstr>
      <vt:lpstr>Franklin Gothic Book</vt:lpstr>
      <vt:lpstr>Franklin Gothic Medium</vt:lpstr>
      <vt:lpstr>Impact</vt:lpstr>
      <vt:lpstr>Symbol</vt:lpstr>
      <vt:lpstr>Times New Roman</vt:lpstr>
      <vt:lpstr>Wingdings</vt:lpstr>
      <vt:lpstr>Wingdings 2</vt:lpstr>
      <vt:lpstr>Трек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2569</cp:revision>
  <dcterms:created xsi:type="dcterms:W3CDTF">2009-11-04T17:47:55Z</dcterms:created>
  <dcterms:modified xsi:type="dcterms:W3CDTF">2022-10-27T19:21:19Z</dcterms:modified>
</cp:coreProperties>
</file>