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5" r:id="rId9"/>
    <p:sldId id="263" r:id="rId10"/>
    <p:sldId id="264" r:id="rId11"/>
    <p:sldId id="265" r:id="rId12"/>
    <p:sldId id="266" r:id="rId13"/>
    <p:sldId id="267" r:id="rId14"/>
    <p:sldId id="268" r:id="rId15"/>
    <p:sldId id="269" r:id="rId16"/>
    <p:sldId id="270" r:id="rId17"/>
    <p:sldId id="271" r:id="rId18"/>
    <p:sldId id="272" r:id="rId19"/>
    <p:sldId id="274" r:id="rId20"/>
    <p:sldId id="273"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07.11.2022</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07.11.2022</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07.11.2022</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07.11.2022</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07.11.2022</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14612" y="533400"/>
            <a:ext cx="6286544" cy="2868168"/>
          </a:xfrm>
        </p:spPr>
        <p:txBody>
          <a:bodyPr/>
          <a:lstStyle/>
          <a:p>
            <a:pPr algn="ctr"/>
            <a:r>
              <a:rPr lang="ru-RU" sz="5400" dirty="0" smtClean="0">
                <a:latin typeface="Times New Roman" pitchFamily="18" charset="0"/>
                <a:cs typeface="Times New Roman" pitchFamily="18" charset="0"/>
              </a:rPr>
              <a:t>Презентация на тему: «СЕЧЕНИЕ»</a:t>
            </a:r>
            <a:endParaRPr lang="ru-RU" sz="5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857488" y="3786190"/>
            <a:ext cx="5611732" cy="854922"/>
          </a:xfrm>
        </p:spPr>
        <p:txBody>
          <a:bodyPr>
            <a:noAutofit/>
          </a:bodyPr>
          <a:lstStyle/>
          <a:p>
            <a:pPr algn="l"/>
            <a:r>
              <a:rPr lang="ru-RU" sz="3200" dirty="0" smtClean="0">
                <a:solidFill>
                  <a:schemeClr val="accent3">
                    <a:lumMod val="20000"/>
                    <a:lumOff val="80000"/>
                  </a:schemeClr>
                </a:solidFill>
                <a:latin typeface="Times New Roman" pitchFamily="18" charset="0"/>
                <a:cs typeface="Times New Roman" pitchFamily="18" charset="0"/>
              </a:rPr>
              <a:t>Преподавателя </a:t>
            </a:r>
            <a:r>
              <a:rPr lang="ru-RU" sz="3200" dirty="0" err="1" smtClean="0">
                <a:solidFill>
                  <a:schemeClr val="accent3">
                    <a:lumMod val="20000"/>
                    <a:lumOff val="80000"/>
                  </a:schemeClr>
                </a:solidFill>
                <a:latin typeface="Times New Roman" pitchFamily="18" charset="0"/>
                <a:cs typeface="Times New Roman" pitchFamily="18" charset="0"/>
              </a:rPr>
              <a:t>Гомозовой</a:t>
            </a:r>
            <a:r>
              <a:rPr lang="ru-RU" sz="3200" dirty="0" smtClean="0">
                <a:solidFill>
                  <a:schemeClr val="accent3">
                    <a:lumMod val="20000"/>
                    <a:lumOff val="80000"/>
                  </a:schemeClr>
                </a:solidFill>
                <a:latin typeface="Times New Roman" pitchFamily="18" charset="0"/>
                <a:cs typeface="Times New Roman" pitchFamily="18" charset="0"/>
              </a:rPr>
              <a:t> Л.Н</a:t>
            </a:r>
            <a:endParaRPr lang="ru-RU" sz="3200" dirty="0">
              <a:solidFill>
                <a:schemeClr val="accent3">
                  <a:lumMod val="20000"/>
                  <a:lumOff val="8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143900" cy="6986528"/>
          </a:xfrm>
          <a:prstGeom prst="rect">
            <a:avLst/>
          </a:prstGeom>
        </p:spPr>
        <p:txBody>
          <a:bodyPr wrap="square">
            <a:spAutoFit/>
          </a:bodyPr>
          <a:lstStyle/>
          <a:p>
            <a:r>
              <a:rPr lang="ru-RU" sz="2800" b="1" dirty="0" smtClean="0">
                <a:latin typeface="Times New Roman" pitchFamily="18" charset="0"/>
                <a:cs typeface="Times New Roman" pitchFamily="18" charset="0"/>
              </a:rPr>
              <a:t>Обозначение сечений.</a:t>
            </a:r>
            <a:r>
              <a:rPr lang="ru-RU" sz="2800" dirty="0" smtClean="0">
                <a:latin typeface="Times New Roman" pitchFamily="18" charset="0"/>
                <a:cs typeface="Times New Roman" pitchFamily="18" charset="0"/>
              </a:rPr>
              <a:t> Чтобы определить, в каком месте деталь имеет форму, показанную на сечении, место, где находится секущая плоскость, и само сечение обозначают. Положение секущей плоскости указывают на чертеже линией сечения. Ось симметрии наложенного или вынесенного сечения указывают штрихпунктирной тонкой линией без обозначения буквами и стрелками и линию сечения не проводят (рис. 3, а и б, 4, б). Во всех остальных случаях для линии сечения примеряют разомкнутую линию (рис. 4, </a:t>
            </a:r>
            <a:r>
              <a:rPr lang="ru-RU" sz="2800" dirty="0" err="1" smtClean="0">
                <a:latin typeface="Times New Roman" pitchFamily="18" charset="0"/>
                <a:cs typeface="Times New Roman" pitchFamily="18" charset="0"/>
              </a:rPr>
              <a:t>а-е</a:t>
            </a:r>
            <a:r>
              <a:rPr lang="ru-RU" sz="2800" dirty="0" smtClean="0">
                <a:latin typeface="Times New Roman" pitchFamily="18" charset="0"/>
                <a:cs typeface="Times New Roman" pitchFamily="18" charset="0"/>
              </a:rPr>
              <a:t>), начальный и конечный штрихи которой не должны пересекать контур соответствующего изображения. Толщина штрихов разомкнутой линии берется от </a:t>
            </a:r>
            <a:r>
              <a:rPr lang="ru-RU" sz="2800" dirty="0" err="1" smtClean="0">
                <a:latin typeface="Times New Roman" pitchFamily="18" charset="0"/>
                <a:cs typeface="Times New Roman" pitchFamily="18" charset="0"/>
              </a:rPr>
              <a:t>s</a:t>
            </a:r>
            <a:r>
              <a:rPr lang="ru-RU" sz="2800" dirty="0" smtClean="0">
                <a:latin typeface="Times New Roman" pitchFamily="18" charset="0"/>
                <a:cs typeface="Times New Roman" pitchFamily="18" charset="0"/>
              </a:rPr>
              <a:t> до 1,5s, а длина от 8 до 20 мм. </a:t>
            </a:r>
          </a:p>
          <a:p>
            <a:endParaRPr lang="ru-RU"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285720" y="571480"/>
            <a:ext cx="7786742" cy="604223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214290"/>
            <a:ext cx="7786742" cy="1384995"/>
          </a:xfrm>
          <a:prstGeom prst="rect">
            <a:avLst/>
          </a:prstGeom>
        </p:spPr>
        <p:txBody>
          <a:bodyPr wrap="square">
            <a:spAutoFit/>
          </a:bodyPr>
          <a:lstStyle/>
          <a:p>
            <a:endParaRPr lang="ru-RU" sz="2800" dirty="0" smtClean="0">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p:txBody>
      </p:sp>
      <p:sp>
        <p:nvSpPr>
          <p:cNvPr id="4" name="Прямоугольник 3"/>
          <p:cNvSpPr/>
          <p:nvPr/>
        </p:nvSpPr>
        <p:spPr>
          <a:xfrm>
            <a:off x="0" y="1"/>
            <a:ext cx="8143900" cy="2677656"/>
          </a:xfrm>
          <a:prstGeom prst="rect">
            <a:avLst/>
          </a:prstGeom>
        </p:spPr>
        <p:txBody>
          <a:bodyPr wrap="square">
            <a:spAutoFit/>
          </a:bodyPr>
          <a:lstStyle/>
          <a:p>
            <a:r>
              <a:rPr lang="ru-RU" sz="2800" dirty="0" smtClean="0">
                <a:latin typeface="Times New Roman" pitchFamily="18" charset="0"/>
                <a:cs typeface="Times New Roman" pitchFamily="18" charset="0"/>
              </a:rPr>
              <a:t>На начальном и конечном штрихах, перпендикулярно им, на расстоянии 2-3 мм от конца штриха ставят стрелки, указывающие направление взгляда. Форма, соотношение размеров стрелок и взаимное расположение стрелок и разомкнутой линии показаны на рис. 5.</a:t>
            </a:r>
            <a:endParaRPr lang="ru-RU" sz="2800" dirty="0"/>
          </a:p>
        </p:txBody>
      </p:sp>
      <p:sp>
        <p:nvSpPr>
          <p:cNvPr id="1028" name="AutoShape 4" descr="174.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9" name="Picture 5" descr="C:\Users\Gomozova\сечение стрелки.png"/>
          <p:cNvPicPr>
            <a:picLocks noChangeAspect="1" noChangeArrowheads="1"/>
          </p:cNvPicPr>
          <p:nvPr/>
        </p:nvPicPr>
        <p:blipFill>
          <a:blip r:embed="rId2" cstate="print"/>
          <a:srcRect/>
          <a:stretch>
            <a:fillRect/>
          </a:stretch>
        </p:blipFill>
        <p:spPr bwMode="auto">
          <a:xfrm>
            <a:off x="4275376" y="3356992"/>
            <a:ext cx="3069746" cy="2952328"/>
          </a:xfrm>
          <a:prstGeom prst="rect">
            <a:avLst/>
          </a:prstGeom>
          <a:noFill/>
        </p:spPr>
      </p:pic>
      <p:pic>
        <p:nvPicPr>
          <p:cNvPr id="1030" name="Picture 6" descr="C:\Users\Gomozova\стрелки сечений.png"/>
          <p:cNvPicPr>
            <a:picLocks noChangeAspect="1" noChangeArrowheads="1"/>
          </p:cNvPicPr>
          <p:nvPr/>
        </p:nvPicPr>
        <p:blipFill>
          <a:blip r:embed="rId3" cstate="print"/>
          <a:srcRect/>
          <a:stretch>
            <a:fillRect/>
          </a:stretch>
        </p:blipFill>
        <p:spPr bwMode="auto">
          <a:xfrm>
            <a:off x="266140" y="3140968"/>
            <a:ext cx="3941510" cy="295232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81439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cs typeface="Times New Roman" pitchFamily="18" charset="0"/>
              </a:rPr>
              <a:t>У начала и конца линии сечения ставят одну и ту же прописную букву русского алфавита; при этом выбирают начальные буквы - А, Б, В, Г, Д и т. д. Буквы наносят с внешней стороны стрелок, указывающих направление взгляда (рис. 4, а и в). Над сечением делают надпись по типу А-А, т. е. сечение обозначают двумя одинаковыми буквами через тире с тонкой чертой внизу.</a:t>
            </a: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cs typeface="Times New Roman" pitchFamily="18" charset="0"/>
              </a:rPr>
              <a:t>Для несимметричных сечений, расположенных в разрыве вида (рис. 4, </a:t>
            </a:r>
            <a:r>
              <a:rPr kumimoji="0" lang="ru-RU" sz="2800" b="0" i="0" u="none" strike="noStrike" cap="none" normalizeH="0" baseline="0" dirty="0" err="1" smtClean="0">
                <a:ln>
                  <a:noFill/>
                </a:ln>
                <a:effectLst/>
                <a:latin typeface="Times New Roman" pitchFamily="18" charset="0"/>
                <a:cs typeface="Times New Roman" pitchFamily="18" charset="0"/>
              </a:rPr>
              <a:t>д</a:t>
            </a:r>
            <a:r>
              <a:rPr kumimoji="0" lang="ru-RU" sz="2800" b="0" i="0" u="none" strike="noStrike" cap="none" normalizeH="0" baseline="0" dirty="0" smtClean="0">
                <a:ln>
                  <a:noFill/>
                </a:ln>
                <a:effectLst/>
                <a:latin typeface="Times New Roman" pitchFamily="18" charset="0"/>
                <a:cs typeface="Times New Roman" pitchFamily="18" charset="0"/>
              </a:rPr>
              <a:t>) или наложенных (рис. 4, е), линию сечения проводят со стрелками, но буквами ее не обозначают.</a:t>
            </a: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effectLst/>
                <a:latin typeface="Times New Roman" pitchFamily="18" charset="0"/>
                <a:cs typeface="Times New Roman" pitchFamily="18" charset="0"/>
              </a:rPr>
              <a:t>Если сечение находится в разрыве между частями одного и того же сечения, линию сечения не проводят (рис. 3, г).</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cstate="print"/>
          <a:srcRect/>
          <a:stretch>
            <a:fillRect/>
          </a:stretch>
        </p:blipFill>
        <p:spPr bwMode="auto">
          <a:xfrm>
            <a:off x="148659" y="2143116"/>
            <a:ext cx="7995241" cy="3429024"/>
          </a:xfrm>
          <a:prstGeom prst="rect">
            <a:avLst/>
          </a:prstGeom>
          <a:noFill/>
          <a:ln w="9525">
            <a:noFill/>
            <a:miter lim="800000"/>
            <a:headEnd/>
            <a:tailEnd/>
          </a:ln>
          <a:effectLst/>
        </p:spPr>
      </p:pic>
      <p:sp>
        <p:nvSpPr>
          <p:cNvPr id="3" name="Прямоугольник 2"/>
          <p:cNvSpPr/>
          <p:nvPr/>
        </p:nvSpPr>
        <p:spPr>
          <a:xfrm>
            <a:off x="142844" y="142852"/>
            <a:ext cx="7786742" cy="1815882"/>
          </a:xfrm>
          <a:prstGeom prst="rect">
            <a:avLst/>
          </a:prstGeom>
        </p:spPr>
        <p:txBody>
          <a:bodyPr wrap="square">
            <a:spAutoFit/>
          </a:bodyPr>
          <a:lstStyle/>
          <a:p>
            <a:pPr lvl="0" indent="95250" algn="just" eaLnBrk="0" fontAlgn="base" hangingPunct="0">
              <a:spcBef>
                <a:spcPct val="0"/>
              </a:spcBef>
              <a:spcAft>
                <a:spcPct val="0"/>
              </a:spcAft>
            </a:pPr>
            <a:r>
              <a:rPr lang="ru-RU" sz="2800" dirty="0" smtClean="0">
                <a:latin typeface="Times New Roman" pitchFamily="18" charset="0"/>
                <a:cs typeface="Times New Roman" pitchFamily="18" charset="0"/>
              </a:rPr>
              <a:t>Для нескольких одинаковых сечений, относящихся к одному предмету, линию сечения обозначают одной и той же буквой и вычерчивают одно сечение (рис. 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2852"/>
            <a:ext cx="8143900" cy="6124754"/>
          </a:xfrm>
          <a:prstGeom prst="rect">
            <a:avLst/>
          </a:prstGeom>
        </p:spPr>
        <p:txBody>
          <a:bodyPr wrap="square">
            <a:spAutoFit/>
          </a:bodyPr>
          <a:lstStyle/>
          <a:p>
            <a:r>
              <a:rPr lang="ru-RU" sz="2800" b="1" dirty="0" smtClean="0">
                <a:latin typeface="Times New Roman" pitchFamily="18" charset="0"/>
                <a:cs typeface="Times New Roman" pitchFamily="18" charset="0"/>
              </a:rPr>
              <a:t>Правила выполнения сечений.</a:t>
            </a:r>
            <a:r>
              <a:rPr lang="ru-RU" sz="2800" dirty="0" smtClean="0">
                <a:latin typeface="Times New Roman" pitchFamily="18" charset="0"/>
                <a:cs typeface="Times New Roman" pitchFamily="18" charset="0"/>
              </a:rPr>
              <a:t> Сечение по построению и расположению должно соответствовать направлению, указанному стрелками. На рисунке показано, как происходит совмещение фигуры сечения с плоскостью чертежа. Поэтому шпоночная канавка, расположенная на детали спереди, показана на сечении справа. Так же совмещено с плоскостью чертежа сечение на рис. 3, д. Почему на сечении А-А (рис. 3, а) шпоночная канавка расположена сверху, а на сечении Б-Б - снизу? </a:t>
            </a:r>
          </a:p>
          <a:p>
            <a:r>
              <a:rPr lang="ru-RU" sz="2800" dirty="0" smtClean="0">
                <a:latin typeface="Times New Roman" pitchFamily="18" charset="0"/>
                <a:cs typeface="Times New Roman" pitchFamily="18" charset="0"/>
              </a:rPr>
              <a:t>Допускается повертывать сечение относительно линии сечения. В этом случае после обозначения добавляют слово </a:t>
            </a:r>
            <a:r>
              <a:rPr lang="ru-RU" sz="2800" i="1" dirty="0" smtClean="0">
                <a:latin typeface="Times New Roman" pitchFamily="18" charset="0"/>
                <a:cs typeface="Times New Roman" pitchFamily="18" charset="0"/>
              </a:rPr>
              <a:t>"повернуто"</a:t>
            </a:r>
            <a:r>
              <a:rPr lang="ru-RU" sz="2800" dirty="0" smtClean="0">
                <a:latin typeface="Times New Roman" pitchFamily="18" charset="0"/>
                <a:cs typeface="Times New Roman" pitchFamily="18" charset="0"/>
              </a:rPr>
              <a:t> (рис. 3, в).</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7858180" cy="5262979"/>
          </a:xfrm>
          <a:prstGeom prst="rect">
            <a:avLst/>
          </a:prstGeom>
        </p:spPr>
        <p:txBody>
          <a:bodyPr wrap="square">
            <a:spAutoFit/>
          </a:bodyPr>
          <a:lstStyle/>
          <a:p>
            <a:r>
              <a:rPr lang="ru-RU" sz="2800" dirty="0" smtClean="0">
                <a:latin typeface="Times New Roman" pitchFamily="18" charset="0"/>
                <a:cs typeface="Times New Roman" pitchFamily="18" charset="0"/>
              </a:rPr>
              <a:t>Если секущая плоскость проходит через ось поверхности вращения, ограничивающей отверстие или углубление, то контур отверстия или углубления в сечении показывают полностью Надо заметить, что это относится к углублениям цилиндрической, конической и шарообразной формы и не распространяется на другие сечения, например сечения шпоночной канавки.</a:t>
            </a:r>
          </a:p>
          <a:p>
            <a:r>
              <a:rPr lang="ru-RU" sz="2800" dirty="0" smtClean="0">
                <a:latin typeface="Times New Roman" pitchFamily="18" charset="0"/>
                <a:cs typeface="Times New Roman" pitchFamily="18" charset="0"/>
              </a:rPr>
              <a:t>Если секущая плоскость проходит через некруглое отверстие и сечение получается состоящим из отдельных самостоятельных частей, то следует применять разрезы.</a:t>
            </a:r>
            <a:endParaRPr lang="ru-RU"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3"/>
            <a:ext cx="7858180" cy="4832092"/>
          </a:xfrm>
          <a:prstGeom prst="rect">
            <a:avLst/>
          </a:prstGeom>
        </p:spPr>
        <p:txBody>
          <a:bodyPr wrap="square">
            <a:spAutoFit/>
          </a:bodyPr>
          <a:lstStyle/>
          <a:p>
            <a:r>
              <a:rPr lang="ru-RU" sz="2800" dirty="0" smtClean="0">
                <a:latin typeface="Times New Roman" pitchFamily="18" charset="0"/>
                <a:cs typeface="Times New Roman" pitchFamily="18" charset="0"/>
              </a:rPr>
              <a:t>Для деталей, подобных изображенной на рис. 3, г, секущие плоскости располагают под прямым углом к изображаемым элементам и получают нормальные сечения, правильно передающие форму предмета.</a:t>
            </a:r>
          </a:p>
          <a:p>
            <a:r>
              <a:rPr lang="ru-RU" sz="2800" dirty="0" smtClean="0">
                <a:latin typeface="Times New Roman" pitchFamily="18" charset="0"/>
                <a:cs typeface="Times New Roman" pitchFamily="18" charset="0"/>
              </a:rPr>
              <a:t>На сечениях обычно наносят размеры, указывают шероховатость поверхностей и т. п.</a:t>
            </a:r>
          </a:p>
          <a:p>
            <a:r>
              <a:rPr lang="ru-RU" sz="2800" dirty="0" smtClean="0">
                <a:latin typeface="Times New Roman" pitchFamily="18" charset="0"/>
                <a:cs typeface="Times New Roman" pitchFamily="18" charset="0"/>
              </a:rPr>
              <a:t>Например, на сечении валика показаны ширина и глубина шпоночной канавки, предельные отклонения размеров, шероховатости поверхностей, рис.6.</a:t>
            </a:r>
            <a:endParaRPr lang="ru-RU"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209918" y="1285861"/>
            <a:ext cx="7376746" cy="3624278"/>
          </a:xfrm>
          <a:prstGeom prst="rect">
            <a:avLst/>
          </a:prstGeom>
          <a:noFill/>
          <a:ln w="9525">
            <a:noFill/>
            <a:miter lim="800000"/>
            <a:headEnd/>
            <a:tailEnd/>
          </a:ln>
          <a:effectLst/>
        </p:spPr>
      </p:pic>
      <p:sp>
        <p:nvSpPr>
          <p:cNvPr id="3" name="Прямоугольник 2"/>
          <p:cNvSpPr/>
          <p:nvPr/>
        </p:nvSpPr>
        <p:spPr>
          <a:xfrm>
            <a:off x="142844" y="285729"/>
            <a:ext cx="8001056" cy="954107"/>
          </a:xfrm>
          <a:prstGeom prst="rect">
            <a:avLst/>
          </a:prstGeom>
        </p:spPr>
        <p:txBody>
          <a:bodyPr wrap="square">
            <a:spAutoFit/>
          </a:bodyPr>
          <a:lstStyle/>
          <a:p>
            <a:r>
              <a:rPr lang="ru-RU" sz="2800" dirty="0" smtClean="0">
                <a:latin typeface="Times New Roman" pitchFamily="18" charset="0"/>
                <a:cs typeface="Times New Roman" pitchFamily="18" charset="0"/>
              </a:rPr>
              <a:t>Пример нанесения размеров на сечении (закрытый паз) рис.6</a:t>
            </a:r>
            <a:endParaRPr lang="ru-RU"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14282" y="142852"/>
            <a:ext cx="792961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Сечения: а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получение сечения; б - сечение, построенное в проекционной связи с видом; в - сечение, выполненное на свободном месте чертежа; г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сечение, выполненное на продолжении следа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descr="http://konspekta.net/megaobuchalkaru/imgbaza/baza6/1785240946613.files/image063.jpg"/>
          <p:cNvPicPr/>
          <p:nvPr/>
        </p:nvPicPr>
        <p:blipFill>
          <a:blip r:embed="rId2" cstate="print"/>
          <a:srcRect/>
          <a:stretch>
            <a:fillRect/>
          </a:stretch>
        </p:blipFill>
        <p:spPr bwMode="auto">
          <a:xfrm>
            <a:off x="3357554" y="1357298"/>
            <a:ext cx="4343400" cy="550070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14282" y="357166"/>
            <a:ext cx="7786742" cy="3108543"/>
          </a:xfrm>
          <a:prstGeom prst="rect">
            <a:avLst/>
          </a:prstGeom>
        </p:spPr>
        <p:txBody>
          <a:bodyPr wrap="square">
            <a:spAutoFit/>
          </a:bodyPr>
          <a:lstStyle/>
          <a:p>
            <a:r>
              <a:rPr lang="ru-RU" sz="2800" i="1" dirty="0" smtClean="0">
                <a:latin typeface="Times New Roman" pitchFamily="18" charset="0"/>
                <a:cs typeface="Times New Roman" pitchFamily="18" charset="0"/>
              </a:rPr>
              <a:t>Цель презентации: </a:t>
            </a:r>
            <a:r>
              <a:rPr lang="ru-RU" sz="2800" dirty="0" smtClean="0">
                <a:latin typeface="Times New Roman" pitchFamily="18" charset="0"/>
                <a:cs typeface="Times New Roman" pitchFamily="18" charset="0"/>
              </a:rPr>
              <a:t>дать понятие о сечении как изображении, назначение сечений, их классификация; получение умений и навыков в построении сечений.</a:t>
            </a:r>
          </a:p>
          <a:p>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 </a:t>
            </a:r>
          </a:p>
          <a:p>
            <a:endParaRPr lang="ru-RU" sz="2800" dirty="0">
              <a:latin typeface="Times New Roman" pitchFamily="18" charset="0"/>
              <a:cs typeface="Times New Roman" pitchFamily="18" charset="0"/>
            </a:endParaRPr>
          </a:p>
        </p:txBody>
      </p:sp>
      <p:sp>
        <p:nvSpPr>
          <p:cNvPr id="7" name="Прямоугольник 6"/>
          <p:cNvSpPr/>
          <p:nvPr/>
        </p:nvSpPr>
        <p:spPr>
          <a:xfrm>
            <a:off x="214282" y="2071678"/>
            <a:ext cx="7715304" cy="1384995"/>
          </a:xfrm>
          <a:prstGeom prst="rect">
            <a:avLst/>
          </a:prstGeom>
        </p:spPr>
        <p:txBody>
          <a:bodyPr wrap="square">
            <a:spAutoFit/>
          </a:bodyPr>
          <a:lstStyle/>
          <a:p>
            <a:r>
              <a:rPr lang="ru-RU" sz="2800" i="1" dirty="0" smtClean="0">
                <a:latin typeface="Times New Roman" pitchFamily="18" charset="0"/>
                <a:cs typeface="Times New Roman" pitchFamily="18" charset="0"/>
              </a:rPr>
              <a:t>Задача</a:t>
            </a:r>
            <a:r>
              <a:rPr lang="ru-RU" sz="2800" dirty="0" smtClean="0">
                <a:latin typeface="Times New Roman" pitchFamily="18" charset="0"/>
                <a:cs typeface="Times New Roman" pitchFamily="18" charset="0"/>
              </a:rPr>
              <a:t>: Определение сечения и порядок его получения, расположение вынесенных сечений на чертежах и их обозначение.</a:t>
            </a:r>
            <a:endParaRPr lang="ru-RU"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44" y="0"/>
            <a:ext cx="785818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just"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95250" algn="just"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ВОПРОСЫ ДЛЯ КОНТРОЛЯ</a:t>
            </a:r>
            <a:r>
              <a:rPr kumimoji="0" lang="ru-RU" sz="1800" b="0" i="0" u="none" strike="noStrike" cap="none" normalizeH="0" dirty="0" smtClean="0">
                <a:ln>
                  <a:noFill/>
                </a:ln>
                <a:solidFill>
                  <a:srgbClr val="000000"/>
                </a:solidFill>
                <a:effectLst/>
                <a:latin typeface="Times New Roman" pitchFamily="18" charset="0"/>
                <a:cs typeface="Times New Roman" pitchFamily="18" charset="0"/>
              </a:rPr>
              <a:t> ЗНАНИЙ</a:t>
            </a:r>
          </a:p>
          <a:p>
            <a:pPr marL="0" marR="0" lvl="0" indent="95250" algn="just"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952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1. Какое изображение называют сечением?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2. Для. чего применяют сечения?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3. Как подразделяются сечения в зависимости от их расположения на чертеже?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4. Линиями какой толщины обводят контур наложенного и вынесенного сечения?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5. Как и для чего штрихуют сечения?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6. Показывают ли в сечении то, что расположено за секущей плоскостью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7. В каких случаях сечение сопровождают надписью? Какие буквы используют для этого?</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8. Как изображают линию сечения? Каково начертание разомкнутой линии?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9. Как показывают в сечении контур отверстия, если секущая плоскость проходит через ось тела вращения?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10. Как обозначают несколько одинаковых сечений, относящихся к одному предмету?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11. Где по отношению к обозначению сечения пишут слово "повернуто" при выполнении сечения с поворотом?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6500842" cy="3970318"/>
          </a:xfrm>
          <a:prstGeom prst="rect">
            <a:avLst/>
          </a:prstGeom>
        </p:spPr>
        <p:txBody>
          <a:bodyPr wrap="square">
            <a:spAutoFit/>
          </a:bodyPr>
          <a:lstStyle/>
          <a:p>
            <a:endParaRPr lang="ru-RU" dirty="0" smtClean="0"/>
          </a:p>
          <a:p>
            <a:pPr algn="ctr"/>
            <a:r>
              <a:rPr lang="ru-RU" sz="2400" dirty="0" smtClean="0">
                <a:latin typeface="Times New Roman" pitchFamily="18" charset="0"/>
                <a:cs typeface="Times New Roman" pitchFamily="18" charset="0"/>
              </a:rPr>
              <a:t>ИСПОЛЬЗОВАННЫЕ ИСТОЧНИКИ</a:t>
            </a:r>
          </a:p>
          <a:p>
            <a:endParaRPr lang="ru-RU" dirty="0" smtClean="0"/>
          </a:p>
          <a:p>
            <a:pPr algn="just"/>
            <a:r>
              <a:rPr lang="ru-RU" sz="2400" dirty="0" err="1" smtClean="0">
                <a:latin typeface="Times New Roman" pitchFamily="18" charset="0"/>
                <a:cs typeface="Times New Roman" pitchFamily="18" charset="0"/>
              </a:rPr>
              <a:t>Чекмарев</a:t>
            </a:r>
            <a:r>
              <a:rPr lang="ru-RU" sz="2400" dirty="0" smtClean="0">
                <a:latin typeface="Times New Roman" pitchFamily="18" charset="0"/>
                <a:cs typeface="Times New Roman" pitchFamily="18" charset="0"/>
              </a:rPr>
              <a:t> А. А. Инженерная графика. Машиностроительное черчение [Электронный ресурс]: учебник / А. А. </a:t>
            </a:r>
            <a:r>
              <a:rPr lang="ru-RU" sz="2400" dirty="0" err="1" smtClean="0">
                <a:latin typeface="Times New Roman" pitchFamily="18" charset="0"/>
                <a:cs typeface="Times New Roman" pitchFamily="18" charset="0"/>
              </a:rPr>
              <a:t>Чекмарев</a:t>
            </a:r>
            <a:r>
              <a:rPr lang="ru-RU" sz="2400" dirty="0" smtClean="0">
                <a:latin typeface="Times New Roman" pitchFamily="18" charset="0"/>
                <a:cs typeface="Times New Roman" pitchFamily="18" charset="0"/>
              </a:rPr>
              <a:t>. – Москва: НИЦ ИНФРА-М, 2019. – 396 с. – </a:t>
            </a:r>
          </a:p>
          <a:p>
            <a:pPr algn="just"/>
            <a:r>
              <a:rPr lang="ru-RU" sz="2400" dirty="0" smtClean="0">
                <a:latin typeface="Times New Roman" pitchFamily="18" charset="0"/>
                <a:cs typeface="Times New Roman" pitchFamily="18" charset="0"/>
              </a:rPr>
              <a:t>Инженерная графика. [Электронный ресурс]: учебник / Н. П. Сорокин [и др.]. – Санкт-Петербург : Лань, 2019. – 392 http://e.lanbook.com/book/74681 </a:t>
            </a:r>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285728"/>
            <a:ext cx="8001056" cy="6370975"/>
          </a:xfrm>
          <a:prstGeom prst="rect">
            <a:avLst/>
          </a:prstGeom>
        </p:spPr>
        <p:txBody>
          <a:bodyPr wrap="square">
            <a:spAutoFit/>
          </a:bodyPr>
          <a:lstStyle/>
          <a:p>
            <a:r>
              <a:rPr lang="ru-RU" sz="2400" b="1" dirty="0" smtClean="0">
                <a:latin typeface="Times New Roman" pitchFamily="18" charset="0"/>
                <a:cs typeface="Times New Roman" pitchFamily="18" charset="0"/>
              </a:rPr>
              <a:t>Сечением</a:t>
            </a:r>
            <a:r>
              <a:rPr lang="ru-RU" sz="2400" dirty="0" smtClean="0">
                <a:latin typeface="Times New Roman" pitchFamily="18" charset="0"/>
                <a:cs typeface="Times New Roman" pitchFamily="18" charset="0"/>
              </a:rPr>
              <a:t> называют изображение фигуры, получающейся при мысленном рассечении предмета одной или несколькими плоскостями. На сечении показывают только то, что находится в секущей плоскости.</a:t>
            </a:r>
          </a:p>
          <a:p>
            <a:r>
              <a:rPr lang="ru-RU" sz="2400" b="1" dirty="0" smtClean="0">
                <a:latin typeface="Times New Roman" pitchFamily="18" charset="0"/>
                <a:cs typeface="Times New Roman" pitchFamily="18" charset="0"/>
              </a:rPr>
              <a:t>Секущей плоскостью</a:t>
            </a:r>
            <a:r>
              <a:rPr lang="ru-RU" sz="2400" dirty="0" smtClean="0">
                <a:latin typeface="Times New Roman" pitchFamily="18" charset="0"/>
                <a:cs typeface="Times New Roman" pitchFamily="18" charset="0"/>
              </a:rPr>
              <a:t> называют вспомогательную плоскость, которой мысленно рассекают деталь.</a:t>
            </a:r>
          </a:p>
          <a:p>
            <a:r>
              <a:rPr lang="ru-RU" sz="2400" dirty="0" smtClean="0">
                <a:latin typeface="Times New Roman" pitchFamily="18" charset="0"/>
                <a:cs typeface="Times New Roman" pitchFamily="18" charset="0"/>
              </a:rPr>
              <a:t>Сечения применяют, в основном, чтобы показать поперечную форму предмета.</a:t>
            </a:r>
          </a:p>
          <a:p>
            <a:r>
              <a:rPr lang="ru-RU" sz="2400" b="1" dirty="0" smtClean="0">
                <a:latin typeface="Times New Roman" pitchFamily="18" charset="0"/>
                <a:cs typeface="Times New Roman" pitchFamily="18" charset="0"/>
              </a:rPr>
              <a:t>Построение сечений</a:t>
            </a:r>
            <a:r>
              <a:rPr lang="ru-RU" sz="2400" dirty="0" smtClean="0">
                <a:latin typeface="Times New Roman" pitchFamily="18" charset="0"/>
                <a:cs typeface="Times New Roman" pitchFamily="18" charset="0"/>
              </a:rPr>
              <a:t>. Чтобы выявить поперечную форму вала (рис. 1, а), его мысленно рассекают тремя секущими плоскостями А, Б и В. Образуются плоские фигуры (рис. 1, б): на первой выявлена форма детали в том месте, где снята </a:t>
            </a:r>
            <a:r>
              <a:rPr lang="ru-RU" sz="2400" dirty="0" err="1" smtClean="0">
                <a:latin typeface="Times New Roman" pitchFamily="18" charset="0"/>
                <a:cs typeface="Times New Roman" pitchFamily="18" charset="0"/>
              </a:rPr>
              <a:t>лыска</a:t>
            </a:r>
            <a:r>
              <a:rPr lang="ru-RU" sz="2400" dirty="0" smtClean="0">
                <a:latin typeface="Times New Roman" pitchFamily="18" charset="0"/>
                <a:cs typeface="Times New Roman" pitchFamily="18" charset="0"/>
              </a:rPr>
              <a:t> и просверлено глухое отверстие; на второй видны поперечная форма и размеры шпоночной канавки; на третьей - расположение и глубина трех отверстий. Построив на чертеже эти фигуры, получают сечение (рис. 2).</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14282" y="1214422"/>
            <a:ext cx="7844118" cy="5143536"/>
          </a:xfrm>
          <a:prstGeom prst="rect">
            <a:avLst/>
          </a:prstGeom>
          <a:noFill/>
          <a:ln w="9525">
            <a:noFill/>
            <a:miter lim="800000"/>
            <a:headEnd/>
            <a:tailEnd/>
          </a:ln>
          <a:effectLst/>
        </p:spPr>
      </p:pic>
      <p:sp>
        <p:nvSpPr>
          <p:cNvPr id="3" name="Прямоугольник 2"/>
          <p:cNvSpPr/>
          <p:nvPr/>
        </p:nvSpPr>
        <p:spPr>
          <a:xfrm>
            <a:off x="285720" y="142853"/>
            <a:ext cx="7715304" cy="954107"/>
          </a:xfrm>
          <a:prstGeom prst="rect">
            <a:avLst/>
          </a:prstGeom>
        </p:spPr>
        <p:txBody>
          <a:bodyPr wrap="square">
            <a:spAutoFit/>
          </a:bodyPr>
          <a:lstStyle/>
          <a:p>
            <a:r>
              <a:rPr lang="ru-RU" sz="2800" dirty="0" smtClean="0">
                <a:latin typeface="Times New Roman" pitchFamily="18" charset="0"/>
                <a:cs typeface="Times New Roman" pitchFamily="18" charset="0"/>
              </a:rPr>
              <a:t>Выявление формы предмета с помощью секущих плоскостей рис.1.</a:t>
            </a:r>
            <a:endParaRPr lang="ru-RU"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lum/>
          </a:blip>
          <a:srcRect/>
          <a:stretch>
            <a:fillRect/>
          </a:stretch>
        </p:blipFill>
        <p:spPr bwMode="auto">
          <a:xfrm>
            <a:off x="563534" y="785794"/>
            <a:ext cx="7258573" cy="4786346"/>
          </a:xfrm>
          <a:prstGeom prst="rect">
            <a:avLst/>
          </a:prstGeom>
          <a:noFill/>
          <a:ln w="9525">
            <a:noFill/>
            <a:miter lim="800000"/>
            <a:headEnd/>
            <a:tailEnd/>
          </a:ln>
          <a:effectLst/>
        </p:spPr>
      </p:pic>
      <p:sp>
        <p:nvSpPr>
          <p:cNvPr id="3" name="Прямоугольник 2"/>
          <p:cNvSpPr/>
          <p:nvPr/>
        </p:nvSpPr>
        <p:spPr>
          <a:xfrm>
            <a:off x="428596" y="214290"/>
            <a:ext cx="5353767" cy="584775"/>
          </a:xfrm>
          <a:prstGeom prst="rect">
            <a:avLst/>
          </a:prstGeom>
        </p:spPr>
        <p:txBody>
          <a:bodyPr wrap="square">
            <a:spAutoFit/>
          </a:bodyPr>
          <a:lstStyle/>
          <a:p>
            <a:r>
              <a:rPr lang="ru-RU" sz="3200" dirty="0" smtClean="0">
                <a:latin typeface="Times New Roman" pitchFamily="18" charset="0"/>
                <a:cs typeface="Times New Roman" pitchFamily="18" charset="0"/>
              </a:rPr>
              <a:t>Построение сечений. Рис.2 </a:t>
            </a:r>
            <a:endParaRPr lang="ru-RU"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7929618" cy="5693866"/>
          </a:xfrm>
          <a:prstGeom prst="rect">
            <a:avLst/>
          </a:prstGeom>
        </p:spPr>
        <p:txBody>
          <a:bodyPr wrap="square">
            <a:spAutoFit/>
          </a:bodyPr>
          <a:lstStyle/>
          <a:p>
            <a:r>
              <a:rPr lang="ru-RU" sz="2800" dirty="0" smtClean="0">
                <a:latin typeface="Times New Roman" pitchFamily="18" charset="0"/>
                <a:cs typeface="Times New Roman" pitchFamily="18" charset="0"/>
              </a:rPr>
              <a:t>На сечениях показано лишь то, что находится в самой секущей плоскости; что расположено за секущей плоскостью, не показывают. Фигуру сечения на чертеже выделяют штриховкой для того, чтобы отличить на детали мысленно образованные поверхности от существующих. Штриховку наносят тонкими линиями. Наклонные параллельные линии штриховки проводят под углом 45 к линиям рамки чертежа. Расстояние между линиями должно быть 1-10 мм (для металла) и одинаковым для всех сечений одной детали на данном чертеже. Наклон штриховки допускается как влево, так и вправо.</a:t>
            </a:r>
            <a:endParaRPr lang="ru-RU"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81439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По расположению сечения делятся на вынесенные и наложенные.</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cs typeface="Times New Roman" pitchFamily="18" charset="0"/>
              </a:rPr>
              <a:t>Вынесенными</a:t>
            </a: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 называют сечения, расположенные вне контура изображений детали (рис. 3, б, в).</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cs typeface="Times New Roman" pitchFamily="18" charset="0"/>
              </a:rPr>
              <a:t>Наложенными</a:t>
            </a: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 называют сечения, расположенные непосредственно на видах чертежа (рис. 3, а).</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Контур вынесенного сечения обводят сплошной толстой основной линией такой же толщины (</a:t>
            </a:r>
            <a:r>
              <a:rPr kumimoji="0" lang="ru-RU" sz="2800" b="0" i="0" u="none" strike="noStrike" cap="none" normalizeH="0" baseline="0" dirty="0" err="1" smtClean="0">
                <a:ln>
                  <a:noFill/>
                </a:ln>
                <a:solidFill>
                  <a:srgbClr val="000000"/>
                </a:solidFill>
                <a:effectLst/>
                <a:latin typeface="Times New Roman" pitchFamily="18" charset="0"/>
                <a:cs typeface="Times New Roman" pitchFamily="18" charset="0"/>
              </a:rPr>
              <a:t>s</a:t>
            </a: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 как и линия, выбранная для обводки видимого контура изображения.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952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Контур наложенного сечения обводят сплошной тонкой линией (от </a:t>
            </a:r>
            <a:r>
              <a:rPr kumimoji="0" lang="ru-RU" sz="2800" b="0" i="0" u="none" strike="noStrike" cap="none" normalizeH="0" baseline="0" dirty="0" err="1" smtClean="0">
                <a:ln>
                  <a:noFill/>
                </a:ln>
                <a:solidFill>
                  <a:srgbClr val="000000"/>
                </a:solidFill>
                <a:effectLst/>
                <a:latin typeface="Times New Roman" pitchFamily="18" charset="0"/>
                <a:cs typeface="Times New Roman" pitchFamily="18" charset="0"/>
              </a:rPr>
              <a:t>s</a:t>
            </a: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/2 до </a:t>
            </a:r>
            <a:r>
              <a:rPr kumimoji="0" lang="ru-RU" sz="2800" b="0" i="0" u="none" strike="noStrike" cap="none" normalizeH="0" baseline="0" dirty="0" err="1" smtClean="0">
                <a:ln>
                  <a:noFill/>
                </a:ln>
                <a:solidFill>
                  <a:srgbClr val="000000"/>
                </a:solidFill>
                <a:effectLst/>
                <a:latin typeface="Times New Roman" pitchFamily="18" charset="0"/>
                <a:cs typeface="Times New Roman" pitchFamily="18" charset="0"/>
              </a:rPr>
              <a:t>s</a:t>
            </a:r>
            <a:r>
              <a:rPr kumimoji="0" lang="ru-RU" sz="2800" b="0" i="0" u="none" strike="noStrike" cap="none" normalizeH="0" baseline="0" dirty="0" smtClean="0">
                <a:ln>
                  <a:noFill/>
                </a:ln>
                <a:solidFill>
                  <a:srgbClr val="000000"/>
                </a:solidFill>
                <a:effectLst/>
                <a:latin typeface="Times New Roman" pitchFamily="18" charset="0"/>
                <a:cs typeface="Times New Roman" pitchFamily="18" charset="0"/>
              </a:rPr>
              <a:t>/3). Если сечение закрывает контурные линии вида, то их не прерывают.</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7929618" cy="3108543"/>
          </a:xfrm>
          <a:prstGeom prst="rect">
            <a:avLst/>
          </a:prstGeom>
        </p:spPr>
        <p:txBody>
          <a:bodyPr wrap="square">
            <a:spAutoFit/>
          </a:bodyPr>
          <a:lstStyle/>
          <a:p>
            <a:pPr lvl="0" indent="95250" algn="just" eaLnBrk="0" fontAlgn="base" hangingPunct="0">
              <a:spcBef>
                <a:spcPct val="0"/>
              </a:spcBef>
              <a:spcAft>
                <a:spcPct val="0"/>
              </a:spcAft>
            </a:pPr>
            <a:r>
              <a:rPr lang="ru-RU" sz="2800" dirty="0" smtClean="0">
                <a:solidFill>
                  <a:srgbClr val="000000"/>
                </a:solidFill>
                <a:latin typeface="Times New Roman" pitchFamily="18" charset="0"/>
                <a:cs typeface="Times New Roman" pitchFamily="18" charset="0"/>
              </a:rPr>
              <a:t>Вынесенное сечение допускается располагать на любом месте поля чертежа. Оно может быть помещено непосредственно на продолжении линии сечения (рис. 3, б) или в стороне от этой линии, в частности на месте, предназначенном для одного из видов (рис. 3, в), а также в разрыве между частями вида (рис. 3, г).</a:t>
            </a:r>
            <a:endParaRPr lang="ru-RU" sz="28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2"/>
            <a:ext cx="7929618" cy="1200329"/>
          </a:xfrm>
          <a:prstGeom prst="rect">
            <a:avLst/>
          </a:prstGeom>
        </p:spPr>
        <p:txBody>
          <a:bodyPr wrap="square">
            <a:spAutoFit/>
          </a:bodyPr>
          <a:lstStyle/>
          <a:p>
            <a:pPr lvl="0" indent="95250" algn="just" eaLnBrk="0" fontAlgn="base" hangingPunct="0">
              <a:spcBef>
                <a:spcPct val="0"/>
              </a:spcBef>
              <a:spcAft>
                <a:spcPct val="0"/>
              </a:spcAft>
            </a:pPr>
            <a:r>
              <a:rPr lang="ru-RU" sz="2400" dirty="0" smtClean="0">
                <a:solidFill>
                  <a:srgbClr val="000000"/>
                </a:solidFill>
                <a:latin typeface="Times New Roman" pitchFamily="18" charset="0"/>
                <a:cs typeface="Times New Roman" pitchFamily="18" charset="0"/>
              </a:rPr>
              <a:t>Вынесенным сечениям следует отдавать предпочтение перед наложенными, так как последние затемняют виды чертежа и неудобны для нанесения размеров. Рис.3</a:t>
            </a:r>
            <a:endParaRPr lang="ru-RU" sz="2400" dirty="0" smtClean="0">
              <a:latin typeface="Arial" pitchFamily="34" charset="0"/>
              <a:cs typeface="Arial" pitchFamily="34" charset="0"/>
            </a:endParaRPr>
          </a:p>
        </p:txBody>
      </p:sp>
      <p:pic>
        <p:nvPicPr>
          <p:cNvPr id="3073" name="Picture 1"/>
          <p:cNvPicPr>
            <a:picLocks noChangeAspect="1" noChangeArrowheads="1"/>
          </p:cNvPicPr>
          <p:nvPr/>
        </p:nvPicPr>
        <p:blipFill>
          <a:blip r:embed="rId2" cstate="print"/>
          <a:srcRect/>
          <a:stretch>
            <a:fillRect/>
          </a:stretch>
        </p:blipFill>
        <p:spPr bwMode="auto">
          <a:xfrm>
            <a:off x="357158" y="1571612"/>
            <a:ext cx="7667655" cy="464347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Другая 2">
      <a:dk1>
        <a:sysClr val="windowText" lastClr="000000"/>
      </a:dk1>
      <a:lt1>
        <a:sysClr val="window" lastClr="FFFFFF"/>
      </a:lt1>
      <a:dk2>
        <a:srgbClr val="04617B"/>
      </a:dk2>
      <a:lt2>
        <a:srgbClr val="F2F2F2"/>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245</TotalTime>
  <Words>860</Words>
  <Application>Microsoft Office PowerPoint</Application>
  <PresentationFormat>Экран (4:3)</PresentationFormat>
  <Paragraphs>55</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Изящная</vt:lpstr>
      <vt:lpstr>Презентация на тему: «СЕЧЕНИЕ»</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«СЕЧЕНИЕ»</dc:title>
  <dc:creator>Sergey ostrov</dc:creator>
  <cp:lastModifiedBy>Gomozova</cp:lastModifiedBy>
  <cp:revision>19</cp:revision>
  <dcterms:created xsi:type="dcterms:W3CDTF">2022-11-06T17:29:21Z</dcterms:created>
  <dcterms:modified xsi:type="dcterms:W3CDTF">2022-11-07T07:46:04Z</dcterms:modified>
</cp:coreProperties>
</file>