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914400" y="2130425"/>
            <a:ext cx="10363199" cy="1470025"/>
          </a:xfrm>
        </p:spPr>
        <p:txBody>
          <a:bodyPr/>
          <a:lstStyle>
            <a:lvl1pPr algn="ctr">
              <a:defRPr b="1"/>
            </a:lvl1pPr>
          </a:lstStyle>
          <a:p>
            <a:pPr>
              <a:defRPr/>
            </a:pPr>
            <a:r>
              <a:rPr lang="ru-RU"/>
              <a:t>Образец заголовка</a:t>
            </a:r>
          </a:p>
        </p:txBody>
      </p:sp>
      <p:sp>
        <p:nvSpPr>
          <p:cNvPr id="3" name="Подзаголовок 2"/>
          <p:cNvSpPr>
            <a:spLocks noGrp="1"/>
          </p:cNvSpPr>
          <p:nvPr>
            <p:ph type="subTitle" idx="1"/>
          </p:nvPr>
        </p:nvSpPr>
        <p:spPr bwMode="auto">
          <a:xfrm>
            <a:off x="1828800" y="3886200"/>
            <a:ext cx="8534399"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p>
        </p:txBody>
      </p:sp>
      <p:sp>
        <p:nvSpPr>
          <p:cNvPr id="4" name="Дата 3"/>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839199" y="274638"/>
            <a:ext cx="2743200" cy="5851525"/>
          </a:xfrm>
        </p:spPr>
        <p:txBody>
          <a:bodyPr vert="eaVert"/>
          <a:lstStyle>
            <a:lvl1pPr algn="ctr">
              <a:defRPr/>
            </a:lvl1pPr>
          </a:lstStyle>
          <a:p>
            <a:pPr>
              <a:defRPr/>
            </a:pPr>
            <a:r>
              <a:rPr lang="ru-RU"/>
              <a:t>Образец заголовка</a:t>
            </a:r>
          </a:p>
        </p:txBody>
      </p:sp>
      <p:sp>
        <p:nvSpPr>
          <p:cNvPr id="3" name="Вертикальный текст 2"/>
          <p:cNvSpPr>
            <a:spLocks noGrp="1"/>
          </p:cNvSpPr>
          <p:nvPr>
            <p:ph type="body" orient="vert" idx="1"/>
          </p:nvPr>
        </p:nvSpPr>
        <p:spPr bwMode="auto">
          <a:xfrm>
            <a:off x="609599" y="274638"/>
            <a:ext cx="8026399" cy="585152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963083" y="4406901"/>
            <a:ext cx="10363199" cy="1362074"/>
          </a:xfrm>
        </p:spPr>
        <p:txBody>
          <a:bodyPr anchor="t"/>
          <a:lstStyle>
            <a:lvl1pPr algn="l">
              <a:defRPr sz="4000" b="1" cap="all"/>
            </a:lvl1pPr>
          </a:lstStyle>
          <a:p>
            <a:pPr>
              <a:defRPr/>
            </a:pPr>
            <a:r>
              <a:rPr lang="ru-RU"/>
              <a:t>Образец заголовка</a:t>
            </a:r>
          </a:p>
        </p:txBody>
      </p:sp>
      <p:sp>
        <p:nvSpPr>
          <p:cNvPr id="3" name="Текст 2"/>
          <p:cNvSpPr>
            <a:spLocks noGrp="1"/>
          </p:cNvSpPr>
          <p:nvPr>
            <p:ph type="body" idx="1"/>
          </p:nvPr>
        </p:nvSpPr>
        <p:spPr bwMode="auto">
          <a:xfrm>
            <a:off x="963083" y="2906713"/>
            <a:ext cx="10363199" cy="15001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Объект 2"/>
          <p:cNvSpPr>
            <a:spLocks noGrp="1"/>
          </p:cNvSpPr>
          <p:nvPr>
            <p:ph sz="half" idx="1"/>
          </p:nvPr>
        </p:nvSpPr>
        <p:spPr bwMode="auto">
          <a:xfrm>
            <a:off x="1583497" y="1600201"/>
            <a:ext cx="470452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Объект 3"/>
          <p:cNvSpPr>
            <a:spLocks noGrp="1"/>
          </p:cNvSpPr>
          <p:nvPr>
            <p:ph sz="half" idx="2"/>
          </p:nvPr>
        </p:nvSpPr>
        <p:spPr bwMode="auto">
          <a:xfrm>
            <a:off x="6576053" y="1600201"/>
            <a:ext cx="5006346"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Дата 4"/>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lvl1pPr>
              <a:defRPr/>
            </a:lvl1pPr>
          </a:lstStyle>
          <a:p>
            <a:pPr>
              <a:defRPr/>
            </a:pPr>
            <a:r>
              <a:rPr lang="ru-RU"/>
              <a:t>Образец заголовка</a:t>
            </a:r>
          </a:p>
        </p:txBody>
      </p:sp>
      <p:sp>
        <p:nvSpPr>
          <p:cNvPr id="3" name="Текст 2"/>
          <p:cNvSpPr>
            <a:spLocks noGrp="1"/>
          </p:cNvSpPr>
          <p:nvPr>
            <p:ph type="body" idx="1"/>
          </p:nvPr>
        </p:nvSpPr>
        <p:spPr bwMode="auto">
          <a:xfrm>
            <a:off x="1583497" y="1535113"/>
            <a:ext cx="47045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1583497" y="2174874"/>
            <a:ext cx="47045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Текст 4"/>
          <p:cNvSpPr>
            <a:spLocks noGrp="1"/>
          </p:cNvSpPr>
          <p:nvPr>
            <p:ph type="body" sz="quarter" idx="3"/>
          </p:nvPr>
        </p:nvSpPr>
        <p:spPr bwMode="auto">
          <a:xfrm>
            <a:off x="6480042" y="1535113"/>
            <a:ext cx="51023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480042" y="2174874"/>
            <a:ext cx="51023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6"/>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Дата 2"/>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583497" y="273049"/>
            <a:ext cx="3552394" cy="1162050"/>
          </a:xfrm>
        </p:spPr>
        <p:txBody>
          <a:bodyPr anchor="b"/>
          <a:lstStyle>
            <a:lvl1pPr algn="l">
              <a:defRPr sz="2000" b="1"/>
            </a:lvl1pPr>
          </a:lstStyle>
          <a:p>
            <a:pPr>
              <a:defRPr/>
            </a:pPr>
            <a:r>
              <a:rPr lang="ru-RU"/>
              <a:t>Образец заголовка</a:t>
            </a:r>
          </a:p>
        </p:txBody>
      </p:sp>
      <p:sp>
        <p:nvSpPr>
          <p:cNvPr id="3" name="Объект 2"/>
          <p:cNvSpPr>
            <a:spLocks noGrp="1"/>
          </p:cNvSpPr>
          <p:nvPr>
            <p:ph idx="1"/>
          </p:nvPr>
        </p:nvSpPr>
        <p:spPr bwMode="auto">
          <a:xfrm>
            <a:off x="5327913" y="273050"/>
            <a:ext cx="62544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Текст 3"/>
          <p:cNvSpPr>
            <a:spLocks noGrp="1"/>
          </p:cNvSpPr>
          <p:nvPr>
            <p:ph type="body" sz="half" idx="2"/>
          </p:nvPr>
        </p:nvSpPr>
        <p:spPr bwMode="auto">
          <a:xfrm>
            <a:off x="1583497" y="1435101"/>
            <a:ext cx="3552394"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583497" y="4800600"/>
            <a:ext cx="9985109" cy="566738"/>
          </a:xfrm>
        </p:spPr>
        <p:txBody>
          <a:bodyPr anchor="b"/>
          <a:lstStyle>
            <a:lvl1pPr algn="l">
              <a:defRPr sz="2000" b="1"/>
            </a:lvl1pPr>
          </a:lstStyle>
          <a:p>
            <a:pPr>
              <a:defRPr/>
            </a:pPr>
            <a:r>
              <a:rPr lang="ru-RU"/>
              <a:t>Образец заголовка</a:t>
            </a:r>
          </a:p>
        </p:txBody>
      </p:sp>
      <p:sp>
        <p:nvSpPr>
          <p:cNvPr id="3" name="Рисунок 2"/>
          <p:cNvSpPr>
            <a:spLocks noGrp="1"/>
          </p:cNvSpPr>
          <p:nvPr>
            <p:ph type="pic" idx="1"/>
          </p:nvPr>
        </p:nvSpPr>
        <p:spPr bwMode="auto">
          <a:xfrm>
            <a:off x="1583497" y="612774"/>
            <a:ext cx="9985109" cy="41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1583497" y="5367337"/>
            <a:ext cx="998510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86EB4D43-F783-4E09-8208-6AA351DBC29B}" type="datetimeFigureOut">
              <a:rPr lang="ru-RU"/>
              <a:pPr>
                <a:defRPr/>
              </a:pPr>
              <a:t>09.11.2022</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F8E3F0E9-0FC2-4DDE-87CF-3BA6A04EA4C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Текст 2"/>
          <p:cNvSpPr>
            <a:spLocks noGrp="1"/>
          </p:cNvSpPr>
          <p:nvPr>
            <p:ph type="body" idx="1"/>
          </p:nvPr>
        </p:nvSpPr>
        <p:spPr bwMode="auto">
          <a:xfrm>
            <a:off x="1583497" y="1600201"/>
            <a:ext cx="9998901" cy="4525962"/>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6" name="Shape 1058"/>
          <p:cNvSpPr>
            <a:spLocks noGrp="1" noChangeArrowheads="1"/>
          </p:cNvSpPr>
          <p:nvPr userDrawn="1"/>
        </p:nvSpPr>
        <p:spPr bwMode="auto">
          <a:xfrm>
            <a:off x="0" y="0"/>
            <a:ext cx="12191999" cy="6858000"/>
          </a:xfrm>
          <a:custGeom>
            <a:avLst/>
            <a:gdLst/>
            <a:ahLst/>
            <a:cxnLst/>
            <a:rect l="l" t="t" r="r" b="b"/>
            <a:pathLst>
              <a:path w="43200" h="43200" stroke="0" extrusionOk="0">
                <a:moveTo>
                  <a:pt x="6343" y="6641"/>
                </a:moveTo>
                <a:lnTo>
                  <a:pt x="6343" y="6641"/>
                </a:lnTo>
                <a:cubicBezTo>
                  <a:pt x="7781" y="2374"/>
                  <a:pt x="8594" y="0"/>
                  <a:pt x="8594" y="0"/>
                </a:cubicBezTo>
                <a:lnTo>
                  <a:pt x="0" y="0"/>
                </a:lnTo>
                <a:lnTo>
                  <a:pt x="0" y="43200"/>
                </a:lnTo>
                <a:lnTo>
                  <a:pt x="43200" y="43200"/>
                </a:lnTo>
                <a:lnTo>
                  <a:pt x="43200" y="37760"/>
                </a:lnTo>
                <a:lnTo>
                  <a:pt x="43200" y="37760"/>
                </a:lnTo>
                <a:cubicBezTo>
                  <a:pt x="43200" y="37760"/>
                  <a:pt x="34824" y="39282"/>
                  <a:pt x="21228" y="41101"/>
                </a:cubicBezTo>
                <a:lnTo>
                  <a:pt x="21228" y="41101"/>
                </a:lnTo>
                <a:cubicBezTo>
                  <a:pt x="3446" y="43478"/>
                  <a:pt x="-5241" y="41016"/>
                  <a:pt x="6343" y="6641"/>
                </a:cubicBezTo>
                <a:close/>
              </a:path>
            </a:pathLst>
          </a:custGeom>
          <a:solidFill>
            <a:schemeClr val="accent1"/>
          </a:solidFill>
          <a:ln w="9524">
            <a:solidFill>
              <a:srgbClr val="000000"/>
            </a:solidFill>
            <a:round/>
            <a:headEnd/>
            <a:tailEnd/>
          </a:ln>
        </p:spPr>
      </p:sp>
      <p:sp>
        <p:nvSpPr>
          <p:cNvPr id="47" name="Shape 1059"/>
          <p:cNvSpPr>
            <a:spLocks noGrp="1" noChangeArrowheads="1"/>
          </p:cNvSpPr>
          <p:nvPr userDrawn="1"/>
        </p:nvSpPr>
        <p:spPr bwMode="auto">
          <a:xfrm>
            <a:off x="0" y="0"/>
            <a:ext cx="12191999" cy="6858000"/>
          </a:xfrm>
        </p:spPr>
      </p:sp>
      <p:sp>
        <p:nvSpPr>
          <p:cNvPr id="48" name="Shape 1060"/>
          <p:cNvSpPr>
            <a:spLocks noGrp="1" noChangeArrowheads="1"/>
          </p:cNvSpPr>
          <p:nvPr userDrawn="1"/>
        </p:nvSpPr>
        <p:spPr bwMode="auto">
          <a:xfrm>
            <a:off x="0" y="0"/>
            <a:ext cx="12191999" cy="6858000"/>
          </a:xfrm>
          <a:custGeom>
            <a:avLst/>
            <a:gdLst/>
            <a:ahLst/>
            <a:cxnLst/>
            <a:rect l="l" t="t" r="r" b="b"/>
            <a:pathLst>
              <a:path w="43200" h="43200" stroke="0" extrusionOk="0">
                <a:moveTo>
                  <a:pt x="22361" y="36777"/>
                </a:moveTo>
                <a:lnTo>
                  <a:pt x="22361" y="36777"/>
                </a:lnTo>
                <a:cubicBezTo>
                  <a:pt x="5219" y="39070"/>
                  <a:pt x="-2372" y="36412"/>
                  <a:pt x="7775" y="6299"/>
                </a:cubicBezTo>
                <a:lnTo>
                  <a:pt x="7775" y="6299"/>
                </a:lnTo>
                <a:cubicBezTo>
                  <a:pt x="9119" y="2311"/>
                  <a:pt x="9892" y="58"/>
                  <a:pt x="9911"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3612"/>
                </a:lnTo>
                <a:lnTo>
                  <a:pt x="43200" y="33612"/>
                </a:lnTo>
                <a:cubicBezTo>
                  <a:pt x="43110" y="33630"/>
                  <a:pt x="35168" y="35065"/>
                  <a:pt x="22361" y="36777"/>
                </a:cubicBezTo>
                <a:close/>
              </a:path>
            </a:pathLst>
          </a:custGeom>
          <a:solidFill>
            <a:schemeClr val="accent1">
              <a:alpha val="9000"/>
            </a:schemeClr>
          </a:solidFill>
          <a:ln w="9524">
            <a:solidFill>
              <a:srgbClr val="000000"/>
            </a:solidFill>
            <a:round/>
            <a:headEnd/>
            <a:tailEnd/>
          </a:ln>
        </p:spPr>
      </p:sp>
      <p:sp>
        <p:nvSpPr>
          <p:cNvPr id="49" name="Shape 1061"/>
          <p:cNvSpPr>
            <a:spLocks noGrp="1" noChangeArrowheads="1"/>
          </p:cNvSpPr>
          <p:nvPr userDrawn="1"/>
        </p:nvSpPr>
        <p:spPr bwMode="auto">
          <a:xfrm>
            <a:off x="0" y="0"/>
            <a:ext cx="12191999" cy="6858000"/>
          </a:xfrm>
          <a:custGeom>
            <a:avLst/>
            <a:gdLst/>
            <a:ahLst/>
            <a:cxnLst/>
            <a:rect l="l" t="t" r="r" b="b"/>
            <a:pathLst>
              <a:path w="43200" h="43200" stroke="0" extrusionOk="0">
                <a:moveTo>
                  <a:pt x="22276" y="37156"/>
                </a:moveTo>
                <a:lnTo>
                  <a:pt x="22276" y="37156"/>
                </a:lnTo>
                <a:cubicBezTo>
                  <a:pt x="5093" y="39454"/>
                  <a:pt x="-2596" y="36819"/>
                  <a:pt x="7680" y="6325"/>
                </a:cubicBezTo>
                <a:lnTo>
                  <a:pt x="7680" y="6325"/>
                </a:lnTo>
                <a:cubicBezTo>
                  <a:pt x="9010" y="2380"/>
                  <a:pt x="9781" y="117"/>
                  <a:pt x="9819"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3980"/>
                </a:lnTo>
                <a:lnTo>
                  <a:pt x="43200" y="33980"/>
                </a:lnTo>
                <a:cubicBezTo>
                  <a:pt x="43020" y="34016"/>
                  <a:pt x="35046" y="35449"/>
                  <a:pt x="22276" y="37156"/>
                </a:cubicBezTo>
                <a:close/>
              </a:path>
            </a:pathLst>
          </a:custGeom>
          <a:solidFill>
            <a:schemeClr val="accent1">
              <a:alpha val="18000"/>
            </a:schemeClr>
          </a:solidFill>
          <a:ln w="9524">
            <a:solidFill>
              <a:srgbClr val="000000"/>
            </a:solidFill>
            <a:round/>
            <a:headEnd/>
            <a:tailEnd/>
          </a:ln>
        </p:spPr>
      </p:sp>
      <p:sp>
        <p:nvSpPr>
          <p:cNvPr id="50" name="Shape 1062"/>
          <p:cNvSpPr>
            <a:spLocks noGrp="1" noChangeArrowheads="1"/>
          </p:cNvSpPr>
          <p:nvPr userDrawn="1"/>
        </p:nvSpPr>
        <p:spPr bwMode="auto">
          <a:xfrm>
            <a:off x="0" y="0"/>
            <a:ext cx="12191999" cy="6858000"/>
          </a:xfrm>
          <a:custGeom>
            <a:avLst/>
            <a:gdLst/>
            <a:ahLst/>
            <a:cxnLst/>
            <a:rect l="l" t="t" r="r" b="b"/>
            <a:pathLst>
              <a:path w="43200" h="43200" stroke="0" extrusionOk="0">
                <a:moveTo>
                  <a:pt x="22192" y="37535"/>
                </a:moveTo>
                <a:lnTo>
                  <a:pt x="22192" y="37535"/>
                </a:lnTo>
                <a:cubicBezTo>
                  <a:pt x="4968" y="39839"/>
                  <a:pt x="-2820" y="37226"/>
                  <a:pt x="7585" y="6350"/>
                </a:cubicBezTo>
                <a:lnTo>
                  <a:pt x="7585" y="6350"/>
                </a:lnTo>
                <a:cubicBezTo>
                  <a:pt x="8900" y="2448"/>
                  <a:pt x="9670" y="176"/>
                  <a:pt x="9726"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4348"/>
                </a:lnTo>
                <a:lnTo>
                  <a:pt x="43200" y="34348"/>
                </a:lnTo>
                <a:cubicBezTo>
                  <a:pt x="42885" y="34402"/>
                  <a:pt x="34924" y="35833"/>
                  <a:pt x="22192" y="37535"/>
                </a:cubicBezTo>
                <a:close/>
              </a:path>
            </a:pathLst>
          </a:custGeom>
          <a:solidFill>
            <a:schemeClr val="accent1">
              <a:alpha val="26998"/>
            </a:schemeClr>
          </a:solidFill>
          <a:ln w="9524">
            <a:solidFill>
              <a:srgbClr val="000000"/>
            </a:solidFill>
            <a:round/>
            <a:headEnd/>
            <a:tailEnd/>
          </a:ln>
        </p:spPr>
      </p:sp>
      <p:sp>
        <p:nvSpPr>
          <p:cNvPr id="51" name="Shape 1063"/>
          <p:cNvSpPr>
            <a:spLocks noGrp="1" noChangeArrowheads="1"/>
          </p:cNvSpPr>
          <p:nvPr userDrawn="1"/>
        </p:nvSpPr>
        <p:spPr bwMode="auto">
          <a:xfrm>
            <a:off x="0" y="0"/>
            <a:ext cx="12191999" cy="6858000"/>
          </a:xfrm>
          <a:custGeom>
            <a:avLst/>
            <a:gdLst/>
            <a:ahLst/>
            <a:cxnLst/>
            <a:rect l="l" t="t" r="r" b="b"/>
            <a:pathLst>
              <a:path w="43200" h="43200" stroke="0" extrusionOk="0">
                <a:moveTo>
                  <a:pt x="22107" y="37914"/>
                </a:moveTo>
                <a:lnTo>
                  <a:pt x="22107" y="37914"/>
                </a:lnTo>
                <a:cubicBezTo>
                  <a:pt x="4842" y="40223"/>
                  <a:pt x="-3044" y="37634"/>
                  <a:pt x="7490" y="6376"/>
                </a:cubicBezTo>
                <a:lnTo>
                  <a:pt x="7490" y="6376"/>
                </a:lnTo>
                <a:cubicBezTo>
                  <a:pt x="8790" y="2517"/>
                  <a:pt x="9559" y="235"/>
                  <a:pt x="9634"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4717"/>
                </a:lnTo>
                <a:lnTo>
                  <a:pt x="43200" y="34717"/>
                </a:lnTo>
                <a:cubicBezTo>
                  <a:pt x="42795" y="34789"/>
                  <a:pt x="34802" y="36217"/>
                  <a:pt x="22107" y="37914"/>
                </a:cubicBezTo>
                <a:close/>
              </a:path>
            </a:pathLst>
          </a:custGeom>
          <a:solidFill>
            <a:schemeClr val="accent1">
              <a:alpha val="36000"/>
            </a:schemeClr>
          </a:solidFill>
          <a:ln w="9524">
            <a:solidFill>
              <a:srgbClr val="000000"/>
            </a:solidFill>
            <a:round/>
            <a:headEnd/>
            <a:tailEnd/>
          </a:ln>
        </p:spPr>
      </p:sp>
      <p:sp>
        <p:nvSpPr>
          <p:cNvPr id="52" name="Shape 1064"/>
          <p:cNvSpPr>
            <a:spLocks noGrp="1" noChangeArrowheads="1"/>
          </p:cNvSpPr>
          <p:nvPr userDrawn="1"/>
        </p:nvSpPr>
        <p:spPr bwMode="auto">
          <a:xfrm>
            <a:off x="0" y="0"/>
            <a:ext cx="12191999" cy="6858000"/>
          </a:xfrm>
          <a:custGeom>
            <a:avLst/>
            <a:gdLst/>
            <a:ahLst/>
            <a:cxnLst/>
            <a:rect l="l" t="t" r="r" b="b"/>
            <a:pathLst>
              <a:path w="43200" h="43200" stroke="0" extrusionOk="0">
                <a:moveTo>
                  <a:pt x="22022" y="38293"/>
                </a:moveTo>
                <a:lnTo>
                  <a:pt x="22022" y="38293"/>
                </a:lnTo>
                <a:cubicBezTo>
                  <a:pt x="4717" y="40608"/>
                  <a:pt x="-3267" y="38041"/>
                  <a:pt x="7394" y="6401"/>
                </a:cubicBezTo>
                <a:lnTo>
                  <a:pt x="7394" y="6401"/>
                </a:lnTo>
                <a:cubicBezTo>
                  <a:pt x="8680" y="2586"/>
                  <a:pt x="9448" y="293"/>
                  <a:pt x="9542"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085"/>
                </a:lnTo>
                <a:lnTo>
                  <a:pt x="43200" y="35085"/>
                </a:lnTo>
                <a:cubicBezTo>
                  <a:pt x="42705" y="35175"/>
                  <a:pt x="34680" y="36601"/>
                  <a:pt x="22022" y="38293"/>
                </a:cubicBezTo>
                <a:close/>
              </a:path>
            </a:pathLst>
          </a:custGeom>
          <a:solidFill>
            <a:schemeClr val="accent1">
              <a:alpha val="45000"/>
            </a:schemeClr>
          </a:solidFill>
          <a:ln w="9524">
            <a:solidFill>
              <a:srgbClr val="000000"/>
            </a:solidFill>
            <a:round/>
            <a:headEnd/>
            <a:tailEnd/>
          </a:ln>
        </p:spPr>
      </p:sp>
      <p:sp>
        <p:nvSpPr>
          <p:cNvPr id="53" name="Shape 1065"/>
          <p:cNvSpPr>
            <a:spLocks noGrp="1" noChangeArrowheads="1"/>
          </p:cNvSpPr>
          <p:nvPr userDrawn="1"/>
        </p:nvSpPr>
        <p:spPr bwMode="auto">
          <a:xfrm>
            <a:off x="0" y="0"/>
            <a:ext cx="12191999" cy="6858000"/>
          </a:xfrm>
          <a:custGeom>
            <a:avLst/>
            <a:gdLst/>
            <a:ahLst/>
            <a:cxnLst/>
            <a:rect l="l" t="t" r="r" b="b"/>
            <a:pathLst>
              <a:path w="43200" h="43200" stroke="0" extrusionOk="0">
                <a:moveTo>
                  <a:pt x="21937" y="38673"/>
                </a:moveTo>
                <a:lnTo>
                  <a:pt x="21937" y="38673"/>
                </a:lnTo>
                <a:cubicBezTo>
                  <a:pt x="4591" y="40992"/>
                  <a:pt x="-3491" y="38448"/>
                  <a:pt x="7299" y="6427"/>
                </a:cubicBezTo>
                <a:lnTo>
                  <a:pt x="7299" y="6427"/>
                </a:lnTo>
                <a:cubicBezTo>
                  <a:pt x="8570" y="2655"/>
                  <a:pt x="9336" y="352"/>
                  <a:pt x="9449"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453"/>
                </a:lnTo>
                <a:lnTo>
                  <a:pt x="43200" y="35453"/>
                </a:lnTo>
                <a:cubicBezTo>
                  <a:pt x="42570" y="35561"/>
                  <a:pt x="34558" y="36985"/>
                  <a:pt x="21937" y="38673"/>
                </a:cubicBezTo>
                <a:close/>
              </a:path>
            </a:pathLst>
          </a:custGeom>
          <a:solidFill>
            <a:schemeClr val="accent1">
              <a:alpha val="55000"/>
            </a:schemeClr>
          </a:solidFill>
          <a:ln w="9524">
            <a:solidFill>
              <a:srgbClr val="000000"/>
            </a:solidFill>
            <a:round/>
            <a:headEnd/>
            <a:tailEnd/>
          </a:ln>
        </p:spPr>
      </p:sp>
      <p:sp>
        <p:nvSpPr>
          <p:cNvPr id="54" name="Shape 1066"/>
          <p:cNvSpPr>
            <a:spLocks noGrp="1" noChangeArrowheads="1"/>
          </p:cNvSpPr>
          <p:nvPr userDrawn="1"/>
        </p:nvSpPr>
        <p:spPr bwMode="auto">
          <a:xfrm>
            <a:off x="0" y="0"/>
            <a:ext cx="12191999" cy="6858000"/>
          </a:xfrm>
          <a:custGeom>
            <a:avLst/>
            <a:gdLst/>
            <a:ahLst/>
            <a:cxnLst/>
            <a:rect l="l" t="t" r="r" b="b"/>
            <a:pathLst>
              <a:path w="43200" h="43200" stroke="0" extrusionOk="0">
                <a:moveTo>
                  <a:pt x="21853" y="39052"/>
                </a:moveTo>
                <a:lnTo>
                  <a:pt x="21853" y="39052"/>
                </a:lnTo>
                <a:cubicBezTo>
                  <a:pt x="4466" y="41377"/>
                  <a:pt x="-3715" y="38855"/>
                  <a:pt x="7204" y="6453"/>
                </a:cubicBezTo>
                <a:lnTo>
                  <a:pt x="7204" y="6453"/>
                </a:lnTo>
                <a:cubicBezTo>
                  <a:pt x="8461" y="2724"/>
                  <a:pt x="9225" y="411"/>
                  <a:pt x="9357"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822"/>
                </a:lnTo>
                <a:lnTo>
                  <a:pt x="43200" y="35822"/>
                </a:lnTo>
                <a:cubicBezTo>
                  <a:pt x="42480" y="35948"/>
                  <a:pt x="34436" y="37369"/>
                  <a:pt x="21853" y="39052"/>
                </a:cubicBezTo>
                <a:close/>
              </a:path>
            </a:pathLst>
          </a:custGeom>
          <a:solidFill>
            <a:schemeClr val="accent1">
              <a:alpha val="63999"/>
            </a:schemeClr>
          </a:solidFill>
          <a:ln w="9524">
            <a:solidFill>
              <a:srgbClr val="000000"/>
            </a:solidFill>
            <a:round/>
            <a:headEnd/>
            <a:tailEnd/>
          </a:ln>
        </p:spPr>
      </p:sp>
      <p:sp>
        <p:nvSpPr>
          <p:cNvPr id="55" name="Shape 1067"/>
          <p:cNvSpPr>
            <a:spLocks noGrp="1" noChangeArrowheads="1"/>
          </p:cNvSpPr>
          <p:nvPr userDrawn="1"/>
        </p:nvSpPr>
        <p:spPr bwMode="auto">
          <a:xfrm>
            <a:off x="0" y="0"/>
            <a:ext cx="12191999" cy="6858000"/>
          </a:xfrm>
          <a:custGeom>
            <a:avLst/>
            <a:gdLst/>
            <a:ahLst/>
            <a:cxnLst/>
            <a:rect l="l" t="t" r="r" b="b"/>
            <a:pathLst>
              <a:path w="43200" h="43200" stroke="0" extrusionOk="0">
                <a:moveTo>
                  <a:pt x="21768" y="39431"/>
                </a:moveTo>
                <a:lnTo>
                  <a:pt x="21768" y="39431"/>
                </a:lnTo>
                <a:cubicBezTo>
                  <a:pt x="4340" y="41761"/>
                  <a:pt x="-3939" y="39262"/>
                  <a:pt x="7109" y="6478"/>
                </a:cubicBezTo>
                <a:lnTo>
                  <a:pt x="7109" y="6478"/>
                </a:lnTo>
                <a:cubicBezTo>
                  <a:pt x="8351" y="2792"/>
                  <a:pt x="9114" y="470"/>
                  <a:pt x="9265"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190"/>
                </a:lnTo>
                <a:lnTo>
                  <a:pt x="43200" y="36190"/>
                </a:lnTo>
                <a:cubicBezTo>
                  <a:pt x="42390" y="36334"/>
                  <a:pt x="34314" y="37753"/>
                  <a:pt x="21768" y="39431"/>
                </a:cubicBezTo>
                <a:close/>
              </a:path>
            </a:pathLst>
          </a:custGeom>
          <a:solidFill>
            <a:schemeClr val="accent1">
              <a:alpha val="73000"/>
            </a:schemeClr>
          </a:solidFill>
          <a:ln w="9524">
            <a:solidFill>
              <a:srgbClr val="000000"/>
            </a:solidFill>
            <a:round/>
            <a:headEnd/>
            <a:tailEnd/>
          </a:ln>
        </p:spPr>
      </p:sp>
      <p:sp>
        <p:nvSpPr>
          <p:cNvPr id="56" name="Shape 1068"/>
          <p:cNvSpPr>
            <a:spLocks noGrp="1" noChangeArrowheads="1"/>
          </p:cNvSpPr>
          <p:nvPr userDrawn="1"/>
        </p:nvSpPr>
        <p:spPr bwMode="auto">
          <a:xfrm>
            <a:off x="0" y="0"/>
            <a:ext cx="12191999" cy="6858000"/>
          </a:xfrm>
          <a:custGeom>
            <a:avLst/>
            <a:gdLst/>
            <a:ahLst/>
            <a:cxnLst/>
            <a:rect l="l" t="t" r="r" b="b"/>
            <a:pathLst>
              <a:path w="43200" h="43200" stroke="0" extrusionOk="0">
                <a:moveTo>
                  <a:pt x="21683" y="39810"/>
                </a:moveTo>
                <a:lnTo>
                  <a:pt x="21683" y="39810"/>
                </a:lnTo>
                <a:cubicBezTo>
                  <a:pt x="4214" y="42146"/>
                  <a:pt x="-4163" y="39669"/>
                  <a:pt x="7014" y="6504"/>
                </a:cubicBezTo>
                <a:lnTo>
                  <a:pt x="7014" y="6504"/>
                </a:lnTo>
                <a:cubicBezTo>
                  <a:pt x="8241" y="2861"/>
                  <a:pt x="9003" y="528"/>
                  <a:pt x="9172"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558"/>
                </a:lnTo>
                <a:lnTo>
                  <a:pt x="43200" y="36558"/>
                </a:lnTo>
                <a:cubicBezTo>
                  <a:pt x="42300" y="36720"/>
                  <a:pt x="34192" y="38137"/>
                  <a:pt x="21683" y="39810"/>
                </a:cubicBezTo>
                <a:close/>
              </a:path>
            </a:pathLst>
          </a:custGeom>
          <a:solidFill>
            <a:schemeClr val="accent1">
              <a:alpha val="82000"/>
            </a:schemeClr>
          </a:solidFill>
          <a:ln w="9524">
            <a:solidFill>
              <a:srgbClr val="000000"/>
            </a:solidFill>
            <a:round/>
            <a:headEnd/>
            <a:tailEnd/>
          </a:ln>
        </p:spPr>
      </p:sp>
      <p:sp>
        <p:nvSpPr>
          <p:cNvPr id="57" name="Shape 1069"/>
          <p:cNvSpPr>
            <a:spLocks noGrp="1" noChangeArrowheads="1"/>
          </p:cNvSpPr>
          <p:nvPr userDrawn="1"/>
        </p:nvSpPr>
        <p:spPr bwMode="auto">
          <a:xfrm>
            <a:off x="0" y="0"/>
            <a:ext cx="12191999" cy="6858000"/>
          </a:xfrm>
          <a:custGeom>
            <a:avLst/>
            <a:gdLst/>
            <a:ahLst/>
            <a:cxnLst/>
            <a:rect l="l" t="t" r="r" b="b"/>
            <a:pathLst>
              <a:path w="43200" h="43200" stroke="0" extrusionOk="0">
                <a:moveTo>
                  <a:pt x="21599" y="40189"/>
                </a:moveTo>
                <a:lnTo>
                  <a:pt x="21599" y="40189"/>
                </a:lnTo>
                <a:cubicBezTo>
                  <a:pt x="4089" y="42530"/>
                  <a:pt x="-4386" y="40077"/>
                  <a:pt x="6918" y="6529"/>
                </a:cubicBezTo>
                <a:lnTo>
                  <a:pt x="6918" y="6529"/>
                </a:lnTo>
                <a:cubicBezTo>
                  <a:pt x="8131" y="2930"/>
                  <a:pt x="8892" y="587"/>
                  <a:pt x="9080"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926"/>
                </a:lnTo>
                <a:lnTo>
                  <a:pt x="43200" y="36926"/>
                </a:lnTo>
                <a:cubicBezTo>
                  <a:pt x="42165" y="37107"/>
                  <a:pt x="34070" y="38521"/>
                  <a:pt x="21599" y="40189"/>
                </a:cubicBezTo>
                <a:close/>
              </a:path>
            </a:pathLst>
          </a:custGeom>
          <a:solidFill>
            <a:schemeClr val="accent1">
              <a:alpha val="91000"/>
            </a:schemeClr>
          </a:solidFill>
          <a:ln w="9524">
            <a:solidFill>
              <a:srgbClr val="000000"/>
            </a:solidFill>
            <a:round/>
            <a:headEnd/>
            <a:tailEnd/>
          </a:ln>
        </p:spPr>
      </p:sp>
      <p:sp>
        <p:nvSpPr>
          <p:cNvPr id="58" name="Shape 1070"/>
          <p:cNvSpPr>
            <a:spLocks noGrp="1" noChangeArrowheads="1"/>
          </p:cNvSpPr>
          <p:nvPr userDrawn="1"/>
        </p:nvSpPr>
        <p:spPr bwMode="auto">
          <a:xfrm>
            <a:off x="0" y="0"/>
            <a:ext cx="12191999" cy="6858000"/>
          </a:xfrm>
          <a:custGeom>
            <a:avLst/>
            <a:gdLst/>
            <a:ahLst/>
            <a:cxnLst/>
            <a:rect l="l" t="t" r="r" b="b"/>
            <a:pathLst>
              <a:path w="43200" h="43200" stroke="0" extrusionOk="0">
                <a:moveTo>
                  <a:pt x="21514" y="40568"/>
                </a:moveTo>
                <a:lnTo>
                  <a:pt x="21514" y="40568"/>
                </a:lnTo>
                <a:cubicBezTo>
                  <a:pt x="3963" y="42915"/>
                  <a:pt x="-4610" y="40484"/>
                  <a:pt x="6823" y="6555"/>
                </a:cubicBezTo>
                <a:lnTo>
                  <a:pt x="6823" y="6555"/>
                </a:lnTo>
                <a:cubicBezTo>
                  <a:pt x="8022" y="2999"/>
                  <a:pt x="8781" y="646"/>
                  <a:pt x="8988"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7295"/>
                </a:lnTo>
                <a:lnTo>
                  <a:pt x="43200" y="37295"/>
                </a:lnTo>
                <a:cubicBezTo>
                  <a:pt x="42075" y="37493"/>
                  <a:pt x="33948" y="38905"/>
                  <a:pt x="21514" y="40568"/>
                </a:cubicBezTo>
                <a:close/>
              </a:path>
            </a:pathLst>
          </a:custGeom>
          <a:solidFill>
            <a:schemeClr val="accent1"/>
          </a:solidFill>
          <a:ln w="9524">
            <a:solidFill>
              <a:srgbClr val="000000"/>
            </a:solidFill>
            <a:round/>
            <a:headEnd/>
            <a:tailEnd/>
          </a:ln>
        </p:spPr>
      </p:sp>
      <p:sp>
        <p:nvSpPr>
          <p:cNvPr id="2" name="Заголовок 1"/>
          <p:cNvSpPr>
            <a:spLocks noGrp="1"/>
          </p:cNvSpPr>
          <p:nvPr>
            <p:ph type="title"/>
          </p:nvPr>
        </p:nvSpPr>
        <p:spPr bwMode="auto">
          <a:xfrm>
            <a:off x="1583497" y="274638"/>
            <a:ext cx="9998901" cy="1143000"/>
          </a:xfrm>
          <a:prstGeom prst="rect">
            <a:avLst/>
          </a:prstGeom>
        </p:spPr>
        <p:txBody>
          <a:bodyPr vert="horz" lIns="91440" tIns="45720" rIns="91440" bIns="45720" rtlCol="0" anchor="ctr">
            <a:normAutofit/>
          </a:bodyPr>
          <a:lstStyle/>
          <a:p>
            <a:pPr>
              <a:defRPr/>
            </a:pPr>
            <a:r>
              <a:rPr lang="ru-RU"/>
              <a:t>Образец заголовка</a:t>
            </a:r>
          </a:p>
        </p:txBody>
      </p:sp>
      <p:sp>
        <p:nvSpPr>
          <p:cNvPr id="6" name="Номер слайда 5"/>
          <p:cNvSpPr>
            <a:spLocks noGrp="1"/>
          </p:cNvSpPr>
          <p:nvPr>
            <p:ph type="sldNum" sz="quarter" idx="4"/>
          </p:nvPr>
        </p:nvSpPr>
        <p:spPr bwMode="auto">
          <a:xfrm>
            <a:off x="9264351" y="6356350"/>
            <a:ext cx="23180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t>	</a:t>
            </a:r>
            <a:fld id="{F8E3F0E9-0FC2-4DDE-87CF-3BA6A04EA4CC}" type="slidenum">
              <a:rPr lang="ru-RU"/>
              <a:pPr>
                <a:defRPr/>
              </a:pPr>
              <a:t>‹#›</a:t>
            </a:fld>
            <a:endParaRPr lang="ru-RU"/>
          </a:p>
        </p:txBody>
      </p:sp>
      <p:sp>
        <p:nvSpPr>
          <p:cNvPr id="4" name="Дата 3"/>
          <p:cNvSpPr>
            <a:spLocks noGrp="1"/>
          </p:cNvSpPr>
          <p:nvPr>
            <p:ph type="dt" sz="half" idx="2"/>
          </p:nvPr>
        </p:nvSpPr>
        <p:spPr bwMode="auto">
          <a:xfrm>
            <a:off x="1619018" y="6356350"/>
            <a:ext cx="284479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EB4D43-F783-4E09-8208-6AA351DBC29B}" type="datetimeFigureOut">
              <a:rPr lang="ru-RU"/>
              <a:pPr>
                <a:defRPr/>
              </a:pPr>
              <a:t>09.11.2022</a:t>
            </a:fld>
            <a:endParaRPr lang="ru-RU"/>
          </a:p>
        </p:txBody>
      </p:sp>
      <p:sp>
        <p:nvSpPr>
          <p:cNvPr id="5" name="Нижний колонтитул 4"/>
          <p:cNvSpPr>
            <a:spLocks noGrp="1"/>
          </p:cNvSpPr>
          <p:nvPr>
            <p:ph type="ftr" sz="quarter" idx="3"/>
          </p:nvPr>
        </p:nvSpPr>
        <p:spPr bwMode="auto">
          <a:xfrm>
            <a:off x="5125706" y="6356350"/>
            <a:ext cx="35625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a:spcBef>
          <a:spcPts val="0"/>
        </a:spcBef>
        <a:buNone/>
        <a:defRPr sz="4400" b="1">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emoo.ru/krysha/razmery-lista-metallocherepicy-dlya-kryshi-cena/" TargetMode="External"/><Relationship Id="rId2" Type="http://schemas.openxmlformats.org/officeDocument/2006/relationships/hyperlink" Target="http://remoo.ru/krysha/montazh-metallocherepicy-poshagovaya-instrukciy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remoo.ru/krysha/ondulin-ili-metallocherepica-chto-luchsh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remoo.ru/krysha/krovelnye-materialy-dlya-kryshi-vidy-i-cen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remoo.ru/materialy/listy-osb-tolshchina-i-razmery-ceny/"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remoo.ru/stroitelstvo/krovelnyie-materialyi-vidyi-i-svoystva-harakteristiki"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remoo.ru/materialy/ondulin-cena-za-list-razmer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remoo.ru/krysha/stropilnaya-sistema-poluvalmovoj-kryshi/"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lstStyle/>
          <a:p>
            <a:pPr>
              <a:defRPr/>
            </a:pPr>
            <a:r>
              <a:rPr sz="2800" b="1">
                <a:latin typeface="Times New Roman"/>
                <a:ea typeface="Times New Roman"/>
                <a:cs typeface="Times New Roman"/>
              </a:rPr>
              <a:t>Кровельные материалы: виды и свойства, характеристики</a:t>
            </a:r>
            <a:endParaRPr lang="ru-RU" sz="120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6697184" name="TextBox 716697183"/>
          <p:cNvSpPr txBox="1"/>
          <p:nvPr/>
        </p:nvSpPr>
        <p:spPr bwMode="auto">
          <a:xfrm>
            <a:off x="1742019" y="860913"/>
            <a:ext cx="9818616" cy="502923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sz="3600" u="sng">
                <a:solidFill>
                  <a:schemeClr val="hlink"/>
                </a:solidFill>
                <a:latin typeface="Times New Roman"/>
                <a:ea typeface="Times New Roman"/>
                <a:cs typeface="Times New Roman"/>
                <a:hlinkClick r:id="rId2" tooltip="http://remoo.ru/krysha/montazh-metallocherepicy-poshagovaya-instrukciya/"/>
              </a:rPr>
              <a:t>Монтаж</a:t>
            </a:r>
            <a:r>
              <a:rPr sz="3600">
                <a:latin typeface="Times New Roman"/>
                <a:ea typeface="Times New Roman"/>
                <a:cs typeface="Times New Roman"/>
              </a:rPr>
              <a:t> этого материала осуществляется на крыши, имеющие уклон не менее 15 градусов. Листы укладывают внахлест, соединяя по волнам. Крепится </a:t>
            </a:r>
            <a:r>
              <a:rPr sz="3600" u="sng">
                <a:solidFill>
                  <a:schemeClr val="hlink"/>
                </a:solidFill>
                <a:latin typeface="Times New Roman"/>
                <a:ea typeface="Times New Roman"/>
                <a:cs typeface="Times New Roman"/>
                <a:hlinkClick r:id="rId3" tooltip="http://remoo.ru/krysha/razmery-lista-metallocherepicy-dlya-kryshi-cena/"/>
              </a:rPr>
              <a:t>металлочерепица</a:t>
            </a:r>
            <a:r>
              <a:rPr sz="3600">
                <a:latin typeface="Times New Roman"/>
                <a:ea typeface="Times New Roman"/>
                <a:cs typeface="Times New Roman"/>
              </a:rPr>
              <a:t> с помощью саморезов с резиновыми шайбами. Этот материал долговечен, надежно защищает кровлю от осадков и ветра, имеет разумную стоимость. Недостаток у него единственный – шум при сильном дожде</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4320799" name="TextBox 374320798"/>
          <p:cNvSpPr txBox="1"/>
          <p:nvPr/>
        </p:nvSpPr>
        <p:spPr bwMode="auto">
          <a:xfrm>
            <a:off x="1100913" y="677740"/>
            <a:ext cx="10697523" cy="3931954"/>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3600" b="1">
                <a:latin typeface="Times New Roman"/>
                <a:ea typeface="Times New Roman"/>
                <a:cs typeface="Times New Roman"/>
              </a:rPr>
              <a:t>Профилированный настил</a:t>
            </a:r>
            <a:endParaRPr sz="3600">
              <a:latin typeface="Times New Roman"/>
              <a:ea typeface="Times New Roman"/>
              <a:cs typeface="Times New Roman"/>
            </a:endParaRPr>
          </a:p>
          <a:p>
            <a:pPr algn="l">
              <a:defRPr/>
            </a:pPr>
            <a:r>
              <a:rPr sz="3600">
                <a:latin typeface="Times New Roman"/>
                <a:ea typeface="Times New Roman"/>
                <a:cs typeface="Times New Roman"/>
              </a:rPr>
              <a:t>Ни чем особым по техническим характеристикам не отличается от металлочерепицы. Производится по той же технологии. Однако здесь отсутствует этап штамповки. Остается только прокат. В отличии от металлочерепицы, на нем нет штампованного рельефа, а имеются только продольные волны.</a:t>
            </a:r>
            <a:endParaRPr sz="24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58086123" name="Рисунок 1458086122"/>
          <p:cNvPicPr>
            <a:picLocks noChangeAspect="1"/>
          </p:cNvPicPr>
          <p:nvPr/>
        </p:nvPicPr>
        <p:blipFill>
          <a:blip r:embed="rId2" cstate="print"/>
          <a:stretch/>
        </p:blipFill>
        <p:spPr bwMode="auto">
          <a:xfrm>
            <a:off x="2932643" y="347062"/>
            <a:ext cx="8261105" cy="4027874"/>
          </a:xfrm>
          <a:prstGeom prst="rect">
            <a:avLst/>
          </a:prstGeom>
        </p:spPr>
      </p:pic>
      <p:sp>
        <p:nvSpPr>
          <p:cNvPr id="781107298" name="TextBox 781107297"/>
          <p:cNvSpPr txBox="1"/>
          <p:nvPr/>
        </p:nvSpPr>
        <p:spPr bwMode="auto">
          <a:xfrm rot="10799989" flipV="1">
            <a:off x="5115040" y="4883389"/>
            <a:ext cx="5236256" cy="4877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sz="2600">
                <a:solidFill>
                  <a:schemeClr val="tx1"/>
                </a:solidFill>
                <a:latin typeface="Times New Roman"/>
                <a:ea typeface="Times New Roman"/>
                <a:cs typeface="Times New Roman"/>
              </a:rPr>
              <a:t>Крыша из профнастила</a:t>
            </a:r>
            <a:endParaRPr sz="3600">
              <a:solidFill>
                <a:schemeClr val="tx1"/>
              </a:solidFil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68430936" name="TextBox 768430935"/>
          <p:cNvSpPr txBox="1"/>
          <p:nvPr/>
        </p:nvSpPr>
        <p:spPr bwMode="auto">
          <a:xfrm>
            <a:off x="2566297" y="457932"/>
            <a:ext cx="8975948" cy="502923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sz="3600">
                <a:latin typeface="Times New Roman"/>
                <a:ea typeface="Times New Roman"/>
                <a:cs typeface="Times New Roman"/>
              </a:rPr>
              <a:t>Виды и свойства профнастила определяют такие параметры, как толщина стали и высота профиля. Листы этого материала могут достигать 0,9 мм в толщину, а профиль может возвышаться на высоту от 8 до 60 мм и иметь форму треугольника, прямоугольника, квадрата или трапеции. У некоторых видов кромка обрезана не ровно, а волнами.</a:t>
            </a:r>
            <a:endParaRPr sz="26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26227201" name="Рисунок 1526227200"/>
          <p:cNvPicPr>
            <a:picLocks noChangeAspect="1"/>
          </p:cNvPicPr>
          <p:nvPr/>
        </p:nvPicPr>
        <p:blipFill>
          <a:blip r:embed="rId2" cstate="print"/>
          <a:stretch/>
        </p:blipFill>
        <p:spPr bwMode="auto">
          <a:xfrm>
            <a:off x="2676201" y="531201"/>
            <a:ext cx="8902211" cy="3979908"/>
          </a:xfrm>
          <a:prstGeom prst="rect">
            <a:avLst/>
          </a:prstGeom>
        </p:spPr>
      </p:pic>
      <p:sp>
        <p:nvSpPr>
          <p:cNvPr id="2041323619" name="TextBox 2041323618"/>
          <p:cNvSpPr txBox="1"/>
          <p:nvPr/>
        </p:nvSpPr>
        <p:spPr bwMode="auto">
          <a:xfrm>
            <a:off x="4010358" y="4511111"/>
            <a:ext cx="7073702" cy="6705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1400">
              <a:latin typeface="Times New Roman"/>
              <a:ea typeface="Times New Roman"/>
              <a:cs typeface="Times New Roman"/>
            </a:endParaRPr>
          </a:p>
          <a:p>
            <a:pPr algn="l">
              <a:defRPr/>
            </a:pPr>
            <a:r>
              <a:rPr sz="2400">
                <a:solidFill>
                  <a:schemeClr val="tx1"/>
                </a:solidFill>
                <a:latin typeface="Times New Roman"/>
                <a:ea typeface="Times New Roman"/>
                <a:cs typeface="Times New Roman"/>
              </a:rPr>
              <a:t>Обустройство кровельного «пирога» — вид изнутри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54110007" name="TextBox 954110006"/>
          <p:cNvSpPr txBox="1"/>
          <p:nvPr/>
        </p:nvSpPr>
        <p:spPr bwMode="auto">
          <a:xfrm>
            <a:off x="1320720" y="868679"/>
            <a:ext cx="10294578" cy="47853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800" b="1">
                <a:latin typeface="Times New Roman"/>
                <a:ea typeface="Times New Roman"/>
                <a:cs typeface="Times New Roman"/>
              </a:rPr>
              <a:t>Ондулин</a:t>
            </a:r>
            <a:endParaRPr sz="2800">
              <a:latin typeface="Times New Roman"/>
              <a:ea typeface="Times New Roman"/>
              <a:cs typeface="Times New Roman"/>
            </a:endParaRPr>
          </a:p>
          <a:p>
            <a:pPr algn="l">
              <a:defRPr/>
            </a:pPr>
            <a:r>
              <a:rPr sz="2800">
                <a:latin typeface="Times New Roman"/>
                <a:ea typeface="Times New Roman"/>
                <a:cs typeface="Times New Roman"/>
              </a:rPr>
              <a:t>Является материалом из экологически чистого сырья – целлюлозы. Для производства листов сырье прессуют, придают нужную волнистую форму и нагревают до 120 градусов. После полного высыхания получается лист, внешне похожий на шифер, но совершенно с другими свойствами. Его пропитывают полимерами, битумом и красят в нужный цвет. </a:t>
            </a:r>
            <a:r>
              <a:rPr sz="2800" u="sng">
                <a:solidFill>
                  <a:schemeClr val="hlink"/>
                </a:solidFill>
                <a:latin typeface="Times New Roman"/>
                <a:ea typeface="Times New Roman"/>
                <a:cs typeface="Times New Roman"/>
                <a:hlinkClick r:id="rId2" tooltip="http://remoo.ru/krysha/ondulin-ili-metallocherepica-chto-luchshe/"/>
              </a:rPr>
              <a:t>Ондулин</a:t>
            </a:r>
            <a:r>
              <a:rPr sz="2800">
                <a:latin typeface="Times New Roman"/>
                <a:ea typeface="Times New Roman"/>
                <a:cs typeface="Times New Roman"/>
              </a:rPr>
              <a:t> безопасен, экологичен и совершенно не пропускает воду. Это очень легкий материал: стандартный двухметровый лист шириной 0,95 м весит 6,5 кг. Это позволяет обходиться без массивных элементов стропильной системы</a:t>
            </a:r>
            <a:r>
              <a:rPr sz="2000">
                <a:latin typeface="Times New Roman"/>
                <a:ea typeface="Times New Roman"/>
                <a:cs typeface="Times New Roman"/>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78498805" name="Рисунок 1778498804"/>
          <p:cNvPicPr>
            <a:picLocks noChangeAspect="1"/>
          </p:cNvPicPr>
          <p:nvPr/>
        </p:nvPicPr>
        <p:blipFill>
          <a:blip r:embed="rId2" cstate="print"/>
          <a:stretch/>
        </p:blipFill>
        <p:spPr bwMode="auto">
          <a:xfrm>
            <a:off x="2639567" y="824278"/>
            <a:ext cx="8554182" cy="4322884"/>
          </a:xfrm>
          <a:prstGeom prst="rect">
            <a:avLst/>
          </a:prstGeom>
        </p:spPr>
      </p:pic>
      <p:sp>
        <p:nvSpPr>
          <p:cNvPr id="997756075" name="TextBox 997756074"/>
          <p:cNvSpPr txBox="1"/>
          <p:nvPr/>
        </p:nvSpPr>
        <p:spPr bwMode="auto">
          <a:xfrm>
            <a:off x="5245177" y="5242667"/>
            <a:ext cx="6205338" cy="7010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1400">
              <a:latin typeface="Times New Roman"/>
              <a:ea typeface="Times New Roman"/>
              <a:cs typeface="Times New Roman"/>
            </a:endParaRPr>
          </a:p>
          <a:p>
            <a:pPr algn="l">
              <a:defRPr/>
            </a:pPr>
            <a:r>
              <a:rPr sz="2600">
                <a:solidFill>
                  <a:schemeClr val="tx1"/>
                </a:solidFill>
                <a:latin typeface="Times New Roman"/>
                <a:ea typeface="Times New Roman"/>
                <a:cs typeface="Times New Roman"/>
              </a:rPr>
              <a:t>Крыша из ондулина</a:t>
            </a:r>
            <a:endParaRPr sz="14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27157110" name="TextBox 527157109"/>
          <p:cNvSpPr txBox="1"/>
          <p:nvPr/>
        </p:nvSpPr>
        <p:spPr bwMode="auto">
          <a:xfrm>
            <a:off x="2071730" y="769326"/>
            <a:ext cx="9489121" cy="43586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800">
                <a:latin typeface="Times New Roman"/>
                <a:ea typeface="Times New Roman"/>
                <a:cs typeface="Times New Roman"/>
              </a:rPr>
              <a:t>Благодаря своей гибкости, ондулин может быть использован на любых по сложности крышах. Для его монтажа используется сплошная обрешетка, а прибивают его гвоздями в самую верхнюю часть волны. С работой могут спокойно справиться два человека. Из недостатков следует отметить некоторую хрупкость. При неправильной укладке возможно повреждение листов крупным градом.</a:t>
            </a:r>
          </a:p>
          <a:p>
            <a:pPr algn="l">
              <a:defRPr/>
            </a:pPr>
            <a:r>
              <a:rPr sz="2800" i="1">
                <a:latin typeface="Times New Roman"/>
                <a:ea typeface="Times New Roman"/>
                <a:cs typeface="Times New Roman"/>
              </a:rPr>
              <a:t>Нельзя применять ондулин в детских учреждениях. Он очень горюч, а при высоких температурах выделяет запах биту</a:t>
            </a:r>
            <a:endParaRPr sz="28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3579079" name="TextBox 1623579078"/>
          <p:cNvSpPr txBox="1"/>
          <p:nvPr/>
        </p:nvSpPr>
        <p:spPr bwMode="auto">
          <a:xfrm>
            <a:off x="1943509" y="677740"/>
            <a:ext cx="9836753" cy="43586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800" b="1">
                <a:latin typeface="Times New Roman"/>
                <a:ea typeface="Times New Roman"/>
                <a:cs typeface="Times New Roman"/>
              </a:rPr>
              <a:t>Шифер</a:t>
            </a:r>
            <a:endParaRPr sz="2800">
              <a:latin typeface="Times New Roman"/>
              <a:ea typeface="Times New Roman"/>
              <a:cs typeface="Times New Roman"/>
            </a:endParaRPr>
          </a:p>
          <a:p>
            <a:pPr algn="l">
              <a:defRPr/>
            </a:pPr>
            <a:r>
              <a:rPr sz="2800">
                <a:latin typeface="Times New Roman"/>
                <a:ea typeface="Times New Roman"/>
                <a:cs typeface="Times New Roman"/>
              </a:rPr>
              <a:t>Это некогда самый популярный и дешевый из всех видов кровельных материалов. Свойства и характеристики его таковы, что сегодня он повсеместно вытесняется новыми покрытиями. Листы шифера изготовлены из асбестоцементной смеси (85% — цемент, 15% — асбест). Существует несколько разновидностей, отличающихся по толщине, количеству и высоте волн, а также размерам листа. В стандарте волнистые шиферные листы весят 10 — 15 кг. Их длина – 1750 мм, ширина – 980 — 1130 мм. Волн у него бывает – 6, 7 и 8.</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88050015" name="Рисунок 2088050014"/>
          <p:cNvPicPr>
            <a:picLocks noChangeAspect="1"/>
          </p:cNvPicPr>
          <p:nvPr/>
        </p:nvPicPr>
        <p:blipFill>
          <a:blip r:embed="rId2" cstate="print"/>
          <a:stretch/>
        </p:blipFill>
        <p:spPr bwMode="auto">
          <a:xfrm>
            <a:off x="2364807" y="659422"/>
            <a:ext cx="9012115" cy="4762499"/>
          </a:xfrm>
          <a:prstGeom prst="rect">
            <a:avLst/>
          </a:prstGeom>
        </p:spPr>
      </p:pic>
      <p:sp>
        <p:nvSpPr>
          <p:cNvPr id="342709826" name="TextBox 342709825"/>
          <p:cNvSpPr txBox="1"/>
          <p:nvPr/>
        </p:nvSpPr>
        <p:spPr bwMode="auto">
          <a:xfrm>
            <a:off x="3415843" y="5242667"/>
            <a:ext cx="8583939" cy="7010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2000">
              <a:solidFill>
                <a:schemeClr val="tx1"/>
              </a:solidFill>
              <a:latin typeface="Times New Roman"/>
              <a:ea typeface="Times New Roman"/>
              <a:cs typeface="Times New Roman"/>
            </a:endParaRPr>
          </a:p>
          <a:p>
            <a:pPr algn="l">
              <a:defRPr/>
            </a:pPr>
            <a:r>
              <a:rPr sz="2000">
                <a:solidFill>
                  <a:schemeClr val="tx1"/>
                </a:solidFill>
                <a:latin typeface="Times New Roman"/>
                <a:ea typeface="Times New Roman"/>
                <a:cs typeface="Times New Roman"/>
              </a:rPr>
              <a:t>Современная промышленность выпускает шифер различных цветов</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7902100" name="Заголовок 1"/>
          <p:cNvSpPr>
            <a:spLocks noGrp="1"/>
          </p:cNvSpPr>
          <p:nvPr>
            <p:ph type="title"/>
          </p:nvPr>
        </p:nvSpPr>
        <p:spPr bwMode="auto"/>
        <p:txBody>
          <a:bodyPr vertOverflow="overflow" horzOverflow="clip" vert="horz" wrap="square" lIns="91440" tIns="45720" rIns="91440" bIns="45720" numCol="1" spcCol="0" rtlCol="0" fromWordArt="0" anchor="ctr" anchorCtr="0" forceAA="0" compatLnSpc="0">
            <a:normAutofit/>
          </a:bodyPr>
          <a:lstStyle/>
          <a:p>
            <a:pPr>
              <a:defRPr/>
            </a:pPr>
            <a:r>
              <a:rPr sz="3600" b="1">
                <a:latin typeface="Times New Roman"/>
                <a:ea typeface="Times New Roman"/>
                <a:cs typeface="Times New Roman"/>
              </a:rPr>
              <a:t>Кровельные материалы: виды и свойства</a:t>
            </a:r>
            <a:endParaRPr sz="11000"/>
          </a:p>
        </p:txBody>
      </p:sp>
      <p:sp>
        <p:nvSpPr>
          <p:cNvPr id="341750605" name="Объект 2"/>
          <p:cNvSpPr>
            <a:spLocks noGrp="1"/>
          </p:cNvSpPr>
          <p:nvPr>
            <p:ph idx="1"/>
          </p:nvPr>
        </p:nvSpPr>
        <p:spPr bwMode="auto"/>
        <p:txBody>
          <a:bodyPr/>
          <a:lstStyle/>
          <a:p>
            <a:pPr marL="179704" marR="0" indent="0">
              <a:spcBef>
                <a:spcPts val="0"/>
              </a:spcBef>
              <a:spcAft>
                <a:spcPts val="0"/>
              </a:spcAft>
              <a:defRPr/>
            </a:pPr>
            <a:r>
              <a:rPr sz="2600">
                <a:latin typeface="Times New Roman"/>
                <a:ea typeface="Times New Roman"/>
                <a:cs typeface="Times New Roman"/>
              </a:rPr>
              <a:t>Все материалы для покрытия кровли сегодня принято классифицировать по трем основным типам:</a:t>
            </a:r>
          </a:p>
          <a:p>
            <a:pPr marL="179704" marR="0" indent="0" algn="just">
              <a:spcBef>
                <a:spcPts val="0"/>
              </a:spcBef>
              <a:spcAft>
                <a:spcPts val="0"/>
              </a:spcAft>
              <a:defRPr/>
            </a:pPr>
            <a:r>
              <a:rPr sz="2600">
                <a:latin typeface="Times New Roman"/>
                <a:ea typeface="Times New Roman"/>
                <a:cs typeface="Times New Roman"/>
              </a:rPr>
              <a:t>листовые </a:t>
            </a:r>
            <a:r>
              <a:rPr sz="2600" u="sng">
                <a:solidFill>
                  <a:schemeClr val="hlink"/>
                </a:solidFill>
                <a:latin typeface="Times New Roman"/>
                <a:ea typeface="Times New Roman"/>
                <a:cs typeface="Times New Roman"/>
                <a:hlinkClick r:id="rId2" tooltip="http://remoo.ru/krysha/krovelnye-materialy-dlya-kryshi-vidy-i-ceny/"/>
              </a:rPr>
              <a:t>кровельные материалы</a:t>
            </a:r>
            <a:r>
              <a:rPr sz="2600">
                <a:latin typeface="Times New Roman"/>
                <a:ea typeface="Times New Roman"/>
                <a:cs typeface="Times New Roman"/>
              </a:rPr>
              <a:t>;</a:t>
            </a:r>
          </a:p>
          <a:p>
            <a:pPr marL="179704" marR="0" indent="0" algn="just">
              <a:spcBef>
                <a:spcPts val="0"/>
              </a:spcBef>
              <a:spcAft>
                <a:spcPts val="0"/>
              </a:spcAft>
              <a:defRPr/>
            </a:pPr>
            <a:r>
              <a:rPr sz="2600">
                <a:latin typeface="Times New Roman"/>
                <a:ea typeface="Times New Roman"/>
                <a:cs typeface="Times New Roman"/>
              </a:rPr>
              <a:t>гибкая кровля;</a:t>
            </a:r>
          </a:p>
          <a:p>
            <a:pPr>
              <a:defRPr/>
            </a:pPr>
            <a:r>
              <a:rPr sz="2600">
                <a:latin typeface="Times New Roman"/>
                <a:ea typeface="Times New Roman"/>
                <a:cs typeface="Times New Roman"/>
              </a:rPr>
              <a:t>штучные материалы.</a:t>
            </a:r>
          </a:p>
          <a:p>
            <a:pPr>
              <a:defRPr/>
            </a:pPr>
            <a:r>
              <a:rPr sz="2600">
                <a:latin typeface="Times New Roman"/>
                <a:ea typeface="Times New Roman"/>
                <a:cs typeface="Times New Roman"/>
              </a:rPr>
              <a:t>Все листовые материалы имеют вид листов различного размера. Крепление их на крыше осуществляется саморезами или гвоздями. Они могут быть плоскими или чаще профилированными. Такие изделия очень удобны в монтаже и не требуют дополнительного оборудования кроме ручного инструмента.</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07833651" name="TextBox 1907833650"/>
          <p:cNvSpPr txBox="1"/>
          <p:nvPr/>
        </p:nvSpPr>
        <p:spPr bwMode="auto">
          <a:xfrm>
            <a:off x="2163317" y="365759"/>
            <a:ext cx="9451982" cy="484635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400">
                <a:latin typeface="Times New Roman"/>
                <a:ea typeface="Times New Roman"/>
                <a:cs typeface="Times New Roman"/>
              </a:rPr>
              <a:t>Из положительных качеств этого материала можно отметить: низкую стоимость и непромокаемость, а также долгий, до 40 лет, срок службы. Отрицательных свойств у него больше: асбест вреден для здоровья, листы очень хрупкие и ломаются при незначительном воздействии, материал имеет большой удельный вес. Кроме того, в процессе эксплуатации на листах в затененных местах может появиться мох.</a:t>
            </a:r>
          </a:p>
          <a:p>
            <a:pPr algn="l">
              <a:defRPr/>
            </a:pPr>
            <a:r>
              <a:rPr sz="2400">
                <a:latin typeface="Times New Roman"/>
                <a:ea typeface="Times New Roman"/>
                <a:cs typeface="Times New Roman"/>
              </a:rPr>
              <a:t>Шифером закрывают крыши с уклоном ската от 12 до 60 градусов. Обрешетка может делаться из брусков с сечением 50 мм с шагом от 50 до 55 см. Прибивают листы специальными шиферными гвоздями или под обычные гвозди делают прокладки. Сегодня этот материал используют для покрытия кровли на хозяйственных постройках и складах</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86056965" name="Рисунок 986056964"/>
          <p:cNvPicPr>
            <a:picLocks noChangeAspect="1"/>
          </p:cNvPicPr>
          <p:nvPr/>
        </p:nvPicPr>
        <p:blipFill>
          <a:blip r:embed="rId2" cstate="print"/>
          <a:stretch/>
        </p:blipFill>
        <p:spPr bwMode="auto">
          <a:xfrm>
            <a:off x="3244038" y="348027"/>
            <a:ext cx="8426105" cy="4634278"/>
          </a:xfrm>
          <a:prstGeom prst="rect">
            <a:avLst/>
          </a:prstGeom>
        </p:spPr>
      </p:pic>
      <p:sp>
        <p:nvSpPr>
          <p:cNvPr id="2073111338" name="TextBox 2073111337"/>
          <p:cNvSpPr txBox="1"/>
          <p:nvPr/>
        </p:nvSpPr>
        <p:spPr bwMode="auto">
          <a:xfrm>
            <a:off x="4464751" y="5242667"/>
            <a:ext cx="7205392" cy="6401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1400">
              <a:latin typeface="Times New Roman"/>
              <a:ea typeface="Times New Roman"/>
              <a:cs typeface="Times New Roman"/>
            </a:endParaRPr>
          </a:p>
          <a:p>
            <a:pPr algn="l">
              <a:defRPr/>
            </a:pPr>
            <a:r>
              <a:rPr sz="2200">
                <a:solidFill>
                  <a:schemeClr val="tx1"/>
                </a:solidFill>
                <a:latin typeface="Times New Roman"/>
                <a:ea typeface="Times New Roman"/>
                <a:cs typeface="Times New Roman"/>
              </a:rPr>
              <a:t>Пример обустройства кровли из шифера</a:t>
            </a:r>
            <a:endParaRPr sz="1800">
              <a:solidFill>
                <a:schemeClr val="tx1"/>
              </a:solidFill>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50238877" name="TextBox 1950238876"/>
          <p:cNvSpPr txBox="1"/>
          <p:nvPr/>
        </p:nvSpPr>
        <p:spPr bwMode="auto">
          <a:xfrm>
            <a:off x="1503893" y="732692"/>
            <a:ext cx="10129866" cy="557787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400" b="1">
                <a:latin typeface="Times New Roman"/>
                <a:ea typeface="Times New Roman"/>
                <a:cs typeface="Times New Roman"/>
              </a:rPr>
              <a:t>Фальцевые материалы</a:t>
            </a:r>
            <a:endParaRPr sz="2400">
              <a:latin typeface="Times New Roman"/>
              <a:ea typeface="Times New Roman"/>
              <a:cs typeface="Times New Roman"/>
            </a:endParaRPr>
          </a:p>
          <a:p>
            <a:pPr marL="179704" marR="0" indent="0" algn="l">
              <a:spcBef>
                <a:spcPts val="0"/>
              </a:spcBef>
              <a:spcAft>
                <a:spcPts val="0"/>
              </a:spcAft>
              <a:defRPr/>
            </a:pPr>
            <a:r>
              <a:rPr sz="2400">
                <a:latin typeface="Times New Roman"/>
                <a:ea typeface="Times New Roman"/>
                <a:cs typeface="Times New Roman"/>
              </a:rPr>
              <a:t>Это металлические полосы с ровной поверхностью. Они имеют специальные замки, называемые фальцами, которые бывают стоячими и лежачими. Листы изготавливаются из оцинкованной стали и могут покрываться полимерным покрытием. Так как материал плоский, то он свободно может гнуться дугой, что позволяет обшивать им крыши ангарного типа.</a:t>
            </a:r>
          </a:p>
          <a:p>
            <a:pPr algn="l">
              <a:defRPr/>
            </a:pPr>
            <a:r>
              <a:rPr sz="2400">
                <a:latin typeface="Times New Roman"/>
                <a:ea typeface="Times New Roman"/>
                <a:cs typeface="Times New Roman"/>
              </a:rPr>
              <a:t>Монтаж фальцевых листов осуществляется с помощью специальной машинки, которая сжимает замки. Укладку производят частями. Для этого на земле раскладывают несколько листов и скрепляют их по длине стоячими фальцами, а по ширине лежачими. Полученную «картину» укладывают на участок крыши и прикрепляют к обрешетке узкими стальными полосками, которые называют кляммерами. Уклон кровли должен быть не менее 14 градусов. При меньшем уклоне основание делается сплошное.</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75626366" name="Рисунок 1175626365"/>
          <p:cNvPicPr>
            <a:picLocks noChangeAspect="1"/>
          </p:cNvPicPr>
          <p:nvPr/>
        </p:nvPicPr>
        <p:blipFill>
          <a:blip r:embed="rId2" cstate="print"/>
          <a:stretch/>
        </p:blipFill>
        <p:spPr bwMode="auto">
          <a:xfrm>
            <a:off x="2438076" y="476249"/>
            <a:ext cx="9067355" cy="4469423"/>
          </a:xfrm>
          <a:prstGeom prst="rect">
            <a:avLst/>
          </a:prstGeom>
        </p:spPr>
      </p:pic>
      <p:sp>
        <p:nvSpPr>
          <p:cNvPr id="132225867" name="TextBox 132225866"/>
          <p:cNvSpPr txBox="1"/>
          <p:nvPr/>
        </p:nvSpPr>
        <p:spPr bwMode="auto">
          <a:xfrm>
            <a:off x="4460974" y="5242667"/>
            <a:ext cx="7044457" cy="8229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2400">
              <a:solidFill>
                <a:schemeClr val="tx1"/>
              </a:solidFill>
              <a:latin typeface="Times New Roman"/>
              <a:ea typeface="Times New Roman"/>
              <a:cs typeface="Times New Roman"/>
            </a:endParaRPr>
          </a:p>
          <a:p>
            <a:pPr algn="l">
              <a:defRPr/>
            </a:pPr>
            <a:r>
              <a:rPr sz="2400">
                <a:solidFill>
                  <a:schemeClr val="tx1"/>
                </a:solidFill>
                <a:latin typeface="Times New Roman"/>
                <a:ea typeface="Times New Roman"/>
                <a:cs typeface="Times New Roman"/>
              </a:rPr>
              <a:t>Кровля выполнена из листового металла</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14644355" name="TextBox 1514644354"/>
          <p:cNvSpPr txBox="1"/>
          <p:nvPr/>
        </p:nvSpPr>
        <p:spPr bwMode="auto">
          <a:xfrm>
            <a:off x="2254903" y="604470"/>
            <a:ext cx="9470408" cy="3931954"/>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3600" b="1">
                <a:latin typeface="Times New Roman"/>
                <a:ea typeface="Times New Roman"/>
                <a:cs typeface="Times New Roman"/>
              </a:rPr>
              <a:t>Гибкая кровля</a:t>
            </a:r>
            <a:endParaRPr sz="3600">
              <a:latin typeface="Times New Roman"/>
              <a:ea typeface="Times New Roman"/>
              <a:cs typeface="Times New Roman"/>
            </a:endParaRPr>
          </a:p>
          <a:p>
            <a:pPr algn="l">
              <a:defRPr/>
            </a:pPr>
            <a:r>
              <a:rPr sz="3600">
                <a:latin typeface="Times New Roman"/>
                <a:ea typeface="Times New Roman"/>
                <a:cs typeface="Times New Roman"/>
              </a:rPr>
              <a:t>Основные свойства гибкой кровли понятны из ее названия. Материалы, относящиеся к этому типу, очень мягкие и способны сгибаться под любыми углами. Гибкая кровля может быть устроена из материалов рулонного типа и гибкой черепицы.</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84786300" name="Рисунок 384786299"/>
          <p:cNvPicPr>
            <a:picLocks noChangeAspect="1"/>
          </p:cNvPicPr>
          <p:nvPr/>
        </p:nvPicPr>
        <p:blipFill>
          <a:blip r:embed="rId2" cstate="print"/>
          <a:stretch/>
        </p:blipFill>
        <p:spPr bwMode="auto">
          <a:xfrm>
            <a:off x="2364807" y="512884"/>
            <a:ext cx="9305192" cy="4359519"/>
          </a:xfrm>
          <a:prstGeom prst="rect">
            <a:avLst/>
          </a:prstGeom>
        </p:spPr>
      </p:pic>
      <p:sp>
        <p:nvSpPr>
          <p:cNvPr id="1875113991" name="TextBox 1875113990"/>
          <p:cNvSpPr txBox="1"/>
          <p:nvPr/>
        </p:nvSpPr>
        <p:spPr bwMode="auto">
          <a:xfrm>
            <a:off x="4614290" y="5242667"/>
            <a:ext cx="7312331" cy="6705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1400">
              <a:latin typeface="Times New Roman"/>
              <a:ea typeface="Times New Roman"/>
              <a:cs typeface="Times New Roman"/>
            </a:endParaRPr>
          </a:p>
          <a:p>
            <a:pPr algn="l">
              <a:defRPr/>
            </a:pPr>
            <a:r>
              <a:rPr sz="2400">
                <a:solidFill>
                  <a:schemeClr val="tx1"/>
                </a:solidFill>
                <a:latin typeface="Times New Roman"/>
                <a:ea typeface="Times New Roman"/>
                <a:cs typeface="Times New Roman"/>
              </a:rPr>
              <a:t>Крыша дома укрыта мягкой кровлей</a:t>
            </a:r>
            <a:endParaRPr sz="1800">
              <a:solidFill>
                <a:schemeClr val="tx1"/>
              </a:solidFill>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87233566" name="TextBox 1987233565"/>
          <p:cNvSpPr txBox="1"/>
          <p:nvPr/>
        </p:nvSpPr>
        <p:spPr bwMode="auto">
          <a:xfrm>
            <a:off x="2328172" y="395214"/>
            <a:ext cx="8939098" cy="56388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800" b="1">
                <a:latin typeface="Times New Roman"/>
                <a:ea typeface="Times New Roman"/>
                <a:cs typeface="Times New Roman"/>
              </a:rPr>
              <a:t>Рулонные материалы</a:t>
            </a:r>
            <a:endParaRPr sz="2800">
              <a:latin typeface="Times New Roman"/>
              <a:ea typeface="Times New Roman"/>
              <a:cs typeface="Times New Roman"/>
            </a:endParaRPr>
          </a:p>
          <a:p>
            <a:pPr algn="l">
              <a:defRPr/>
            </a:pPr>
            <a:r>
              <a:rPr sz="2800">
                <a:latin typeface="Times New Roman"/>
                <a:ea typeface="Times New Roman"/>
                <a:cs typeface="Times New Roman"/>
              </a:rPr>
              <a:t>Рулонные материалы, такие, как: толь, рубероид, битумные и полимерные пленки различных видов могут быть наплавляемые или самоклеящиеся. Уложить их возможно только на сплошную обрешетку или бетонную поверхность. Наплавляемые материалы для своей укладки требуют использования горелки или строительного фена. Для этого поверхность вначале обрабатывают смесью битума и бензина, а затем наплавляют сам материал, разматывая рулон. Крыша должна иметь небольшой уклон (от 11 градусов). Рулонные материалы часто используют в качестве гидроизоляции</a:t>
            </a:r>
            <a:endParaRPr sz="20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147347" name="Рисунок 12147346"/>
          <p:cNvPicPr>
            <a:picLocks noChangeAspect="1"/>
          </p:cNvPicPr>
          <p:nvPr/>
        </p:nvPicPr>
        <p:blipFill>
          <a:blip r:embed="rId2" cstate="print"/>
          <a:stretch/>
        </p:blipFill>
        <p:spPr bwMode="auto">
          <a:xfrm>
            <a:off x="2529663" y="494567"/>
            <a:ext cx="9176970" cy="4359519"/>
          </a:xfrm>
          <a:prstGeom prst="rect">
            <a:avLst/>
          </a:prstGeom>
        </p:spPr>
      </p:pic>
      <p:sp>
        <p:nvSpPr>
          <p:cNvPr id="1393299878" name="TextBox 1393299877"/>
          <p:cNvSpPr txBox="1"/>
          <p:nvPr/>
        </p:nvSpPr>
        <p:spPr bwMode="auto">
          <a:xfrm>
            <a:off x="4640595" y="5242667"/>
            <a:ext cx="7176015" cy="6705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1400">
              <a:latin typeface="Times New Roman"/>
              <a:ea typeface="Times New Roman"/>
              <a:cs typeface="Times New Roman"/>
            </a:endParaRPr>
          </a:p>
          <a:p>
            <a:pPr algn="l">
              <a:defRPr/>
            </a:pPr>
            <a:r>
              <a:rPr sz="2400">
                <a:solidFill>
                  <a:schemeClr val="tx1"/>
                </a:solidFill>
                <a:latin typeface="Times New Roman"/>
                <a:ea typeface="Times New Roman"/>
                <a:cs typeface="Times New Roman"/>
              </a:rPr>
              <a:t>Рулонная кровля для плоских крыш</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51087014" name="TextBox 1851087013"/>
          <p:cNvSpPr txBox="1"/>
          <p:nvPr/>
        </p:nvSpPr>
        <p:spPr bwMode="auto">
          <a:xfrm>
            <a:off x="936057" y="824278"/>
            <a:ext cx="10825600" cy="52121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400" b="1">
                <a:latin typeface="Times New Roman"/>
                <a:ea typeface="Times New Roman"/>
                <a:cs typeface="Times New Roman"/>
              </a:rPr>
              <a:t>Гибкая черепица</a:t>
            </a:r>
            <a:endParaRPr sz="2400">
              <a:latin typeface="Times New Roman"/>
              <a:ea typeface="Times New Roman"/>
              <a:cs typeface="Times New Roman"/>
            </a:endParaRPr>
          </a:p>
          <a:p>
            <a:pPr marL="179704" marR="0" indent="0" algn="l">
              <a:spcBef>
                <a:spcPts val="0"/>
              </a:spcBef>
              <a:spcAft>
                <a:spcPts val="0"/>
              </a:spcAft>
              <a:defRPr/>
            </a:pPr>
            <a:r>
              <a:rPr sz="2400">
                <a:latin typeface="Times New Roman"/>
                <a:ea typeface="Times New Roman"/>
                <a:cs typeface="Times New Roman"/>
              </a:rPr>
              <a:t>Гибкая черепица – современный материал из стеклохолста, пропитанного битумом и посыпанного базальтовой крошкой. Может иметь вид различных небольших геометрических фигур. Бывает разной расцветки. Укладывают мягкую черепицу на сплошную обрешетку, приклеивая специальным клеем и скрепляя гвоздями.</a:t>
            </a:r>
          </a:p>
          <a:p>
            <a:pPr algn="l">
              <a:defRPr/>
            </a:pPr>
            <a:r>
              <a:rPr sz="2400">
                <a:latin typeface="Times New Roman"/>
                <a:ea typeface="Times New Roman"/>
                <a:cs typeface="Times New Roman"/>
              </a:rPr>
              <a:t>Мягкая черепица является кровельным материалом с небольшими размерами. В длину она 1 м, а в ширину 33 см. Нижняя сторона изделия пропитана битумной мастикой, что позволяет наклеивать его на любую ровную поверхность. Это единственный вид кровельных материалов, свойства и размеры которого легко позволяют производить работы одному. Монтируют мягкую черепицу обязательно на сплошную обрешетку, которую устраивают с помощью фанеры или </a:t>
            </a:r>
            <a:r>
              <a:rPr sz="2400" u="sng">
                <a:solidFill>
                  <a:schemeClr val="hlink"/>
                </a:solidFill>
                <a:latin typeface="Times New Roman"/>
                <a:ea typeface="Times New Roman"/>
                <a:cs typeface="Times New Roman"/>
                <a:hlinkClick r:id="rId2" tooltip="http://remoo.ru/materialy/listy-osb-tolshchina-i-razmery-ceny/"/>
              </a:rPr>
              <a:t>ОСБ листов</a:t>
            </a:r>
            <a:r>
              <a:rPr sz="2400">
                <a:latin typeface="Times New Roman"/>
                <a:ea typeface="Times New Roman"/>
                <a:cs typeface="Times New Roman"/>
              </a:rPr>
              <a:t>. Допустимый уклон кровли при монтаже составляет 11 градусов.</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87069510" name="Рисунок 1187069509"/>
          <p:cNvPicPr>
            <a:picLocks noChangeAspect="1"/>
          </p:cNvPicPr>
          <p:nvPr/>
        </p:nvPicPr>
        <p:blipFill>
          <a:blip r:embed="rId2" cstate="print"/>
          <a:stretch/>
        </p:blipFill>
        <p:spPr bwMode="auto">
          <a:xfrm>
            <a:off x="2547980" y="512884"/>
            <a:ext cx="8847259" cy="4634278"/>
          </a:xfrm>
          <a:prstGeom prst="rect">
            <a:avLst/>
          </a:prstGeom>
        </p:spPr>
      </p:pic>
      <p:sp>
        <p:nvSpPr>
          <p:cNvPr id="135323466" name="TextBox 135323465"/>
          <p:cNvSpPr txBox="1"/>
          <p:nvPr/>
        </p:nvSpPr>
        <p:spPr bwMode="auto">
          <a:xfrm>
            <a:off x="4139606" y="5242667"/>
            <a:ext cx="7182435" cy="6096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1400">
              <a:latin typeface="Times New Roman"/>
              <a:ea typeface="Times New Roman"/>
              <a:cs typeface="Times New Roman"/>
            </a:endParaRPr>
          </a:p>
          <a:p>
            <a:pPr algn="l">
              <a:defRPr/>
            </a:pPr>
            <a:r>
              <a:rPr sz="2000">
                <a:solidFill>
                  <a:schemeClr val="tx1"/>
                </a:solidFill>
                <a:latin typeface="Times New Roman"/>
                <a:ea typeface="Times New Roman"/>
                <a:cs typeface="Times New Roman"/>
              </a:rPr>
              <a:t>Гибкая черепица подходит для укрытия крыш сложных форм</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5677856" name="Заголовок 1"/>
          <p:cNvSpPr>
            <a:spLocks noGrp="1"/>
          </p:cNvSpPr>
          <p:nvPr>
            <p:ph type="title"/>
          </p:nvPr>
        </p:nvSpPr>
        <p:spPr bwMode="auto"/>
        <p:txBody>
          <a:bodyPr/>
          <a:lstStyle/>
          <a:p>
            <a:pPr>
              <a:defRPr/>
            </a:pPr>
            <a:r>
              <a:rPr sz="1600" b="1">
                <a:solidFill>
                  <a:schemeClr val="tx1"/>
                </a:solidFill>
                <a:latin typeface="Times New Roman"/>
                <a:ea typeface="Times New Roman"/>
                <a:cs typeface="Times New Roman"/>
              </a:rPr>
              <a:t>Различные виды кровли: 1 — керамическая черепица, 2 — песчаная черепица, 3 — мягкая черепица, </a:t>
            </a:r>
            <a:br>
              <a:rPr sz="1600" b="1">
                <a:solidFill>
                  <a:schemeClr val="tx1"/>
                </a:solidFill>
                <a:latin typeface="Times New Roman"/>
                <a:ea typeface="Times New Roman"/>
                <a:cs typeface="Times New Roman"/>
              </a:rPr>
            </a:br>
            <a:r>
              <a:rPr sz="1600" b="1">
                <a:solidFill>
                  <a:schemeClr val="tx1"/>
                </a:solidFill>
                <a:latin typeface="Times New Roman"/>
                <a:ea typeface="Times New Roman"/>
                <a:cs typeface="Times New Roman"/>
              </a:rPr>
              <a:t>4 — металлочерепица, 5 — шифер, 6 — профнастил, 7 — фальцевая кровля, 8 — медная кровля</a:t>
            </a:r>
            <a:endParaRPr/>
          </a:p>
        </p:txBody>
      </p:sp>
      <p:sp>
        <p:nvSpPr>
          <p:cNvPr id="304881456" name="Объект 2"/>
          <p:cNvSpPr>
            <a:spLocks noGrp="1"/>
          </p:cNvSpPr>
          <p:nvPr>
            <p:ph idx="1"/>
          </p:nvPr>
        </p:nvSpPr>
        <p:spPr bwMode="auto"/>
        <p:txBody>
          <a:bodyPr/>
          <a:lstStyle/>
          <a:p>
            <a:pPr>
              <a:defRPr/>
            </a:pPr>
            <a:endParaRPr/>
          </a:p>
        </p:txBody>
      </p:sp>
      <p:pic>
        <p:nvPicPr>
          <p:cNvPr id="2081670894" name="Рисунок 2081670893"/>
          <p:cNvPicPr>
            <a:picLocks noChangeAspect="1"/>
          </p:cNvPicPr>
          <p:nvPr/>
        </p:nvPicPr>
        <p:blipFill>
          <a:blip r:embed="rId2" cstate="print"/>
          <a:stretch/>
        </p:blipFill>
        <p:spPr bwMode="auto">
          <a:xfrm>
            <a:off x="1583497" y="1502019"/>
            <a:ext cx="9998901" cy="4624143"/>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534744" name="TextBox 47534743"/>
          <p:cNvSpPr txBox="1"/>
          <p:nvPr/>
        </p:nvSpPr>
        <p:spPr bwMode="auto">
          <a:xfrm>
            <a:off x="2126682" y="677740"/>
            <a:ext cx="9415310" cy="43586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800">
                <a:latin typeface="Times New Roman"/>
                <a:ea typeface="Times New Roman"/>
                <a:cs typeface="Times New Roman"/>
              </a:rPr>
              <a:t>Мягкая черепица может использоваться на протяжении 70 лет без заметных изменений. Из плюсов можно отметить:</a:t>
            </a:r>
          </a:p>
          <a:p>
            <a:pPr marL="179704" marR="0" indent="0" algn="l">
              <a:spcBef>
                <a:spcPts val="0"/>
              </a:spcBef>
              <a:spcAft>
                <a:spcPts val="0"/>
              </a:spcAft>
              <a:defRPr/>
            </a:pPr>
            <a:r>
              <a:rPr sz="2800">
                <a:latin typeface="Times New Roman"/>
                <a:ea typeface="Times New Roman"/>
                <a:cs typeface="Times New Roman"/>
              </a:rPr>
              <a:t>бесшумность при дожде;</a:t>
            </a:r>
          </a:p>
          <a:p>
            <a:pPr marL="179704" marR="0" indent="0" algn="l">
              <a:spcBef>
                <a:spcPts val="0"/>
              </a:spcBef>
              <a:spcAft>
                <a:spcPts val="0"/>
              </a:spcAft>
              <a:defRPr/>
            </a:pPr>
            <a:r>
              <a:rPr sz="2800">
                <a:latin typeface="Times New Roman"/>
                <a:ea typeface="Times New Roman"/>
                <a:cs typeface="Times New Roman"/>
              </a:rPr>
              <a:t>презентабельный вид;</a:t>
            </a:r>
          </a:p>
          <a:p>
            <a:pPr marL="179704" marR="0" indent="0" algn="l">
              <a:spcBef>
                <a:spcPts val="0"/>
              </a:spcBef>
              <a:spcAft>
                <a:spcPts val="0"/>
              </a:spcAft>
              <a:defRPr/>
            </a:pPr>
            <a:r>
              <a:rPr sz="2800">
                <a:latin typeface="Times New Roman"/>
                <a:ea typeface="Times New Roman"/>
                <a:cs typeface="Times New Roman"/>
              </a:rPr>
              <a:t>неподверженность коррозии и образованию конденсата;</a:t>
            </a:r>
          </a:p>
          <a:p>
            <a:pPr marL="179704" marR="0" indent="0" algn="l">
              <a:spcBef>
                <a:spcPts val="0"/>
              </a:spcBef>
              <a:spcAft>
                <a:spcPts val="0"/>
              </a:spcAft>
              <a:defRPr/>
            </a:pPr>
            <a:r>
              <a:rPr sz="2800">
                <a:latin typeface="Times New Roman"/>
                <a:ea typeface="Times New Roman"/>
                <a:cs typeface="Times New Roman"/>
              </a:rPr>
              <a:t>хорошая гибкость;</a:t>
            </a:r>
          </a:p>
          <a:p>
            <a:pPr marL="179704" marR="0" indent="0" algn="l">
              <a:spcBef>
                <a:spcPts val="0"/>
              </a:spcBef>
              <a:spcAft>
                <a:spcPts val="0"/>
              </a:spcAft>
              <a:defRPr/>
            </a:pPr>
            <a:r>
              <a:rPr sz="2800">
                <a:latin typeface="Times New Roman"/>
                <a:ea typeface="Times New Roman"/>
                <a:cs typeface="Times New Roman"/>
              </a:rPr>
              <a:t>приемлемая цена.</a:t>
            </a:r>
          </a:p>
          <a:p>
            <a:pPr algn="l">
              <a:defRPr/>
            </a:pPr>
            <a:r>
              <a:rPr sz="2800">
                <a:latin typeface="Times New Roman"/>
                <a:ea typeface="Times New Roman"/>
                <a:cs typeface="Times New Roman"/>
              </a:rPr>
              <a:t>К несущественным минусам относят: появление хрупкости при низких температурах, возникновение запаха в жаркую погоду и повышенную горючесть.</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74951945" name="Рисунок 1374951944"/>
          <p:cNvPicPr>
            <a:picLocks noChangeAspect="1"/>
          </p:cNvPicPr>
          <p:nvPr/>
        </p:nvPicPr>
        <p:blipFill>
          <a:blip r:embed="rId2" cstate="print"/>
          <a:stretch/>
        </p:blipFill>
        <p:spPr bwMode="auto">
          <a:xfrm>
            <a:off x="2877692" y="384663"/>
            <a:ext cx="8352692" cy="4744182"/>
          </a:xfrm>
          <a:prstGeom prst="rect">
            <a:avLst/>
          </a:prstGeom>
        </p:spPr>
      </p:pic>
      <p:sp>
        <p:nvSpPr>
          <p:cNvPr id="1453153629" name="TextBox 1453153628"/>
          <p:cNvSpPr txBox="1"/>
          <p:nvPr/>
        </p:nvSpPr>
        <p:spPr bwMode="auto">
          <a:xfrm>
            <a:off x="4054504" y="5242667"/>
            <a:ext cx="7377442" cy="7010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1800">
              <a:solidFill>
                <a:schemeClr val="tx1"/>
              </a:solidFill>
              <a:latin typeface="Times New Roman"/>
              <a:ea typeface="Times New Roman"/>
              <a:cs typeface="Times New Roman"/>
            </a:endParaRPr>
          </a:p>
          <a:p>
            <a:pPr algn="l">
              <a:defRPr/>
            </a:pPr>
            <a:r>
              <a:rPr sz="2200">
                <a:solidFill>
                  <a:schemeClr val="tx1"/>
                </a:solidFill>
                <a:latin typeface="Times New Roman"/>
                <a:ea typeface="Times New Roman"/>
                <a:cs typeface="Times New Roman"/>
              </a:rPr>
              <a:t>Схема обустройства кровли из битумной черепицы</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1103659" name="TextBox 81103658"/>
          <p:cNvSpPr txBox="1"/>
          <p:nvPr/>
        </p:nvSpPr>
        <p:spPr bwMode="auto">
          <a:xfrm>
            <a:off x="2016778" y="604470"/>
            <a:ext cx="9525251" cy="484635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600" b="1">
                <a:latin typeface="Times New Roman"/>
                <a:ea typeface="Times New Roman"/>
                <a:cs typeface="Times New Roman"/>
              </a:rPr>
              <a:t>Штучные материалы</a:t>
            </a:r>
            <a:endParaRPr sz="2600">
              <a:latin typeface="Times New Roman"/>
              <a:ea typeface="Times New Roman"/>
              <a:cs typeface="Times New Roman"/>
            </a:endParaRPr>
          </a:p>
          <a:p>
            <a:pPr marL="179704" marR="0" indent="0" algn="l">
              <a:spcBef>
                <a:spcPts val="0"/>
              </a:spcBef>
              <a:spcAft>
                <a:spcPts val="0"/>
              </a:spcAft>
              <a:defRPr/>
            </a:pPr>
            <a:r>
              <a:rPr sz="2600">
                <a:latin typeface="Times New Roman"/>
                <a:ea typeface="Times New Roman"/>
                <a:cs typeface="Times New Roman"/>
              </a:rPr>
              <a:t>Штучные кровельные материалы представлены: керамической черепицей и сланцевой кровлей.</a:t>
            </a:r>
          </a:p>
          <a:p>
            <a:pPr marL="179704" marR="0" indent="0" algn="l">
              <a:spcBef>
                <a:spcPts val="0"/>
              </a:spcBef>
              <a:spcAft>
                <a:spcPts val="0"/>
              </a:spcAft>
              <a:defRPr/>
            </a:pPr>
            <a:r>
              <a:rPr sz="2600" b="1">
                <a:latin typeface="Times New Roman"/>
                <a:ea typeface="Times New Roman"/>
                <a:cs typeface="Times New Roman"/>
              </a:rPr>
              <a:t>Керамическая черепица</a:t>
            </a:r>
            <a:endParaRPr sz="2600">
              <a:latin typeface="Times New Roman"/>
              <a:ea typeface="Times New Roman"/>
              <a:cs typeface="Times New Roman"/>
            </a:endParaRPr>
          </a:p>
          <a:p>
            <a:pPr algn="l">
              <a:defRPr/>
            </a:pPr>
            <a:r>
              <a:rPr sz="2600">
                <a:latin typeface="Times New Roman"/>
                <a:ea typeface="Times New Roman"/>
                <a:cs typeface="Times New Roman"/>
              </a:rPr>
              <a:t>Плитки черепицы имеют красивый кирпично-красный оттенок, что достигается высокотемпературным обжигом глины. Длинна каждой черепицы составляет 30 см. Этот красивый материал имеет разные по форме виды изделий. Каждая черепица весит около 4 кг, поэтому для ее устройства нужна прочная стропильная система. Этот вид кровельных материалов, свойства и характеристики которого давно известны. Этот кровельный материал не из дешевых.</a:t>
            </a:r>
            <a:endParaRPr sz="20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38047803" name="Рисунок 1338047802"/>
          <p:cNvPicPr>
            <a:picLocks noChangeAspect="1"/>
          </p:cNvPicPr>
          <p:nvPr/>
        </p:nvPicPr>
        <p:blipFill>
          <a:blip r:embed="rId2" cstate="print"/>
          <a:stretch/>
        </p:blipFill>
        <p:spPr bwMode="auto">
          <a:xfrm>
            <a:off x="2712836" y="567836"/>
            <a:ext cx="8810624" cy="4674831"/>
          </a:xfrm>
          <a:prstGeom prst="rect">
            <a:avLst/>
          </a:prstGeom>
        </p:spPr>
      </p:pic>
      <p:sp>
        <p:nvSpPr>
          <p:cNvPr id="1831159195" name="TextBox 1831159194"/>
          <p:cNvSpPr txBox="1"/>
          <p:nvPr/>
        </p:nvSpPr>
        <p:spPr bwMode="auto">
          <a:xfrm>
            <a:off x="5098244" y="5242667"/>
            <a:ext cx="6736863" cy="6401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1400">
              <a:latin typeface="Times New Roman"/>
              <a:ea typeface="Times New Roman"/>
              <a:cs typeface="Times New Roman"/>
            </a:endParaRPr>
          </a:p>
          <a:p>
            <a:pPr algn="l">
              <a:defRPr/>
            </a:pPr>
            <a:r>
              <a:rPr sz="2200">
                <a:solidFill>
                  <a:schemeClr val="tx1"/>
                </a:solidFill>
                <a:latin typeface="Times New Roman"/>
                <a:ea typeface="Times New Roman"/>
                <a:cs typeface="Times New Roman"/>
              </a:rPr>
              <a:t>Керамическая черепица</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4237265" name="TextBox 174237264"/>
          <p:cNvSpPr txBox="1"/>
          <p:nvPr/>
        </p:nvSpPr>
        <p:spPr bwMode="auto">
          <a:xfrm>
            <a:off x="2163317" y="696057"/>
            <a:ext cx="9506970" cy="44501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600">
                <a:latin typeface="Times New Roman"/>
                <a:ea typeface="Times New Roman"/>
                <a:cs typeface="Times New Roman"/>
              </a:rPr>
              <a:t>Монтаж черепицы производят на скаты с уклоном 25 — 60 градусов. В каждом изделии имеются отверстия, через которые черепицу прибивают с помощью гвоздей на обрешетку. Начинают ее укладывать с нижнего ряда внахлест. При этом верхняя плитка кладется на нижнюю. Законченная кровля похожа на чешую. Лучше всего черепица смотрится на кирпичных и каменных домах, некоторые из которых имеют возраст более 150 лет.</a:t>
            </a:r>
          </a:p>
          <a:p>
            <a:pPr algn="l">
              <a:defRPr/>
            </a:pPr>
            <a:r>
              <a:rPr sz="2600">
                <a:latin typeface="Times New Roman"/>
                <a:ea typeface="Times New Roman"/>
                <a:cs typeface="Times New Roman"/>
              </a:rPr>
              <a:t>Существует черепица, изготовленная из песчано-цементной смеси. Она немногим уступает керамической по внешнему виду, но гораздо дешевле.</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52394354" name="TextBox 1252394353"/>
          <p:cNvSpPr txBox="1"/>
          <p:nvPr/>
        </p:nvSpPr>
        <p:spPr bwMode="auto">
          <a:xfrm>
            <a:off x="2383124" y="751009"/>
            <a:ext cx="9158941" cy="35052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800" b="1">
                <a:latin typeface="Times New Roman"/>
                <a:ea typeface="Times New Roman"/>
                <a:cs typeface="Times New Roman"/>
              </a:rPr>
              <a:t>Сланцевая кровля</a:t>
            </a:r>
            <a:endParaRPr sz="2800">
              <a:latin typeface="Times New Roman"/>
              <a:ea typeface="Times New Roman"/>
              <a:cs typeface="Times New Roman"/>
            </a:endParaRPr>
          </a:p>
          <a:p>
            <a:pPr algn="l">
              <a:defRPr/>
            </a:pPr>
            <a:r>
              <a:rPr sz="2800">
                <a:latin typeface="Times New Roman"/>
                <a:ea typeface="Times New Roman"/>
                <a:cs typeface="Times New Roman"/>
              </a:rPr>
              <a:t>Сланцевая кровля — самый дорогой из перечисленных видов кровельных материалов. Свойства и внешний вид ее обусловлен природным происхождением. Материал имеет вид плоских пластин из природного сланца. Обработку каждой пластины делают вручную, обеспечивая нужные размеры: толщина составляет 4 мм, а вес 25 кгм</a:t>
            </a:r>
            <a:r>
              <a:rPr sz="2800" baseline="30000">
                <a:latin typeface="Times New Roman"/>
                <a:ea typeface="Times New Roman"/>
                <a:cs typeface="Times New Roman"/>
              </a:rPr>
              <a:t>2</a:t>
            </a:r>
            <a:r>
              <a:rPr sz="2800">
                <a:latin typeface="Times New Roman"/>
                <a:ea typeface="Times New Roman"/>
                <a:cs typeface="Times New Roman"/>
              </a:rPr>
              <a:t>, ширина бывает 15 и 30 см, а длина 20 и 60 см.</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23289682" name="Рисунок 1523289681"/>
          <p:cNvPicPr>
            <a:picLocks noChangeAspect="1"/>
          </p:cNvPicPr>
          <p:nvPr/>
        </p:nvPicPr>
        <p:blipFill>
          <a:blip r:embed="rId2" cstate="print"/>
          <a:stretch/>
        </p:blipFill>
        <p:spPr bwMode="auto">
          <a:xfrm>
            <a:off x="2657884" y="549519"/>
            <a:ext cx="8865576" cy="4799134"/>
          </a:xfrm>
          <a:prstGeom prst="rect">
            <a:avLst/>
          </a:prstGeom>
        </p:spPr>
      </p:pic>
      <p:sp>
        <p:nvSpPr>
          <p:cNvPr id="2102565183" name="TextBox 2102565182"/>
          <p:cNvSpPr txBox="1"/>
          <p:nvPr/>
        </p:nvSpPr>
        <p:spPr bwMode="auto">
          <a:xfrm>
            <a:off x="4081504" y="5242667"/>
            <a:ext cx="7661836" cy="8229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endParaRPr sz="2400">
              <a:solidFill>
                <a:schemeClr val="tx1"/>
              </a:solidFill>
              <a:latin typeface="Times New Roman"/>
              <a:ea typeface="Times New Roman"/>
              <a:cs typeface="Times New Roman"/>
            </a:endParaRPr>
          </a:p>
          <a:p>
            <a:pPr algn="l">
              <a:defRPr/>
            </a:pPr>
            <a:r>
              <a:rPr sz="2400">
                <a:solidFill>
                  <a:schemeClr val="tx1"/>
                </a:solidFill>
                <a:latin typeface="Times New Roman"/>
                <a:ea typeface="Times New Roman"/>
                <a:cs typeface="Times New Roman"/>
              </a:rPr>
              <a:t>Сланцевая черепица — самый дорогой вид кровли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93404257" name="TextBox 393404256"/>
          <p:cNvSpPr txBox="1"/>
          <p:nvPr/>
        </p:nvSpPr>
        <p:spPr bwMode="auto">
          <a:xfrm>
            <a:off x="2199951" y="989134"/>
            <a:ext cx="9268773" cy="39014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800">
                <a:latin typeface="Times New Roman"/>
                <a:ea typeface="Times New Roman"/>
                <a:cs typeface="Times New Roman"/>
              </a:rPr>
              <a:t>Монтаж такой кровли осуществляется на гвозди (по 2 – 3 шт на плитку). Уклон кровли допускается более 25 градусов. При правильном сооружении такой кровли, она прослужит около 200 лет. Высокая цена является единственным существенным минусом.</a:t>
            </a:r>
          </a:p>
          <a:p>
            <a:pPr marL="179704" marR="0" indent="0" algn="l">
              <a:spcBef>
                <a:spcPts val="0"/>
              </a:spcBef>
              <a:spcAft>
                <a:spcPts val="0"/>
              </a:spcAft>
              <a:defRPr/>
            </a:pPr>
            <a:r>
              <a:rPr sz="2800">
                <a:latin typeface="Times New Roman"/>
                <a:ea typeface="Times New Roman"/>
                <a:cs typeface="Times New Roman"/>
              </a:rPr>
              <a:t>Принимая решение о применении того или иного вида кровли, нужно заранее предусмотреть строительство подходящей для него стропильной системы.</a:t>
            </a:r>
          </a:p>
          <a:p>
            <a:pPr algn="l">
              <a:defRPr/>
            </a:pPr>
            <a:endParaRPr sz="2600">
              <a:latin typeface="PT Sans"/>
              <a:ea typeface="PT Sans"/>
              <a:cs typeface="PT Sans"/>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53210187" name="TextBox 1853210186"/>
          <p:cNvSpPr txBox="1"/>
          <p:nvPr/>
        </p:nvSpPr>
        <p:spPr bwMode="auto">
          <a:xfrm>
            <a:off x="2071729" y="934182"/>
            <a:ext cx="8982247" cy="301755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400"/>
              <a:t> </a:t>
            </a:r>
            <a:r>
              <a:rPr sz="2800">
                <a:latin typeface="Times New Roman"/>
                <a:ea typeface="Times New Roman"/>
                <a:cs typeface="Times New Roman"/>
              </a:rPr>
              <a:t>Вопросы для самоконтроля </a:t>
            </a:r>
          </a:p>
          <a:p>
            <a:pPr marL="179704" marR="0" indent="0" algn="l">
              <a:spcBef>
                <a:spcPts val="0"/>
              </a:spcBef>
              <a:spcAft>
                <a:spcPts val="0"/>
              </a:spcAft>
              <a:defRPr/>
            </a:pPr>
            <a:endParaRPr sz="2800">
              <a:latin typeface="Times New Roman"/>
              <a:ea typeface="Times New Roman"/>
              <a:cs typeface="Times New Roman"/>
            </a:endParaRPr>
          </a:p>
          <a:p>
            <a:pPr marL="179704" marR="0" indent="0" algn="l">
              <a:spcBef>
                <a:spcPts val="0"/>
              </a:spcBef>
              <a:spcAft>
                <a:spcPts val="0"/>
              </a:spcAft>
              <a:defRPr/>
            </a:pPr>
            <a:r>
              <a:rPr sz="2800">
                <a:solidFill>
                  <a:schemeClr val="tx1"/>
                </a:solidFill>
                <a:latin typeface="Times New Roman"/>
                <a:ea typeface="Times New Roman"/>
                <a:cs typeface="Times New Roman"/>
              </a:rPr>
              <a:t>1Какие виды Кровельных материалов вы знаете</a:t>
            </a:r>
          </a:p>
          <a:p>
            <a:pPr marL="179704" marR="0" indent="0" algn="l">
              <a:spcBef>
                <a:spcPts val="0"/>
              </a:spcBef>
              <a:spcAft>
                <a:spcPts val="0"/>
              </a:spcAft>
              <a:defRPr/>
            </a:pPr>
            <a:r>
              <a:rPr sz="2800">
                <a:solidFill>
                  <a:schemeClr val="tx1"/>
                </a:solidFill>
                <a:latin typeface="Times New Roman"/>
                <a:ea typeface="Times New Roman"/>
                <a:cs typeface="Times New Roman"/>
              </a:rPr>
              <a:t>2 Как классифицируются кровельные материалы</a:t>
            </a:r>
          </a:p>
          <a:p>
            <a:pPr marL="179704" marR="0" indent="0" algn="l">
              <a:spcBef>
                <a:spcPts val="0"/>
              </a:spcBef>
              <a:spcAft>
                <a:spcPts val="0"/>
              </a:spcAft>
              <a:defRPr/>
            </a:pPr>
            <a:r>
              <a:rPr sz="2800">
                <a:solidFill>
                  <a:schemeClr val="tx1"/>
                </a:solidFill>
                <a:latin typeface="Times New Roman"/>
                <a:ea typeface="Times New Roman"/>
                <a:cs typeface="Times New Roman"/>
              </a:rPr>
              <a:t>3 Опишите </a:t>
            </a:r>
            <a:r>
              <a:rPr lang="ru-RU" sz="2800" b="0" i="0" u="none" strike="noStrike" cap="none" spc="0">
                <a:solidFill>
                  <a:schemeClr val="tx1"/>
                </a:solidFill>
                <a:latin typeface="Times New Roman"/>
                <a:ea typeface="Times New Roman"/>
                <a:cs typeface="Times New Roman"/>
              </a:rPr>
              <a:t>обустройство кровли из битумной черепицы</a:t>
            </a:r>
            <a:endParaRPr sz="2800">
              <a:solidFill>
                <a:schemeClr val="tx1"/>
              </a:solidFill>
              <a:latin typeface="Times New Roman"/>
              <a:ea typeface="Times New Roman"/>
              <a:cs typeface="Times New Roman"/>
            </a:endParaRPr>
          </a:p>
          <a:p>
            <a:pPr marL="179704" marR="0" indent="0" algn="l">
              <a:spcBef>
                <a:spcPts val="0"/>
              </a:spcBef>
              <a:spcAft>
                <a:spcPts val="0"/>
              </a:spcAft>
              <a:defRPr/>
            </a:pPr>
            <a:r>
              <a:rPr sz="2800" u="sng">
                <a:solidFill>
                  <a:schemeClr val="tx1"/>
                </a:solidFill>
                <a:highlight>
                  <a:srgbClr val="FFFFFF"/>
                </a:highlight>
                <a:latin typeface="Times New Roman"/>
                <a:ea typeface="Times New Roman"/>
                <a:cs typeface="Times New Roman"/>
                <a:hlinkClick r:id="rId2" tooltip="http://remoo.ru/stroitelstvo/krovelnyie-materialyi-vidyi-i-svoystva-harakteristiki#i-12"/>
              </a:rPr>
              <a:t>4 Как монтируется  керамическая черепица</a:t>
            </a:r>
            <a:endParaRPr sz="2800">
              <a:solidFill>
                <a:schemeClr val="tx1"/>
              </a:solidFill>
              <a:highlight>
                <a:srgbClr val="FFFFFF"/>
              </a:highlight>
              <a:latin typeface="Times New Roman"/>
              <a:ea typeface="Times New Roman"/>
              <a:cs typeface="Times New Roman"/>
            </a:endParaRPr>
          </a:p>
          <a:p>
            <a:pPr marL="179704" marR="0" indent="0" algn="l">
              <a:spcBef>
                <a:spcPts val="0"/>
              </a:spcBef>
              <a:spcAft>
                <a:spcPts val="0"/>
              </a:spcAft>
              <a:defRPr/>
            </a:pPr>
            <a:endParaRPr sz="24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44535042" name="TextBox 1644535041"/>
          <p:cNvSpPr txBox="1"/>
          <p:nvPr/>
        </p:nvSpPr>
        <p:spPr bwMode="auto">
          <a:xfrm>
            <a:off x="2429724" y="1007450"/>
            <a:ext cx="8965659" cy="34137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sz="2800">
                <a:latin typeface="Times New Roman"/>
                <a:ea typeface="Times New Roman"/>
                <a:cs typeface="Times New Roman"/>
              </a:rPr>
              <a:t>Литература </a:t>
            </a:r>
          </a:p>
          <a:p>
            <a:pPr algn="l">
              <a:defRPr/>
            </a:pPr>
            <a:r>
              <a:rPr sz="2200">
                <a:latin typeface="Times New Roman"/>
                <a:ea typeface="Times New Roman"/>
                <a:cs typeface="Times New Roman"/>
              </a:rPr>
              <a:t>Гончарова, М. А. Строительные материалы и изделия: учебное пособие для СПО / М. А. Гончарова, В. В. Крохотин, Н. А. Каширина. — 2-е изд. — Липецк, Саратов: Липецкий государственный технический университет, Профобразование, 2019. — 79 c. — ISBN 978-5-88247-935-9, 978-5-4488-0287-4. — Текст: электронный // Электронно-библиотечная система IPR BOOKS: [сайт]. — URL: </a:t>
            </a:r>
            <a:r>
              <a:rPr sz="2200" u="sng">
                <a:latin typeface="Times New Roman"/>
                <a:ea typeface="Times New Roman"/>
                <a:cs typeface="Times New Roman"/>
              </a:rPr>
              <a:t>http://www.iprbookshop.ru/85990.html</a:t>
            </a:r>
            <a:endParaRPr sz="2200">
              <a:latin typeface="Times New Roman"/>
              <a:ea typeface="Times New Roman"/>
              <a:cs typeface="Times New Roman"/>
            </a:endParaRPr>
          </a:p>
          <a:p>
            <a:pPr algn="l">
              <a:defRPr/>
            </a:pPr>
            <a:endParaRPr/>
          </a:p>
          <a:p>
            <a:pPr algn="l">
              <a:defRPr/>
            </a:pPr>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9304494" name="Объект 2"/>
          <p:cNvSpPr>
            <a:spLocks noGrp="1"/>
          </p:cNvSpPr>
          <p:nvPr>
            <p:ph idx="1"/>
          </p:nvPr>
        </p:nvSpPr>
        <p:spPr bwMode="auto">
          <a:xfrm>
            <a:off x="1583497" y="311393"/>
            <a:ext cx="9998901" cy="5814768"/>
          </a:xfrm>
        </p:spPr>
        <p:txBody>
          <a:bodyPr vertOverflow="overflow" horzOverflow="clip" vert="horz" wrap="square" lIns="91440" tIns="45720" rIns="91440" bIns="45720" numCol="1" spcCol="0" rtlCol="0" fromWordArt="0" anchor="t" anchorCtr="0" forceAA="0" compatLnSpc="0">
            <a:normAutofit/>
          </a:bodyPr>
          <a:lstStyle/>
          <a:p>
            <a:pPr marL="179704" marR="0" indent="0" algn="just">
              <a:spcBef>
                <a:spcPts val="0"/>
              </a:spcBef>
              <a:spcAft>
                <a:spcPts val="0"/>
              </a:spcAft>
              <a:defRPr/>
            </a:pPr>
            <a:endParaRPr sz="2800">
              <a:latin typeface="Times New Roman"/>
              <a:ea typeface="Times New Roman"/>
              <a:cs typeface="Times New Roman"/>
            </a:endParaRPr>
          </a:p>
          <a:p>
            <a:pPr marL="179704" marR="0" indent="0" algn="just">
              <a:spcBef>
                <a:spcPts val="0"/>
              </a:spcBef>
              <a:spcAft>
                <a:spcPts val="0"/>
              </a:spcAft>
              <a:defRPr/>
            </a:pPr>
            <a:r>
              <a:rPr sz="2800">
                <a:latin typeface="Times New Roman"/>
                <a:ea typeface="Times New Roman"/>
                <a:cs typeface="Times New Roman"/>
              </a:rPr>
              <a:t>Гибкая кровля изготавливается из материалов, которые обладают гибкостью и мягкостью. Их легко можно монтировать на крыши любой сложности. Такие материалы могут быть штучными или рулонными, самоклеящимися или наплавляемыми с помощью горелок. Для монтажа на деревянную крышу требуется сплошная обрешетка.</a:t>
            </a:r>
          </a:p>
          <a:p>
            <a:pPr>
              <a:defRPr/>
            </a:pPr>
            <a:r>
              <a:rPr sz="2800">
                <a:latin typeface="Times New Roman"/>
                <a:ea typeface="Times New Roman"/>
                <a:cs typeface="Times New Roman"/>
              </a:rPr>
              <a:t>Штучные кровельные материалы, виды и свойства которых будут описаны ниже, выполнены в виде отдельных небольших по размеру элементов. Делают их из природного сырья по древней технологии с обжигом. Поэтому они обладают высокой стоимостью.</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7066857" name="Объект 2"/>
          <p:cNvSpPr>
            <a:spLocks noGrp="1"/>
          </p:cNvSpPr>
          <p:nvPr>
            <p:ph idx="1"/>
          </p:nvPr>
        </p:nvSpPr>
        <p:spPr bwMode="auto">
          <a:xfrm>
            <a:off x="1583497" y="494567"/>
            <a:ext cx="9998901" cy="5631595"/>
          </a:xfrm>
        </p:spPr>
        <p:txBody>
          <a:bodyPr/>
          <a:lstStyle/>
          <a:p>
            <a:pPr>
              <a:defRPr/>
            </a:pPr>
            <a:endParaRPr/>
          </a:p>
        </p:txBody>
      </p:sp>
      <p:pic>
        <p:nvPicPr>
          <p:cNvPr id="1954125791" name="Рисунок 1954125790"/>
          <p:cNvPicPr>
            <a:picLocks noChangeAspect="1"/>
          </p:cNvPicPr>
          <p:nvPr/>
        </p:nvPicPr>
        <p:blipFill>
          <a:blip r:embed="rId2" cstate="print"/>
          <a:stretch/>
        </p:blipFill>
        <p:spPr bwMode="auto">
          <a:xfrm>
            <a:off x="1583497" y="402980"/>
            <a:ext cx="9998901" cy="5568461"/>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24684411" name="Заголовок 1"/>
          <p:cNvSpPr>
            <a:spLocks noGrp="1"/>
          </p:cNvSpPr>
          <p:nvPr>
            <p:ph type="title"/>
          </p:nvPr>
        </p:nvSpPr>
        <p:spPr bwMode="auto"/>
        <p:txBody>
          <a:bodyPr/>
          <a:lstStyle/>
          <a:p>
            <a:pPr>
              <a:defRPr/>
            </a:pPr>
            <a:r>
              <a:rPr sz="4800" b="1" dirty="0" err="1">
                <a:latin typeface="Times New Roman"/>
                <a:ea typeface="Times New Roman"/>
                <a:cs typeface="Times New Roman"/>
              </a:rPr>
              <a:t>Листовые</a:t>
            </a:r>
            <a:r>
              <a:rPr sz="4800" b="1" dirty="0">
                <a:latin typeface="Times New Roman"/>
                <a:ea typeface="Times New Roman"/>
                <a:cs typeface="Times New Roman"/>
              </a:rPr>
              <a:t> </a:t>
            </a:r>
            <a:r>
              <a:rPr sz="4800" b="1" dirty="0" err="1">
                <a:latin typeface="Times New Roman"/>
                <a:ea typeface="Times New Roman"/>
                <a:cs typeface="Times New Roman"/>
              </a:rPr>
              <a:t>материалы</a:t>
            </a:r>
            <a:endParaRPr sz="11000" dirty="0"/>
          </a:p>
        </p:txBody>
      </p:sp>
      <p:sp>
        <p:nvSpPr>
          <p:cNvPr id="1636738408" name="Объект 2"/>
          <p:cNvSpPr>
            <a:spLocks noGrp="1"/>
          </p:cNvSpPr>
          <p:nvPr>
            <p:ph idx="1"/>
          </p:nvPr>
        </p:nvSpPr>
        <p:spPr bwMode="auto"/>
        <p:txBody>
          <a:bodyPr/>
          <a:lstStyle/>
          <a:p>
            <a:pPr marL="179704" marR="0" indent="0">
              <a:spcBef>
                <a:spcPts val="0"/>
              </a:spcBef>
              <a:spcAft>
                <a:spcPts val="0"/>
              </a:spcAft>
              <a:defRPr/>
            </a:pPr>
            <a:endParaRPr lang="ru-RU" sz="3600" dirty="0" smtClean="0">
              <a:latin typeface="Times New Roman"/>
              <a:ea typeface="Times New Roman"/>
              <a:cs typeface="Times New Roman"/>
            </a:endParaRPr>
          </a:p>
          <a:p>
            <a:pPr marL="179704" marR="0" indent="0">
              <a:spcBef>
                <a:spcPts val="0"/>
              </a:spcBef>
              <a:spcAft>
                <a:spcPts val="0"/>
              </a:spcAft>
              <a:defRPr/>
            </a:pPr>
            <a:endParaRPr lang="ru-RU" sz="3600" dirty="0" smtClean="0">
              <a:latin typeface="Times New Roman"/>
              <a:ea typeface="Times New Roman"/>
              <a:cs typeface="Times New Roman"/>
            </a:endParaRPr>
          </a:p>
          <a:p>
            <a:pPr marL="179704" marR="0" indent="0">
              <a:spcBef>
                <a:spcPts val="0"/>
              </a:spcBef>
              <a:spcAft>
                <a:spcPts val="0"/>
              </a:spcAft>
              <a:defRPr/>
            </a:pPr>
            <a:endParaRPr lang="ru-RU" sz="3600" dirty="0" smtClean="0">
              <a:latin typeface="Times New Roman"/>
              <a:ea typeface="Times New Roman"/>
              <a:cs typeface="Times New Roman"/>
            </a:endParaRPr>
          </a:p>
          <a:p>
            <a:pPr marL="179704" marR="0" indent="0">
              <a:spcBef>
                <a:spcPts val="0"/>
              </a:spcBef>
              <a:spcAft>
                <a:spcPts val="0"/>
              </a:spcAft>
              <a:defRPr/>
            </a:pPr>
            <a:r>
              <a:rPr sz="3600" dirty="0" smtClean="0">
                <a:latin typeface="Times New Roman"/>
                <a:ea typeface="Times New Roman"/>
                <a:cs typeface="Times New Roman"/>
              </a:rPr>
              <a:t>К </a:t>
            </a:r>
            <a:r>
              <a:rPr sz="3600" dirty="0" err="1">
                <a:latin typeface="Times New Roman"/>
                <a:ea typeface="Times New Roman"/>
                <a:cs typeface="Times New Roman"/>
              </a:rPr>
              <a:t>листовым</a:t>
            </a:r>
            <a:r>
              <a:rPr sz="3600" dirty="0">
                <a:latin typeface="Times New Roman"/>
                <a:ea typeface="Times New Roman"/>
                <a:cs typeface="Times New Roman"/>
              </a:rPr>
              <a:t> </a:t>
            </a:r>
            <a:r>
              <a:rPr sz="3600" dirty="0" err="1">
                <a:latin typeface="Times New Roman"/>
                <a:ea typeface="Times New Roman"/>
                <a:cs typeface="Times New Roman"/>
              </a:rPr>
              <a:t>материалам</a:t>
            </a:r>
            <a:r>
              <a:rPr sz="3600" dirty="0">
                <a:latin typeface="Times New Roman"/>
                <a:ea typeface="Times New Roman"/>
                <a:cs typeface="Times New Roman"/>
              </a:rPr>
              <a:t> </a:t>
            </a:r>
            <a:r>
              <a:rPr sz="3600" dirty="0" err="1">
                <a:latin typeface="Times New Roman"/>
                <a:ea typeface="Times New Roman"/>
                <a:cs typeface="Times New Roman"/>
              </a:rPr>
              <a:t>относят</a:t>
            </a:r>
            <a:r>
              <a:rPr sz="3600" dirty="0">
                <a:latin typeface="Times New Roman"/>
                <a:ea typeface="Times New Roman"/>
                <a:cs typeface="Times New Roman"/>
              </a:rPr>
              <a:t>:</a:t>
            </a:r>
          </a:p>
          <a:p>
            <a:pPr marL="179704" marR="0" indent="0" algn="just">
              <a:spcBef>
                <a:spcPts val="0"/>
              </a:spcBef>
              <a:spcAft>
                <a:spcPts val="0"/>
              </a:spcAft>
              <a:defRPr/>
            </a:pPr>
            <a:r>
              <a:rPr sz="3600" dirty="0" err="1">
                <a:latin typeface="Times New Roman"/>
                <a:ea typeface="Times New Roman"/>
                <a:cs typeface="Times New Roman"/>
              </a:rPr>
              <a:t>металлочерепицу</a:t>
            </a:r>
            <a:r>
              <a:rPr sz="3600" dirty="0">
                <a:latin typeface="Times New Roman"/>
                <a:ea typeface="Times New Roman"/>
                <a:cs typeface="Times New Roman"/>
              </a:rPr>
              <a:t>;</a:t>
            </a:r>
          </a:p>
          <a:p>
            <a:pPr marL="179704" marR="0" indent="0" algn="just">
              <a:spcBef>
                <a:spcPts val="0"/>
              </a:spcBef>
              <a:spcAft>
                <a:spcPts val="0"/>
              </a:spcAft>
              <a:defRPr/>
            </a:pPr>
            <a:r>
              <a:rPr sz="3600" dirty="0" err="1">
                <a:latin typeface="Times New Roman"/>
                <a:ea typeface="Times New Roman"/>
                <a:cs typeface="Times New Roman"/>
              </a:rPr>
              <a:t>профнастил</a:t>
            </a:r>
            <a:r>
              <a:rPr sz="3600" dirty="0">
                <a:latin typeface="Times New Roman"/>
                <a:ea typeface="Times New Roman"/>
                <a:cs typeface="Times New Roman"/>
              </a:rPr>
              <a:t>;</a:t>
            </a:r>
          </a:p>
          <a:p>
            <a:pPr marL="179704" marR="0" indent="0" algn="just">
              <a:spcBef>
                <a:spcPts val="0"/>
              </a:spcBef>
              <a:spcAft>
                <a:spcPts val="0"/>
              </a:spcAft>
              <a:defRPr/>
            </a:pPr>
            <a:r>
              <a:rPr sz="3600" u="sng" dirty="0" err="1">
                <a:solidFill>
                  <a:schemeClr val="hlink"/>
                </a:solidFill>
                <a:latin typeface="Times New Roman"/>
                <a:ea typeface="Times New Roman"/>
                <a:cs typeface="Times New Roman"/>
                <a:hlinkClick r:id="rId2" tooltip="http://remoo.ru/materialy/ondulin-cena-za-list-razmery/"/>
              </a:rPr>
              <a:t>ондулин</a:t>
            </a:r>
            <a:r>
              <a:rPr sz="3600" dirty="0">
                <a:latin typeface="Times New Roman"/>
                <a:ea typeface="Times New Roman"/>
                <a:cs typeface="Times New Roman"/>
              </a:rPr>
              <a:t>;</a:t>
            </a:r>
          </a:p>
          <a:p>
            <a:pPr marL="179704" marR="0" indent="0" algn="just">
              <a:spcBef>
                <a:spcPts val="0"/>
              </a:spcBef>
              <a:spcAft>
                <a:spcPts val="0"/>
              </a:spcAft>
              <a:defRPr/>
            </a:pPr>
            <a:r>
              <a:rPr sz="3600" dirty="0" err="1">
                <a:latin typeface="Times New Roman"/>
                <a:ea typeface="Times New Roman"/>
                <a:cs typeface="Times New Roman"/>
              </a:rPr>
              <a:t>шифер</a:t>
            </a:r>
            <a:r>
              <a:rPr sz="3600" dirty="0">
                <a:latin typeface="Times New Roman"/>
                <a:ea typeface="Times New Roman"/>
                <a:cs typeface="Times New Roman"/>
              </a:rPr>
              <a:t>;</a:t>
            </a:r>
          </a:p>
          <a:p>
            <a:pPr>
              <a:defRPr/>
            </a:pPr>
            <a:r>
              <a:rPr sz="3600" dirty="0" err="1">
                <a:latin typeface="Times New Roman"/>
                <a:ea typeface="Times New Roman"/>
                <a:cs typeface="Times New Roman"/>
              </a:rPr>
              <a:t>фальцевые</a:t>
            </a:r>
            <a:r>
              <a:rPr sz="3600" dirty="0">
                <a:latin typeface="Times New Roman"/>
                <a:ea typeface="Times New Roman"/>
                <a:cs typeface="Times New Roman"/>
              </a:rPr>
              <a:t> </a:t>
            </a:r>
            <a:r>
              <a:rPr sz="3600" dirty="0" err="1">
                <a:latin typeface="Times New Roman"/>
                <a:ea typeface="Times New Roman"/>
                <a:cs typeface="Times New Roman"/>
              </a:rPr>
              <a:t>металлические</a:t>
            </a:r>
            <a:r>
              <a:rPr sz="3600" dirty="0">
                <a:latin typeface="Times New Roman"/>
                <a:ea typeface="Times New Roman"/>
                <a:cs typeface="Times New Roman"/>
              </a:rPr>
              <a:t> </a:t>
            </a:r>
            <a:r>
              <a:rPr sz="3600" dirty="0" err="1">
                <a:latin typeface="Times New Roman"/>
                <a:ea typeface="Times New Roman"/>
                <a:cs typeface="Times New Roman"/>
              </a:rPr>
              <a:t>покрытия</a:t>
            </a:r>
            <a:r>
              <a:rPr sz="3600" dirty="0">
                <a:latin typeface="Times New Roman"/>
                <a:ea typeface="Times New Roman"/>
                <a:cs typeface="Times New Roman"/>
              </a:rPr>
              <a:t>.</a:t>
            </a:r>
            <a:endParaRPr sz="2400" dirty="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6706030" name="Рисунок 126706029"/>
          <p:cNvPicPr>
            <a:picLocks noChangeAspect="1"/>
          </p:cNvPicPr>
          <p:nvPr/>
        </p:nvPicPr>
        <p:blipFill>
          <a:blip r:embed="rId2" cstate="print"/>
          <a:stretch/>
        </p:blipFill>
        <p:spPr bwMode="auto">
          <a:xfrm>
            <a:off x="1778653" y="512884"/>
            <a:ext cx="9763124" cy="5348653"/>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60219599" name="TextBox 1260219598"/>
          <p:cNvSpPr txBox="1"/>
          <p:nvPr/>
        </p:nvSpPr>
        <p:spPr bwMode="auto">
          <a:xfrm>
            <a:off x="1192500" y="868679"/>
            <a:ext cx="10441045" cy="521211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179704" marR="0" indent="0" algn="l">
              <a:spcBef>
                <a:spcPts val="0"/>
              </a:spcBef>
              <a:spcAft>
                <a:spcPts val="0"/>
              </a:spcAft>
              <a:defRPr/>
            </a:pPr>
            <a:r>
              <a:rPr sz="2800" b="1">
                <a:latin typeface="Times New Roman"/>
                <a:ea typeface="Times New Roman"/>
                <a:cs typeface="Times New Roman"/>
              </a:rPr>
              <a:t>Металлочерепица</a:t>
            </a:r>
            <a:endParaRPr sz="2800">
              <a:latin typeface="Times New Roman"/>
              <a:ea typeface="Times New Roman"/>
              <a:cs typeface="Times New Roman"/>
            </a:endParaRPr>
          </a:p>
          <a:p>
            <a:pPr algn="l">
              <a:defRPr/>
            </a:pPr>
            <a:r>
              <a:rPr sz="2800">
                <a:latin typeface="Times New Roman"/>
                <a:ea typeface="Times New Roman"/>
                <a:cs typeface="Times New Roman"/>
              </a:rPr>
              <a:t>Ее производят из стали, которую покрывают цинком. Оцинкованный лист подвергают прокату и штамповке, после чего он принимает форму, имитирующую натуральную черепицу. Затем изделия красят и покрывают тонким полимерным покрытием, защищающим от коррозии. Промышленность производит листы длиной до 8 м и шириной 1180 мм. Толщина стали может колебаться от 0,4 до 0,6 мм. Благодаря таким параметрам, вес готового изделия не превышает 3 – 5 кг/м</a:t>
            </a:r>
            <a:r>
              <a:rPr sz="2800" baseline="30000">
                <a:latin typeface="Times New Roman"/>
                <a:ea typeface="Times New Roman"/>
                <a:cs typeface="Times New Roman"/>
              </a:rPr>
              <a:t>2</a:t>
            </a:r>
            <a:r>
              <a:rPr sz="2800">
                <a:latin typeface="Times New Roman"/>
                <a:ea typeface="Times New Roman"/>
                <a:cs typeface="Times New Roman"/>
              </a:rPr>
              <a:t>. Поэтому такой материал не требует мощной </a:t>
            </a:r>
            <a:r>
              <a:rPr sz="2800" u="sng">
                <a:solidFill>
                  <a:schemeClr val="hlink"/>
                </a:solidFill>
                <a:latin typeface="Times New Roman"/>
                <a:ea typeface="Times New Roman"/>
                <a:cs typeface="Times New Roman"/>
                <a:hlinkClick r:id="rId2" tooltip="http://remoo.ru/krysha/stropilnaya-sistema-poluvalmovoj-kryshi/"/>
              </a:rPr>
              <a:t>стропильной системы</a:t>
            </a:r>
            <a:r>
              <a:rPr sz="2800">
                <a:latin typeface="Times New Roman"/>
                <a:ea typeface="Times New Roman"/>
                <a:cs typeface="Times New Roman"/>
              </a:rPr>
              <a:t>. Металлочерепица бывает с различным профилем, как по размеру, так и по форме</a:t>
            </a:r>
            <a:endParaRPr sz="2000">
              <a:latin typeface="Times New Roman"/>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05507145" name="Рисунок 2005507144"/>
          <p:cNvPicPr>
            <a:picLocks noChangeAspect="1"/>
          </p:cNvPicPr>
          <p:nvPr/>
        </p:nvPicPr>
        <p:blipFill>
          <a:blip r:embed="rId2" cstate="print"/>
          <a:stretch/>
        </p:blipFill>
        <p:spPr bwMode="auto">
          <a:xfrm>
            <a:off x="1758461" y="494567"/>
            <a:ext cx="9801634" cy="5092211"/>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theme/theme1.xml><?xml version="1.0" encoding="utf-8"?>
<a:theme xmlns:a="http://schemas.openxmlformats.org/drawingml/2006/main" name="Cor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TotalTime>
  <Words>1525</Words>
  <Application>Microsoft Office PowerPoint</Application>
  <DocSecurity>0</DocSecurity>
  <PresentationFormat>Произвольный</PresentationFormat>
  <Paragraphs>93</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Corner</vt:lpstr>
      <vt:lpstr>Кровельные материалы: виды и свойства, характеристики</vt:lpstr>
      <vt:lpstr>Кровельные материалы: виды и свойства</vt:lpstr>
      <vt:lpstr>Различные виды кровли: 1 — керамическая черепица, 2 — песчаная черепица, 3 — мягкая черепица,  4 — металлочерепица, 5 — шифер, 6 — профнастил, 7 — фальцевая кровля, 8 — медная кровля</vt:lpstr>
      <vt:lpstr>Слайд 4</vt:lpstr>
      <vt:lpstr>Слайд 5</vt:lpstr>
      <vt:lpstr>Листовые материалы</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Кровельные материалы: виды и свойства, характеристики</dc:title>
  <dc:subject/>
  <dc:creator/>
  <cp:keywords/>
  <dc:description/>
  <cp:lastModifiedBy>avanesyan</cp:lastModifiedBy>
  <cp:revision>9</cp:revision>
  <dcterms:created xsi:type="dcterms:W3CDTF">2012-12-03T06:56:55Z</dcterms:created>
  <dcterms:modified xsi:type="dcterms:W3CDTF">2022-11-09T07:11:41Z</dcterms:modified>
  <cp:category/>
  <dc:identifier/>
  <cp:contentStatus/>
  <dc:language/>
  <cp:version/>
</cp:coreProperties>
</file>