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3" r:id="rId11"/>
    <p:sldId id="274" r:id="rId12"/>
    <p:sldId id="27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8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78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0113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5505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1000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65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8539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7996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952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692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9153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805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98C61-9F84-46DB-8457-AE035B5E0759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E0A94E7-8891-444C-89AD-EDEA57D5E1A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4241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/>
              <a:t>Составление разделов локальной сметы ресурсным методом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433311"/>
            <a:ext cx="9144000" cy="1655762"/>
          </a:xfrm>
        </p:spPr>
        <p:txBody>
          <a:bodyPr/>
          <a:lstStyle/>
          <a:p>
            <a:r>
              <a:rPr lang="ru-RU"/>
              <a:t>                                                                                   Преподаватель</a:t>
            </a:r>
            <a:r>
              <a:rPr lang="ru-RU" dirty="0"/>
              <a:t>: А.П. Щербакова</a:t>
            </a:r>
          </a:p>
        </p:txBody>
      </p:sp>
    </p:spTree>
    <p:extLst>
      <p:ext uri="{BB962C8B-B14F-4D97-AF65-F5344CB8AC3E}">
        <p14:creationId xmlns:p14="http://schemas.microsoft.com/office/powerpoint/2010/main" xmlns="" val="2042318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5201" y="300995"/>
            <a:ext cx="9880600" cy="3382005"/>
          </a:xfrm>
        </p:spPr>
        <p:txBody>
          <a:bodyPr/>
          <a:lstStyle/>
          <a:p>
            <a:r>
              <a:rPr lang="ru-RU" b="1" dirty="0"/>
              <a:t>Нумерация локальных смет </a:t>
            </a:r>
            <a:r>
              <a:rPr lang="ru-RU" dirty="0"/>
              <a:t>производится при формировании объектной сметы (сметного расчета) с учетом номера и наименования главы сводного сметного расчета стоимости строительства, в которую она включается.</a:t>
            </a:r>
          </a:p>
          <a:p>
            <a:r>
              <a:rPr lang="ru-RU" dirty="0"/>
              <a:t>Как правило, нумерация локальных смет производится следующим образом: первые две цифры соответствуют номеру главы сводного сметного расчета, вторые две цифры – номеру строки в главе и третьи две цифры означают порядковый номер локального сметного расчета (сметы) в данном объектном сметном расчете (смете). Например: ЛС 02-04 12 (это локальная смета № 12 по четвертому объекту во второй главе сводного сметного расчета)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493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7338" y="224795"/>
            <a:ext cx="10039261" cy="3978905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/>
              <a:t>При составлении локальных сметных расчетов (смет) учитываются условия производства работ и усложняющие факторы, предусмотренных проектами. Коэффициенты, учитывающие условия производства работ, применятся к нормам затрат труда, оплате труда рабочих (с учетом коэффициентов к расценкам из приложений соответствующей части), нормам времени и затратам на эксплуатацию машин (включая затраты труда и оплату труда рабочих, обслуживающих машины). Коэффициенты приведены в Указаниях по применению ТЕР (ФЕР, ОЕР).</a:t>
            </a:r>
          </a:p>
          <a:p>
            <a:r>
              <a:rPr lang="ru-RU" sz="2900" dirty="0"/>
              <a:t>Выполняемые при ремонте и реконструкции зданий и сооружений работы, аналогичные технологическим процессам в новом строительстве, следует нормировать по соответствующим сборникам ГЭСН-2001 на строительные и специальные строительные работы (кроме норм сборника №46 «Работы при реконструкции зданий и сооружений») с применением коэффициентов 1,15 к нормам затрат труда и оплате труда рабочих-строителей и 1,25 к нормам времени и оплате труда механизаторов.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2105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7838" y="466095"/>
            <a:ext cx="9721761" cy="3293105"/>
          </a:xfrm>
        </p:spPr>
        <p:txBody>
          <a:bodyPr/>
          <a:lstStyle/>
          <a:p>
            <a:r>
              <a:rPr lang="ru-RU" b="1" dirty="0"/>
              <a:t>Результаты вычислений и итоговые данные в сметной документации рекомендуется приводить следующим образом в:</a:t>
            </a:r>
            <a:endParaRPr lang="ru-RU" dirty="0"/>
          </a:p>
          <a:p>
            <a:r>
              <a:rPr lang="ru-RU" dirty="0"/>
              <a:t>- локальных сметах построчные и итоговые цифры округляются до целых рублей;</a:t>
            </a:r>
          </a:p>
          <a:p>
            <a:r>
              <a:rPr lang="ru-RU" dirty="0"/>
              <a:t>- объектных сметных расчетах (сметах) итоговые цифры из локальных сметных расчетов (смет) показываются в тысячах рублей с округлением до двух знаков после запятой;</a:t>
            </a:r>
          </a:p>
          <a:p>
            <a:r>
              <a:rPr lang="ru-RU" dirty="0"/>
              <a:t>- сводных сметных расчетах стоимости строительства или ремонта итоговые суммы из объектных сметных расчетов (смет) показываются в тысячах рублей с округлением до двух знаков после запятой.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616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2382" y="187037"/>
            <a:ext cx="9462654" cy="4793672"/>
          </a:xfrm>
        </p:spPr>
        <p:txBody>
          <a:bodyPr>
            <a:normAutofit/>
          </a:bodyPr>
          <a:lstStyle/>
          <a:p>
            <a:r>
              <a:rPr lang="ru-RU" b="1" dirty="0"/>
              <a:t>Локальные сметы </a:t>
            </a:r>
            <a:r>
              <a:rPr lang="ru-RU" dirty="0"/>
              <a:t>являются первичными сметными документами и составляются на отдельные виды работ и затрат </a:t>
            </a:r>
            <a:r>
              <a:rPr lang="ru-RU" i="1" dirty="0"/>
              <a:t>по зданиям и сооружениям и по общеплощадочным работам</a:t>
            </a:r>
            <a:r>
              <a:rPr lang="ru-RU" dirty="0"/>
              <a:t> на основе объемов, определившихся при разработке рабочей документации (РД), рабочих чертежей.</a:t>
            </a:r>
          </a:p>
          <a:p>
            <a:r>
              <a:rPr lang="ru-RU" b="1" dirty="0"/>
              <a:t>Локальные сметные расчеты </a:t>
            </a:r>
            <a:r>
              <a:rPr lang="ru-RU" dirty="0"/>
              <a:t>составляются в случаях, когда объемы работ и размеры затрат окончательно не определены и подлежат уточнению на основании РД, или в случаях, когда объемы работ, характер и методы их выполнения не могут быть достаточно точно определены при проектировании и уточняются в процессе строительства.</a:t>
            </a:r>
          </a:p>
          <a:p>
            <a:r>
              <a:rPr lang="ru-RU" b="1" dirty="0"/>
              <a:t>Локальные сметы </a:t>
            </a:r>
            <a:r>
              <a:rPr lang="ru-RU" dirty="0"/>
              <a:t>разрабатываются на отдельные виды строительно-монтажных работ, а также на стоимость оборудования и его монтаж.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369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6600" y="380568"/>
            <a:ext cx="1101773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Исходные данные для составления локальных смет: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- принятые в проектных решениях параметры зданий, сооружений, их частей и конструктивных элементов;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- определяемые по проектным материалам объемы работ, включаемых в ведомости строительных и монтажных работ;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- включаемые в заказные спецификации ведомости и другие проектные материалы, номенклатуры и количество оборудования, мебели, инвентаря;</a:t>
            </a:r>
          </a:p>
          <a:p>
            <a:pPr lvl="0">
              <a:lnSpc>
                <a:spcPct val="100000"/>
              </a:lnSpc>
              <a:buClrTx/>
              <a:buSzTx/>
            </a:pPr>
            <a:r>
              <a:rPr lang="ru-RU" altLang="ru-RU" sz="1600" b="1" dirty="0">
                <a:solidFill>
                  <a:srgbClr val="333333"/>
                </a:solidFill>
                <a:latin typeface="+mn-lt"/>
              </a:rPr>
              <a:t>-</a:t>
            </a:r>
            <a:r>
              <a:rPr lang="ru-RU" altLang="ru-RU" sz="1600" dirty="0">
                <a:solidFill>
                  <a:srgbClr val="333333"/>
                </a:solidFill>
                <a:latin typeface="+mn-lt"/>
              </a:rPr>
              <a:t>  </a:t>
            </a:r>
            <a:r>
              <a:rPr lang="ru-RU" altLang="ru-RU" dirty="0">
                <a:solidFill>
                  <a:srgbClr val="333333"/>
                </a:solidFill>
                <a:latin typeface="+mn-lt"/>
              </a:rPr>
              <a:t>сметные нормативы и показатели на виды работ, конструктивные элементы, действующие на момент составления расчетов (смет);</a:t>
            </a:r>
            <a:endParaRPr lang="ru-RU" altLang="ru-RU" sz="1600" dirty="0">
              <a:latin typeface="+mn-lt"/>
            </a:endParaRPr>
          </a:p>
          <a:p>
            <a:pPr lvl="0">
              <a:lnSpc>
                <a:spcPct val="100000"/>
              </a:lnSpc>
              <a:buClrTx/>
              <a:buSzTx/>
            </a:pPr>
            <a:r>
              <a:rPr lang="ru-RU" altLang="ru-RU" dirty="0">
                <a:solidFill>
                  <a:srgbClr val="333333"/>
                </a:solidFill>
                <a:latin typeface="+mn-lt"/>
              </a:rPr>
              <a:t>- свободные и регулируемые цены и тарифы на продукцию производственно-технического назначения и услуги.</a:t>
            </a:r>
            <a:endParaRPr lang="ru-RU" altLang="ru-RU" sz="1600" dirty="0">
              <a:latin typeface="+mn-lt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kumimoji="0" lang="ru-RU" altLang="ru-RU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kumimoji="0" lang="ru-RU" alt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01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2738" y="326395"/>
            <a:ext cx="10864761" cy="3356605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Применительно к особенностям отдельных видов строительства, специализации подрядных строительных и монтажных организаций, структуре проектной документации локальные сметы составляются:</a:t>
            </a:r>
            <a:endParaRPr lang="ru-RU" dirty="0"/>
          </a:p>
          <a:p>
            <a:r>
              <a:rPr lang="ru-RU" dirty="0"/>
              <a:t>- </a:t>
            </a:r>
            <a:r>
              <a:rPr lang="ru-RU" b="1" i="1" dirty="0"/>
              <a:t>по зданиям и сооружениям</a:t>
            </a:r>
            <a:r>
              <a:rPr lang="ru-RU" dirty="0"/>
              <a:t>: на строительные работы, специальные строительные работы, внутренние санитарно-технические работы, внутреннее электроосвещение, электросиловые установки, технологическое и другие виды оборудования, КИП и автоматику, слаботочные устройства (связь, сигнализация и т. п.), приобретение приспособлений, мебели, инвентаря и на другие работы;</a:t>
            </a:r>
          </a:p>
          <a:p>
            <a:r>
              <a:rPr lang="ru-RU" dirty="0"/>
              <a:t>- </a:t>
            </a:r>
            <a:r>
              <a:rPr lang="ru-RU" b="1" i="1" dirty="0"/>
              <a:t>по общеплощадочным работам</a:t>
            </a:r>
            <a:r>
              <a:rPr lang="ru-RU" dirty="0"/>
              <a:t>: на вертикальную планировку, устройство инженерных сетей, путей и дорог, благоустройство территории, малые архитектурные формы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310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1050" y="108757"/>
            <a:ext cx="1078865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В локальных сметах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производится группировка данных в разделы по отдельным конструктивным элементам здания (сооружения), видам работ и устройств. Порядок группировки должен соответствовать технологической последовательности работ и учитывать специфические особенности отдельных видов строительства.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Локальная смета на строительные работы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 может иметь разделы: земляные работы; фундаменты и стены подземной части; стены; каркас; перекрытия; перегородки; полы и основания; покрытия и кровли; заполнение проемов; лестницы и площадки; отделочные работы; разные работы (крыльца,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отмостки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и пр.).</a:t>
            </a:r>
            <a:endParaRPr lang="ru-RU" altLang="ru-RU" sz="16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Локальная смета на специальные строительные работы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 может иметь разделы: фундаменты под оборудование; специальные основания; каналы и приямки; обмуровка, футеровка изоляции; химические защитные покрытия и т.п.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07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2378"/>
            <a:ext cx="115316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Локальная смета на внутренние санитарно-технические работы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 может иметь разделы: водопровод, водоотведение. отопление, вентиляция и кондиционирование воздуха и т.д.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Локальная смета на установку оборудования 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может иметь разделы: приобретение и монтаж технологического оборудования, технологические трубопроводы, технологические металлоконструкции (металлические конструкции, связанные с установкой оборудования), и т. п.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Стоимость, определяемая локальными сметами, включает прямые затраты, накладные расходы и сметную прибыль.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Прямые затраты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 учитывают стоимость оплаты труда рабочих-строителей, эксплуатации строительных машин (в том числе оплату труда машинистов), стоимость материалов, изделий и конструкций. При определении прямых затрат используются территориальные (федеральные, отраслевые) единичные расценки (ТЕР-2001, ФЕР-2001, ОЕР-2001) по видам строительно-монтажных и ремонтно-строительных работ и объемы работ (ведомости объемов работ).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037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79500" y="415836"/>
            <a:ext cx="100203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Накладные расходы </a:t>
            </a:r>
            <a:r>
              <a:rPr lang="ru-RU" dirty="0"/>
              <a:t>учитывают затраты строительно-монтажных организаций, связанные с созданием общих условий производства, его обслуживанием, организацией и управлением.</a:t>
            </a:r>
          </a:p>
          <a:p>
            <a:endParaRPr lang="ru-RU" dirty="0"/>
          </a:p>
          <a:p>
            <a:r>
              <a:rPr lang="ru-RU" b="1" dirty="0"/>
              <a:t>Нормы накладных расходов и рекомендации </a:t>
            </a:r>
            <a:r>
              <a:rPr lang="ru-RU" dirty="0"/>
              <a:t>по их применению приведены в МДС 81-33.2004 «Методические указания по определению величины накладных расходов в строительстве».</a:t>
            </a:r>
          </a:p>
          <a:p>
            <a:endParaRPr lang="ru-RU" dirty="0"/>
          </a:p>
          <a:p>
            <a:r>
              <a:rPr lang="ru-RU" b="1" dirty="0"/>
              <a:t>Накладные расходы </a:t>
            </a:r>
            <a:r>
              <a:rPr lang="ru-RU" dirty="0"/>
              <a:t>нормируются в процентах от сметных затрат на оплату труда рабочих-строителей и механизаторов в составе прямых затрат.</a:t>
            </a:r>
          </a:p>
          <a:p>
            <a:endParaRPr lang="ru-RU" dirty="0"/>
          </a:p>
          <a:p>
            <a:r>
              <a:rPr lang="ru-RU" b="1" dirty="0"/>
              <a:t>Сметная прибыль</a:t>
            </a:r>
            <a:r>
              <a:rPr lang="ru-RU" dirty="0"/>
              <a:t> – сумма средств, необходимых для покрытия расходов строительно-монтажных организаций на развитие производства, социальной сферы и материальное стимулирование.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169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0538" y="427995"/>
            <a:ext cx="10001161" cy="3153405"/>
          </a:xfrm>
        </p:spPr>
        <p:txBody>
          <a:bodyPr>
            <a:noAutofit/>
          </a:bodyPr>
          <a:lstStyle/>
          <a:p>
            <a:r>
              <a:rPr lang="ru-RU" dirty="0"/>
              <a:t>Нормы сметной прибыли и рекомендации по ее применению приведены в МДС 81-25.2001 «Методические указания по определению величины сметной прибыли в строительстве» и приложениях к письму Федерального агентства по строительству и жилищно-коммунальному хозяйству от 18.11.2004 № 5536/06.</a:t>
            </a:r>
          </a:p>
          <a:p>
            <a:r>
              <a:rPr lang="ru-RU" dirty="0"/>
              <a:t>Норматив сметной прибыли исчисляется в процентах от оплаты труда рабочих-строителей и механизаторов в составе прямых затрат.</a:t>
            </a:r>
          </a:p>
          <a:p>
            <a:r>
              <a:rPr lang="ru-RU" dirty="0"/>
              <a:t>Начисление накладных расходов и сметной прибыли при составлении локальных смет без деления на разделы производится в конце сметы после итога прямых затрат. При формировании сметы по разделам – в конце каждого раздела и в целом по сметному расчету (смете).</a:t>
            </a:r>
          </a:p>
          <a:p>
            <a:endParaRPr lang="ru-RU" sz="700" dirty="0"/>
          </a:p>
          <a:p>
            <a:endParaRPr lang="ru-RU" sz="700" dirty="0"/>
          </a:p>
        </p:txBody>
      </p:sp>
    </p:spTree>
    <p:extLst>
      <p:ext uri="{BB962C8B-B14F-4D97-AF65-F5344CB8AC3E}">
        <p14:creationId xmlns:p14="http://schemas.microsoft.com/office/powerpoint/2010/main" xmlns="" val="189927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73995"/>
            <a:ext cx="11582400" cy="3216905"/>
          </a:xfrm>
        </p:spPr>
        <p:txBody>
          <a:bodyPr>
            <a:noAutofit/>
          </a:bodyPr>
          <a:lstStyle/>
          <a:p>
            <a:r>
              <a:rPr lang="ru-RU" dirty="0"/>
              <a:t>Министерством регионального развития РОФ письмом от 06.12.2010 № 41099-КК/ 08 уточнен порядок применения понижающих коэффициентов к нормативам накладных расходов и сметной прибыли в строительстве при определении с 01.01.2011 г. сметной стоимости строительно-монтажных и пусконаладочных работ в текущем уровне цен.</a:t>
            </a:r>
          </a:p>
          <a:p>
            <a:r>
              <a:rPr lang="ru-RU" dirty="0"/>
              <a:t>В целях соблюдения единого методологического подхода, связанного с применением понижающих коэффициентов к нормативам накладных расходов и сметной прибыли введены изменения и дополнения к письму № 41099-КК/08.</a:t>
            </a:r>
          </a:p>
          <a:p>
            <a:r>
              <a:rPr lang="ru-RU" dirty="0"/>
              <a:t>При составлении локальных смет используются расценки из соответствующих частей единичных расценок (ТЕР, ФЕР, ОЕР), при этом в каждой позиции сметы указывается шифр расценки, состоящий из номера части (два знака), номера раздела (два знака), порядкового номера таблицы в данном разделе (три знака) и порядкового номера расценки в данной таблице (один, два знака). Например, 07-01-001-1.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13207647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218</TotalTime>
  <Words>802</Words>
  <Application>Microsoft Office PowerPoint</Application>
  <PresentationFormat>Произвольный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Gallery</vt:lpstr>
      <vt:lpstr>Составление разделов локальной сметы ресурсным методом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разделов локальной сметы ресурсным методом</dc:title>
  <dc:creator>доч</dc:creator>
  <cp:lastModifiedBy>avanesyan</cp:lastModifiedBy>
  <cp:revision>13</cp:revision>
  <dcterms:created xsi:type="dcterms:W3CDTF">2021-10-27T16:03:08Z</dcterms:created>
  <dcterms:modified xsi:type="dcterms:W3CDTF">2022-11-09T07:13:12Z</dcterms:modified>
</cp:coreProperties>
</file>