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67" r:id="rId6"/>
    <p:sldId id="258" r:id="rId7"/>
    <p:sldId id="259" r:id="rId8"/>
    <p:sldId id="260" r:id="rId9"/>
    <p:sldId id="261" r:id="rId10"/>
    <p:sldId id="268" r:id="rId11"/>
    <p:sldId id="262" r:id="rId12"/>
    <p:sldId id="269" r:id="rId13"/>
    <p:sldId id="263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766E2F4-9E5A-4AD1-9CB1-94B1DBD9549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E5AAA49-A09F-4AC1-80EB-FA26C56DA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E2F4-9E5A-4AD1-9CB1-94B1DBD9549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49-A09F-4AC1-80EB-FA26C56DA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E2F4-9E5A-4AD1-9CB1-94B1DBD9549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49-A09F-4AC1-80EB-FA26C56DA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E2F4-9E5A-4AD1-9CB1-94B1DBD9549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49-A09F-4AC1-80EB-FA26C56DA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766E2F4-9E5A-4AD1-9CB1-94B1DBD9549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E5AAA49-A09F-4AC1-80EB-FA26C56DA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E2F4-9E5A-4AD1-9CB1-94B1DBD9549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49-A09F-4AC1-80EB-FA26C56DA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E2F4-9E5A-4AD1-9CB1-94B1DBD9549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49-A09F-4AC1-80EB-FA26C56DA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E2F4-9E5A-4AD1-9CB1-94B1DBD9549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49-A09F-4AC1-80EB-FA26C56DA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E2F4-9E5A-4AD1-9CB1-94B1DBD9549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49-A09F-4AC1-80EB-FA26C56DA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E2F4-9E5A-4AD1-9CB1-94B1DBD9549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49-A09F-4AC1-80EB-FA26C56DA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E2F4-9E5A-4AD1-9CB1-94B1DBD9549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49-A09F-4AC1-80EB-FA26C56DA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66E2F4-9E5A-4AD1-9CB1-94B1DBD95497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5AAA49-A09F-4AC1-80EB-FA26C56DA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Введение </a:t>
            </a:r>
            <a:r>
              <a:rPr lang="ru-RU" sz="4800" b="1" dirty="0"/>
              <a:t>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200" dirty="0"/>
              <a:t>Основные понятия информационных технологий </a:t>
            </a:r>
          </a:p>
        </p:txBody>
      </p:sp>
      <p:sp>
        <p:nvSpPr>
          <p:cNvPr id="32770" name="AutoShape 2" descr="Информационные технологии включают в себ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Информационные технологии включают в себ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Информационные технологии включают в себ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it_sf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04664"/>
            <a:ext cx="5724128" cy="306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86F90A-4043-4A6B-9FCA-B21319EE19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301608" cy="5688632"/>
          </a:xfrm>
        </p:spPr>
        <p:txBody>
          <a:bodyPr>
            <a:normAutofit fontScale="92500"/>
          </a:bodyPr>
          <a:lstStyle/>
          <a:p>
            <a:pPr marL="0" lvl="0" indent="0" algn="just">
              <a:buClr>
                <a:srgbClr val="727CA3"/>
              </a:buClr>
              <a:buNone/>
            </a:pP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 указанной категории ИТ также относятся электронный офис и экспертная поддержка решений. Они ориентированы на автоматизацию работы специалистов и руководителей за счет полной автоматизации управленческих процедур на различных уровнях. </a:t>
            </a:r>
          </a:p>
          <a:p>
            <a:pPr lvl="0" algn="just">
              <a:buClr>
                <a:srgbClr val="727CA3"/>
              </a:buClr>
            </a:pPr>
            <a:r>
              <a:rPr lang="ru-RU" sz="2400" b="1" i="1" dirty="0">
                <a:solidFill>
                  <a:srgbClr val="00B050"/>
                </a:solidFill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Электронный офис</a:t>
            </a: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представляет собой интегрированные ППП, которые обеспечивают комплексную обработку документов организации или предприятия. При этом используются технологии, опирающиеся на базы данных, информационные хранилища и электронные библиотеки. </a:t>
            </a:r>
          </a:p>
          <a:p>
            <a:pPr lvl="0" algn="just">
              <a:buClr>
                <a:srgbClr val="727CA3"/>
              </a:buClr>
            </a:pP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Благодаря </a:t>
            </a:r>
            <a:r>
              <a:rPr lang="ru-RU" sz="2400" b="1" i="1" dirty="0">
                <a:solidFill>
                  <a:srgbClr val="00B050"/>
                </a:solidFill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информационным технологиям экспертной поддержки</a:t>
            </a:r>
            <a:r>
              <a:rPr lang="ru-RU" sz="2400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возможна автоматизация труда аналитиков. Данной категории работников необходимо использовать опыт оценки ситуаций, который аккумулируется в системе, и таким образом формировать стратегию в областях менеджмента и маркетинга.</a:t>
            </a:r>
          </a:p>
        </p:txBody>
      </p:sp>
    </p:spTree>
    <p:extLst>
      <p:ext uri="{BB962C8B-B14F-4D97-AF65-F5344CB8AC3E}">
        <p14:creationId xmlns:p14="http://schemas.microsoft.com/office/powerpoint/2010/main" val="150619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8229600" cy="493776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+mj-lt"/>
              </a:rPr>
              <a:t>По классам реализуемых технологических операций информационные технологии рассматриваются в программном аспекте и включают в себя </a:t>
            </a:r>
            <a:r>
              <a:rPr lang="ru-RU" sz="2800" i="1" dirty="0">
                <a:solidFill>
                  <a:srgbClr val="C00000"/>
                </a:solidFill>
                <a:highlight>
                  <a:srgbClr val="C0C0C0"/>
                </a:highlight>
                <a:latin typeface="+mj-lt"/>
              </a:rPr>
              <a:t>текстовые процессоры</a:t>
            </a:r>
            <a:r>
              <a:rPr lang="ru-RU" sz="2800" i="1" dirty="0">
                <a:highlight>
                  <a:srgbClr val="C0C0C0"/>
                </a:highlight>
                <a:latin typeface="+mj-lt"/>
              </a:rPr>
              <a:t>, </a:t>
            </a:r>
            <a:r>
              <a:rPr lang="ru-RU" sz="2800" i="1" dirty="0">
                <a:solidFill>
                  <a:srgbClr val="C00000"/>
                </a:solidFill>
                <a:highlight>
                  <a:srgbClr val="C0C0C0"/>
                </a:highlight>
                <a:latin typeface="+mj-lt"/>
              </a:rPr>
              <a:t>электронные таблицы</a:t>
            </a:r>
            <a:r>
              <a:rPr lang="ru-RU" sz="2800" i="1" dirty="0">
                <a:highlight>
                  <a:srgbClr val="C0C0C0"/>
                </a:highlight>
                <a:latin typeface="+mj-lt"/>
              </a:rPr>
              <a:t>, </a:t>
            </a:r>
            <a:r>
              <a:rPr lang="ru-RU" sz="2800" i="1" dirty="0">
                <a:solidFill>
                  <a:srgbClr val="C00000"/>
                </a:solidFill>
                <a:highlight>
                  <a:srgbClr val="C0C0C0"/>
                </a:highlight>
                <a:latin typeface="+mj-lt"/>
              </a:rPr>
              <a:t>автоматизированные базы данных</a:t>
            </a:r>
            <a:r>
              <a:rPr lang="ru-RU" sz="2800" i="1" dirty="0">
                <a:highlight>
                  <a:srgbClr val="C0C0C0"/>
                </a:highlight>
                <a:latin typeface="+mj-lt"/>
              </a:rPr>
              <a:t>, </a:t>
            </a:r>
            <a:r>
              <a:rPr lang="ru-RU" sz="2800" i="1" dirty="0">
                <a:solidFill>
                  <a:srgbClr val="C00000"/>
                </a:solidFill>
                <a:highlight>
                  <a:srgbClr val="C0C0C0"/>
                </a:highlight>
                <a:latin typeface="+mj-lt"/>
              </a:rPr>
              <a:t>обработку графической и звуковой информации</a:t>
            </a:r>
            <a:r>
              <a:rPr lang="ru-RU" sz="2800" i="1" dirty="0">
                <a:highlight>
                  <a:srgbClr val="C0C0C0"/>
                </a:highlight>
                <a:latin typeface="+mj-lt"/>
              </a:rPr>
              <a:t>, </a:t>
            </a:r>
            <a:r>
              <a:rPr lang="ru-RU" sz="2800" i="1" dirty="0">
                <a:solidFill>
                  <a:srgbClr val="C00000"/>
                </a:solidFill>
                <a:highlight>
                  <a:srgbClr val="C0C0C0"/>
                </a:highlight>
                <a:latin typeface="+mj-lt"/>
              </a:rPr>
              <a:t>мультимедийные системы</a:t>
            </a:r>
            <a:r>
              <a:rPr lang="ru-RU" sz="2800" dirty="0">
                <a:solidFill>
                  <a:srgbClr val="C00000"/>
                </a:solidFill>
                <a:highlight>
                  <a:srgbClr val="C0C0C0"/>
                </a:highlight>
                <a:latin typeface="+mj-lt"/>
              </a:rPr>
              <a:t> </a:t>
            </a:r>
            <a:r>
              <a:rPr lang="ru-RU" sz="2800" dirty="0">
                <a:latin typeface="+mj-lt"/>
              </a:rPr>
              <a:t>и др.</a:t>
            </a:r>
          </a:p>
          <a:p>
            <a:pPr algn="just"/>
            <a:endParaRPr lang="ru-RU" sz="800" dirty="0">
              <a:latin typeface="+mj-lt"/>
            </a:endParaRPr>
          </a:p>
          <a:p>
            <a:pPr algn="just"/>
            <a:r>
              <a:rPr lang="ru-RU" sz="2800" dirty="0">
                <a:latin typeface="+mj-lt"/>
              </a:rPr>
              <a:t>По типу пользовательского интерфейса информационные технологии рассматривают с точки зрения возможностей доступа пользователя к информационным и вычислительным ресурсам и выделяют следующие виды: </a:t>
            </a:r>
            <a:r>
              <a:rPr lang="ru-RU" sz="2800" i="1" dirty="0">
                <a:solidFill>
                  <a:srgbClr val="FFC000"/>
                </a:solidFill>
                <a:latin typeface="+mj-lt"/>
              </a:rPr>
              <a:t>пакетные</a:t>
            </a:r>
            <a:r>
              <a:rPr lang="ru-RU" sz="2800" i="1" dirty="0">
                <a:latin typeface="+mj-lt"/>
              </a:rPr>
              <a:t>, </a:t>
            </a:r>
            <a:r>
              <a:rPr lang="ru-RU" sz="2800" i="1" dirty="0">
                <a:solidFill>
                  <a:srgbClr val="FFC000"/>
                </a:solidFill>
                <a:latin typeface="+mj-lt"/>
              </a:rPr>
              <a:t>диалоговые</a:t>
            </a:r>
            <a:r>
              <a:rPr lang="ru-RU" sz="2800" i="1" dirty="0">
                <a:latin typeface="+mj-lt"/>
              </a:rPr>
              <a:t>, </a:t>
            </a:r>
            <a:r>
              <a:rPr lang="ru-RU" sz="2800" i="1" dirty="0">
                <a:solidFill>
                  <a:srgbClr val="FFC000"/>
                </a:solidFill>
                <a:latin typeface="+mj-lt"/>
              </a:rPr>
              <a:t>сетевые</a:t>
            </a:r>
            <a:r>
              <a:rPr lang="ru-RU" sz="2800" i="1" dirty="0">
                <a:latin typeface="+mj-lt"/>
              </a:rPr>
              <a:t>. </a:t>
            </a:r>
          </a:p>
          <a:p>
            <a:pPr algn="just"/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B2478F-1387-4CAF-BE2A-F8181679E07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229600" cy="59046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dirty="0">
                <a:latin typeface="Cambria" panose="02040503050406030204" pitchFamily="18" charset="0"/>
                <a:ea typeface="Cambria" panose="02040503050406030204" pitchFamily="18" charset="0"/>
              </a:rPr>
              <a:t>При использовании </a:t>
            </a:r>
            <a:r>
              <a:rPr lang="ru-RU" sz="3000" i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пакетных информационных технологий</a:t>
            </a:r>
            <a:r>
              <a:rPr lang="ru-RU" sz="3000" dirty="0">
                <a:latin typeface="Cambria" panose="02040503050406030204" pitchFamily="18" charset="0"/>
                <a:ea typeface="Cambria" panose="02040503050406030204" pitchFamily="18" charset="0"/>
              </a:rPr>
              <a:t> возможность пользователя влиять на обработку информации исключена, пока она производится в автоматическом режиме над объединенными в пакет данными.</a:t>
            </a:r>
          </a:p>
          <a:p>
            <a:pPr algn="just"/>
            <a:r>
              <a:rPr lang="ru-RU" sz="3000" dirty="0">
                <a:latin typeface="Cambria" panose="02040503050406030204" pitchFamily="18" charset="0"/>
                <a:ea typeface="Cambria" panose="02040503050406030204" pitchFamily="18" charset="0"/>
              </a:rPr>
              <a:t> В отличие от пакетных </a:t>
            </a:r>
            <a:r>
              <a:rPr lang="ru-RU" sz="3000" i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диалоговые ИТ</a:t>
            </a:r>
            <a:r>
              <a:rPr lang="ru-RU" sz="3000" dirty="0">
                <a:latin typeface="Cambria" panose="02040503050406030204" pitchFamily="18" charset="0"/>
                <a:ea typeface="Cambria" panose="02040503050406030204" pitchFamily="18" charset="0"/>
              </a:rPr>
              <a:t> позволяют пользователю работать в реальном режиме времени с хранящейся в системе информацией. </a:t>
            </a:r>
          </a:p>
          <a:p>
            <a:pPr algn="just"/>
            <a:r>
              <a:rPr lang="ru-RU" sz="3000" dirty="0">
                <a:latin typeface="Cambria" panose="02040503050406030204" pitchFamily="18" charset="0"/>
                <a:ea typeface="Cambria" panose="02040503050406030204" pitchFamily="18" charset="0"/>
              </a:rPr>
              <a:t>Благодаря </a:t>
            </a:r>
            <a:r>
              <a:rPr lang="ru-RU" sz="3000" i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сетевым ИТ</a:t>
            </a:r>
            <a:r>
              <a:rPr lang="ru-RU" sz="3000" dirty="0">
                <a:latin typeface="Cambria" panose="02040503050406030204" pitchFamily="18" charset="0"/>
                <a:ea typeface="Cambria" panose="02040503050406030204" pitchFamily="18" charset="0"/>
              </a:rPr>
              <a:t> пользователь имеет доступ к территориально распределенным информационным и вычислительным ресурсам, что повлекло широкое распространение таких технологий.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10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4728"/>
            <a:ext cx="8229600" cy="49377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>
                <a:latin typeface="+mj-lt"/>
              </a:rPr>
              <a:t>По способу построения сети выделяют </a:t>
            </a:r>
            <a:r>
              <a:rPr lang="ru-RU" sz="3200" i="1" dirty="0">
                <a:solidFill>
                  <a:srgbClr val="00B0F0"/>
                </a:solidFill>
                <a:latin typeface="+mj-lt"/>
              </a:rPr>
              <a:t>локальные</a:t>
            </a:r>
            <a:r>
              <a:rPr lang="ru-RU" sz="3200" i="1" dirty="0">
                <a:latin typeface="+mj-lt"/>
              </a:rPr>
              <a:t>, </a:t>
            </a:r>
            <a:r>
              <a:rPr lang="ru-RU" sz="3200" i="1" dirty="0">
                <a:solidFill>
                  <a:srgbClr val="00B0F0"/>
                </a:solidFill>
                <a:latin typeface="+mj-lt"/>
              </a:rPr>
              <a:t>многоуровневые</a:t>
            </a:r>
            <a:r>
              <a:rPr lang="ru-RU" sz="3200" i="1" dirty="0">
                <a:latin typeface="+mj-lt"/>
              </a:rPr>
              <a:t> и </a:t>
            </a:r>
            <a:r>
              <a:rPr lang="ru-RU" sz="3200" i="1" dirty="0">
                <a:solidFill>
                  <a:srgbClr val="00B0F0"/>
                </a:solidFill>
                <a:latin typeface="+mj-lt"/>
              </a:rPr>
              <a:t>распределенные информационные технологии</a:t>
            </a:r>
            <a:r>
              <a:rPr lang="ru-RU" sz="3200" dirty="0">
                <a:latin typeface="+mj-lt"/>
              </a:rPr>
              <a:t>.</a:t>
            </a:r>
          </a:p>
          <a:p>
            <a:pPr algn="just"/>
            <a:endParaRPr lang="ru-RU" sz="3200" dirty="0">
              <a:latin typeface="+mj-lt"/>
            </a:endParaRPr>
          </a:p>
          <a:p>
            <a:pPr algn="just"/>
            <a:r>
              <a:rPr lang="ru-RU" sz="3200" dirty="0">
                <a:latin typeface="+mj-lt"/>
              </a:rPr>
              <a:t>В зависимости от обслуживаемых предметных областей бывают информационные технологии </a:t>
            </a:r>
            <a:r>
              <a:rPr lang="ru-RU" sz="3200" i="1" dirty="0">
                <a:solidFill>
                  <a:srgbClr val="FF0000"/>
                </a:solidFill>
                <a:latin typeface="+mj-lt"/>
              </a:rPr>
              <a:t>бухгалтерского учета, банковской, налоговой деятельности </a:t>
            </a:r>
            <a:r>
              <a:rPr lang="ru-RU" sz="3200" dirty="0">
                <a:latin typeface="+mj-lt"/>
              </a:rPr>
              <a:t>и т.д.</a:t>
            </a:r>
          </a:p>
          <a:p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C21C73-CAC6-4CDA-8426-9484B12D49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5008917"/>
            <a:ext cx="2664296" cy="1707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93776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j-lt"/>
              </a:rPr>
              <a:t>1. Дайте понятие Информационных технологий.</a:t>
            </a:r>
          </a:p>
          <a:p>
            <a:r>
              <a:rPr lang="ru-RU" sz="2800" dirty="0">
                <a:latin typeface="+mj-lt"/>
              </a:rPr>
              <a:t>2. Перечислите черты современных ИТ.</a:t>
            </a:r>
          </a:p>
          <a:p>
            <a:r>
              <a:rPr lang="ru-RU" sz="2800" dirty="0">
                <a:latin typeface="+mj-lt"/>
              </a:rPr>
              <a:t>3. Как можно классифицировать ИТ?</a:t>
            </a:r>
          </a:p>
          <a:p>
            <a:r>
              <a:rPr lang="ru-RU" sz="2800" dirty="0">
                <a:latin typeface="+mj-lt"/>
              </a:rPr>
              <a:t>4. Цель применения ИТ?</a:t>
            </a:r>
          </a:p>
          <a:p>
            <a:endParaRPr lang="ru-RU" sz="2800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142E44-51EC-447B-B62C-B3A4FB6E57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140968"/>
            <a:ext cx="2133637" cy="31648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90E9C-F313-45BD-BD5F-1EEB25119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Основная 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37D01-E2F9-45BA-BB96-B4600AFC39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600" dirty="0"/>
              <a:t>1.	</a:t>
            </a:r>
            <a:r>
              <a:rPr lang="ru-RU" sz="1600" dirty="0" err="1"/>
              <a:t>Косиненко</a:t>
            </a:r>
            <a:r>
              <a:rPr lang="ru-RU" sz="1600" dirty="0"/>
              <a:t>, Н. С. Информационные технологии в профессиональной </a:t>
            </a:r>
            <a:r>
              <a:rPr lang="ru-RU" sz="1600" dirty="0" err="1"/>
              <a:t>дея</a:t>
            </a:r>
            <a:r>
              <a:rPr lang="ru-RU" sz="1600" dirty="0"/>
              <a:t>-тельности : учебное пособие для СПО / Н. С. </a:t>
            </a:r>
            <a:r>
              <a:rPr lang="ru-RU" sz="1600" dirty="0" err="1"/>
              <a:t>Косиненко</a:t>
            </a:r>
            <a:r>
              <a:rPr lang="ru-RU" sz="1600" dirty="0"/>
              <a:t>, И. Г. </a:t>
            </a:r>
            <a:r>
              <a:rPr lang="ru-RU" sz="1600" dirty="0" err="1"/>
              <a:t>Фризен</a:t>
            </a:r>
            <a:r>
              <a:rPr lang="ru-RU" sz="1600" dirty="0"/>
              <a:t>. — 2-е изд. — Сара-</a:t>
            </a:r>
            <a:r>
              <a:rPr lang="ru-RU" sz="1600" dirty="0" err="1"/>
              <a:t>тов</a:t>
            </a:r>
            <a:r>
              <a:rPr lang="ru-RU" sz="1600" dirty="0"/>
              <a:t> : Профобразование, Ай Пи Эр Медиа, 2018. — 308 c. — ISBN 978-5-4486-0378-5, 978-5-4488-0193-8. — Текст : электронный // Электронно-библиотечная система IPR BOOKS : [сайт]. — URL: http://www.iprbookshop.ru/76992.html </a:t>
            </a:r>
          </a:p>
          <a:p>
            <a:r>
              <a:rPr lang="ru-RU" sz="1600" dirty="0"/>
              <a:t>2.	Клочко, И. А. Информационные технологии в профессиональной деятельно-</a:t>
            </a:r>
            <a:r>
              <a:rPr lang="ru-RU" sz="1600" dirty="0" err="1"/>
              <a:t>сти</a:t>
            </a:r>
            <a:r>
              <a:rPr lang="ru-RU" sz="1600" dirty="0"/>
              <a:t> : учебное пособие для СПО / И. А. Клочко. — 2-е изд. — Саратов : Профобразование, Ай Пи Эр Медиа, 2019. — 292 c. — ISBN 978-5-4486-0407-2, 978-5-4488-0219-5. — Текст : электронный // Электронно-библиотечная система IPR BOOKS : [сайт]. — URL: http://www.iprbookshop.ru/80327.html </a:t>
            </a:r>
          </a:p>
          <a:p>
            <a:r>
              <a:rPr lang="ru-RU" sz="1600" dirty="0"/>
              <a:t>3.	Платонова, Н. С. Создание компьютерной анимации в </a:t>
            </a:r>
            <a:r>
              <a:rPr lang="ru-RU" sz="1600" dirty="0" err="1"/>
              <a:t>Adobe</a:t>
            </a:r>
            <a:r>
              <a:rPr lang="ru-RU" sz="1600" dirty="0"/>
              <a:t> </a:t>
            </a:r>
            <a:r>
              <a:rPr lang="ru-RU" sz="1600" dirty="0" err="1"/>
              <a:t>Flash</a:t>
            </a:r>
            <a:r>
              <a:rPr lang="ru-RU" sz="1600" dirty="0"/>
              <a:t> CS3 </a:t>
            </a:r>
            <a:r>
              <a:rPr lang="ru-RU" sz="1600" dirty="0" err="1"/>
              <a:t>Professional</a:t>
            </a:r>
            <a:r>
              <a:rPr lang="ru-RU" sz="1600" dirty="0"/>
              <a:t> : учебное пособие / Н. С. Платонова. — 3-е изд. — Москва : Интернет-Университет Информационных Технологий (ИНТУИТ), Ай Пи Ар Медиа, 2020. — 175 c. — ISBN 978-5-4497-0696-6. — Текст : электронный // Электронно-библиотечная система IPR BOOKS : [сайт]. — URL: http://www.iprbookshop.ru/97584.html</a:t>
            </a:r>
          </a:p>
          <a:p>
            <a:r>
              <a:rPr lang="ru-RU" sz="1600" dirty="0"/>
              <a:t>4.	Иванова, А. В. Информационные технологии в профессиональной деятель-</a:t>
            </a:r>
            <a:r>
              <a:rPr lang="ru-RU" sz="1600" dirty="0" err="1"/>
              <a:t>ности</a:t>
            </a:r>
            <a:r>
              <a:rPr lang="ru-RU" sz="1600" dirty="0"/>
              <a:t> : учебно-методическое пособие. Направления подготовки 44.03.01 Педагогическое образование, 44.03.05 Педагогическое образование (с двумя профилями подготовки), уро-</a:t>
            </a:r>
            <a:r>
              <a:rPr lang="ru-RU" sz="1600" dirty="0" err="1"/>
              <a:t>вень</a:t>
            </a:r>
            <a:r>
              <a:rPr lang="ru-RU" sz="1600" dirty="0"/>
              <a:t> бакалавриата / А. В. Иванова, Т. А. Саркисян. — Сургут : Сургутский </a:t>
            </a:r>
            <a:r>
              <a:rPr lang="ru-RU" sz="1600" dirty="0" err="1"/>
              <a:t>государствен-ный</a:t>
            </a:r>
            <a:r>
              <a:rPr lang="ru-RU" sz="1600" dirty="0"/>
              <a:t> педагогический университет, 2019. — 111 c. — ISBN 2227-8397. — Текст : электрон-</a:t>
            </a:r>
            <a:r>
              <a:rPr lang="ru-RU" sz="1600" dirty="0" err="1"/>
              <a:t>ный</a:t>
            </a:r>
            <a:r>
              <a:rPr lang="ru-RU" sz="1600" dirty="0"/>
              <a:t> // Электронно-библиотечная система IPR BOOKS : [сайт]. — URL: http://www.iprbookshop.ru/89981.html</a:t>
            </a:r>
          </a:p>
          <a:p>
            <a:r>
              <a:rPr lang="ru-RU" sz="1600" dirty="0"/>
              <a:t>5.	Заика, А. А. 1С:Бухгалтерия 2.0 : начало работы / А. А. Заика. — 3-е изд. — Москва : Интернет-Университет Информационных Технологий (ИНТУИТ), Ай Пи Эр Медиа, 2019. — 310 c. — ISBN 978-5-4486-0509-3. — Текст : электронный // Электронно-библиотечная система IPR BOOKS : [сайт]. — URL: http://www.iprbookshop.ru/79702.html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6668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Тема</a:t>
            </a:r>
            <a:r>
              <a:rPr lang="ru-RU" dirty="0"/>
              <a:t>: Введение. Основные понятия информационных технологий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284984"/>
            <a:ext cx="8229600" cy="2439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9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Цель</a:t>
            </a:r>
            <a:r>
              <a:rPr lang="ru-RU" sz="29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познакомиться с понятием, основными чертами и классификацией информационных технологий.</a:t>
            </a:r>
          </a:p>
          <a:p>
            <a:pPr marL="0" indent="0">
              <a:buNone/>
            </a:pPr>
            <a:endParaRPr lang="ru-RU" sz="29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Оборудование</a:t>
            </a:r>
            <a:r>
              <a:rPr lang="ru-RU" sz="29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мультимедийная установка.</a:t>
            </a:r>
          </a:p>
        </p:txBody>
      </p:sp>
      <p:sp>
        <p:nvSpPr>
          <p:cNvPr id="1026" name="AutoShape 2" descr="информационные технологии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информационные технологии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информационные технологии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информационные технологии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Что такое информационные технологии? | WebExpromt |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Что такое информационные технологии? | WebExpromt |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5256584" cy="17387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16832"/>
            <a:ext cx="5976664" cy="180020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Теоретические сведения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7423"/>
            <a:ext cx="8229600" cy="1620416"/>
          </a:xfrm>
        </p:spPr>
        <p:txBody>
          <a:bodyPr>
            <a:noAutofit/>
          </a:bodyPr>
          <a:lstStyle/>
          <a:p>
            <a:pPr algn="just"/>
            <a:r>
              <a:rPr lang="ru-RU" b="1" i="1" dirty="0"/>
              <a:t>Информатика —</a:t>
            </a:r>
            <a:r>
              <a:rPr lang="ru-RU" dirty="0"/>
              <a:t> это научная и прикладная область знаний, изучающая законы, методы и способы накопления, обработки и передачи информации с помощью компьютерных и других технических средств. Информатика может рассматриваться как наука, как технология или как индустрия.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4581128"/>
            <a:ext cx="7639050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E2A325-E162-4897-958D-E8257425E4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Информатика как технология, или </a:t>
            </a:r>
            <a:r>
              <a:rPr lang="ru-RU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информационные технологии (ИТ)</a:t>
            </a:r>
            <a:r>
              <a:rPr lang="ru-RU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— это совокупность процессов, методов поиска, сбора, хранения, обработки, предоставления, распространения информации и способов осуществления таких процессов и методов с помощью компьютерных и других технических средств.</a:t>
            </a: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9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229600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К основным чертам</a:t>
            </a:r>
            <a:r>
              <a:rPr lang="ru-RU" sz="3200" dirty="0">
                <a:latin typeface="Cambria Math" pitchFamily="18" charset="0"/>
                <a:ea typeface="Cambria Math" pitchFamily="18" charset="0"/>
              </a:rPr>
              <a:t>   современных ИТ можно отнести:</a:t>
            </a:r>
          </a:p>
          <a:p>
            <a:pPr>
              <a:buNone/>
            </a:pPr>
            <a:endParaRPr lang="ru-RU" sz="3200" dirty="0">
              <a:latin typeface="Cambria Math" pitchFamily="18" charset="0"/>
              <a:ea typeface="Cambria Math" pitchFamily="18" charset="0"/>
            </a:endParaRPr>
          </a:p>
          <a:p>
            <a:r>
              <a:rPr lang="ru-RU" sz="3200" dirty="0">
                <a:latin typeface="Cambria Math" pitchFamily="18" charset="0"/>
                <a:ea typeface="Cambria Math" pitchFamily="18" charset="0"/>
              </a:rPr>
              <a:t>дружественный интерфейс;</a:t>
            </a:r>
          </a:p>
          <a:p>
            <a:r>
              <a:rPr lang="ru-RU" sz="3200" dirty="0">
                <a:latin typeface="Cambria Math" pitchFamily="18" charset="0"/>
                <a:ea typeface="Cambria Math" pitchFamily="18" charset="0"/>
              </a:rPr>
              <a:t>интерактивный режим работы;</a:t>
            </a:r>
          </a:p>
          <a:p>
            <a:r>
              <a:rPr lang="ru-RU" sz="3200" dirty="0">
                <a:latin typeface="Cambria Math" pitchFamily="18" charset="0"/>
                <a:ea typeface="Cambria Math" pitchFamily="18" charset="0"/>
              </a:rPr>
              <a:t>постоянная информационная поддержка всех этапов рабочего процесса на основе интегрированной базы данных;</a:t>
            </a:r>
          </a:p>
          <a:p>
            <a:r>
              <a:rPr lang="ru-RU" sz="3200" dirty="0">
                <a:latin typeface="Cambria Math" pitchFamily="18" charset="0"/>
                <a:ea typeface="Cambria Math" pitchFamily="18" charset="0"/>
              </a:rPr>
              <a:t>возможность совместной работы на основе сетей технологий;</a:t>
            </a:r>
          </a:p>
          <a:p>
            <a:r>
              <a:rPr lang="ru-RU" sz="3200" dirty="0">
                <a:latin typeface="Cambria Math" pitchFamily="18" charset="0"/>
                <a:ea typeface="Cambria Math" pitchFamily="18" charset="0"/>
              </a:rPr>
              <a:t>безбумажная технология.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43006"/>
            <a:ext cx="8229600" cy="468288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Классификация ИТ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D2D297-474C-4593-994D-E9202ADCDF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07" y="1196752"/>
            <a:ext cx="8856985" cy="505610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568F0A-ACA7-4A6D-A144-5ED5E61A9FF4}"/>
              </a:ext>
            </a:extLst>
          </p:cNvPr>
          <p:cNvSpPr/>
          <p:nvPr/>
        </p:nvSpPr>
        <p:spPr>
          <a:xfrm>
            <a:off x="6119664" y="2060848"/>
            <a:ext cx="1476672" cy="41920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62362C-D080-433D-9487-3FAFA4230E72}"/>
              </a:ext>
            </a:extLst>
          </p:cNvPr>
          <p:cNvSpPr/>
          <p:nvPr/>
        </p:nvSpPr>
        <p:spPr>
          <a:xfrm>
            <a:off x="7631832" y="2060848"/>
            <a:ext cx="1476672" cy="41920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FC7F58-60F4-49EA-81AA-E3279ED3E7E5}"/>
              </a:ext>
            </a:extLst>
          </p:cNvPr>
          <p:cNvSpPr/>
          <p:nvPr/>
        </p:nvSpPr>
        <p:spPr>
          <a:xfrm>
            <a:off x="70992" y="2060848"/>
            <a:ext cx="1476672" cy="23762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F0B3CE-E147-49C8-9FE9-ED931D10CB0A}"/>
              </a:ext>
            </a:extLst>
          </p:cNvPr>
          <p:cNvSpPr/>
          <p:nvPr/>
        </p:nvSpPr>
        <p:spPr>
          <a:xfrm>
            <a:off x="4607496" y="2060848"/>
            <a:ext cx="1476672" cy="252028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915F04-B34C-470C-BC03-0342669F90DA}"/>
              </a:ext>
            </a:extLst>
          </p:cNvPr>
          <p:cNvSpPr/>
          <p:nvPr/>
        </p:nvSpPr>
        <p:spPr>
          <a:xfrm>
            <a:off x="1620179" y="2060848"/>
            <a:ext cx="1476672" cy="23762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D0779D1-698F-4A56-BC4C-3382F122878B}"/>
              </a:ext>
            </a:extLst>
          </p:cNvPr>
          <p:cNvSpPr/>
          <p:nvPr/>
        </p:nvSpPr>
        <p:spPr>
          <a:xfrm>
            <a:off x="3169366" y="2060848"/>
            <a:ext cx="1367139" cy="2808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229600" cy="49377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+mj-lt"/>
              </a:rPr>
              <a:t>По способу реализации  в АИС выделяют: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highlight>
                  <a:srgbClr val="C0C0C0"/>
                </a:highlight>
                <a:latin typeface="+mj-lt"/>
              </a:rPr>
              <a:t>Традиционные ИТ</a:t>
            </a:r>
            <a:r>
              <a:rPr lang="ru-RU" sz="2400" dirty="0">
                <a:latin typeface="+mj-lt"/>
              </a:rPr>
              <a:t> до повсеместного использования ЭВМ были ориентированы в основном на снижение трудоемкости, </a:t>
            </a:r>
            <a:r>
              <a:rPr lang="ru-RU" sz="2400" b="1" i="1" dirty="0">
                <a:latin typeface="+mj-lt"/>
              </a:rPr>
              <a:t>новые</a:t>
            </a:r>
            <a:r>
              <a:rPr lang="ru-RU" sz="2400" dirty="0">
                <a:latin typeface="+mj-lt"/>
              </a:rPr>
              <a:t> же связаны с информационным обеспечением процесса управления в режиме реального времени.</a:t>
            </a:r>
          </a:p>
          <a:p>
            <a:pPr marL="0" indent="0" algn="just">
              <a:buNone/>
            </a:pPr>
            <a:endParaRPr lang="ru-RU" sz="2400" dirty="0">
              <a:latin typeface="+mj-lt"/>
            </a:endParaRPr>
          </a:p>
          <a:p>
            <a:pPr algn="just"/>
            <a:r>
              <a:rPr lang="ru-RU" sz="2400" b="1" i="1" dirty="0">
                <a:solidFill>
                  <a:srgbClr val="7030A0"/>
                </a:solidFill>
                <a:highlight>
                  <a:srgbClr val="C0C0C0"/>
                </a:highlight>
                <a:latin typeface="+mj-lt"/>
              </a:rPr>
              <a:t>Новая информационная технология </a:t>
            </a:r>
            <a:r>
              <a:rPr lang="ru-RU" sz="2400" b="1" i="1" dirty="0">
                <a:latin typeface="+mj-lt"/>
              </a:rPr>
              <a:t>—</a:t>
            </a:r>
            <a:r>
              <a:rPr lang="ru-RU" sz="2400" dirty="0">
                <a:latin typeface="+mj-lt"/>
              </a:rPr>
              <a:t> это технология, в основе которой лежит применение компьютеров, активное участие пользователей (непрофессионалов в области программирования) в информационном процессе, высокий уровень пользовательского интерфейса, широкое использование пакетов прикладных программ (ППП), удаленный доступ пользователя к данным и ППП, хранящимся на сервере, благодаря сетям ЭВМ.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84976" cy="6552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По степени охвата информационные технологии задач управления представляют собой электронную обработку данных и автоматизацию управленческой деятельности. </a:t>
            </a:r>
          </a:p>
          <a:p>
            <a:pPr algn="just"/>
            <a:r>
              <a:rPr lang="ru-RU" sz="2200" b="1" i="1" dirty="0">
                <a:solidFill>
                  <a:srgbClr val="00B050"/>
                </a:solidFill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Электронная обработка данных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характеризуется использованием ЭВМ для обработки данных с решением отдельных экономических задач без пересмотра процессов управления. </a:t>
            </a:r>
          </a:p>
          <a:p>
            <a:pPr algn="just"/>
            <a:r>
              <a:rPr lang="ru-RU" sz="2200" b="1" i="1" dirty="0">
                <a:solidFill>
                  <a:srgbClr val="00B050"/>
                </a:solidFill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Автоматизация управленческой деятельности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 характеризуется использованием вычислительных средств в целях комплексного решения задач: и для формирования регулярной отчетности, и для подготовки управленческих решений. </a:t>
            </a:r>
          </a:p>
          <a:p>
            <a:pPr algn="just"/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В эту же группу входят </a:t>
            </a:r>
            <a:r>
              <a:rPr lang="ru-RU" sz="2200" b="1" i="1" dirty="0">
                <a:solidFill>
                  <a:srgbClr val="00B050"/>
                </a:solidFill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информационные технологии поддержки принятия решений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, представляющие собой владение экономико-математическими методами, моделями и пакетами прикладных программ для аналитической, плановой работы и формирования обоснованной оценочной и отчетной документации по изучаемым процессам.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145</TotalTime>
  <Words>1084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Bookman Old Style</vt:lpstr>
      <vt:lpstr>Calibri</vt:lpstr>
      <vt:lpstr>Cambria</vt:lpstr>
      <vt:lpstr>Cambria Math</vt:lpstr>
      <vt:lpstr>Gill Sans MT</vt:lpstr>
      <vt:lpstr>Wingdings</vt:lpstr>
      <vt:lpstr>Wingdings 3</vt:lpstr>
      <vt:lpstr>Начальная</vt:lpstr>
      <vt:lpstr>Введение  </vt:lpstr>
      <vt:lpstr>Тема: Введение. Основные понятия информационных технологий </vt:lpstr>
      <vt:lpstr>Теоретические сведения</vt:lpstr>
      <vt:lpstr>Информатика — это научная и прикладная область знаний, изучающая законы, методы и способы накопления, обработки и передачи информации с помощью компьютерных и других технических средств. Информатика может рассматриваться как наука, как технология или как индустрия.</vt:lpstr>
      <vt:lpstr>Презентация PowerPoint</vt:lpstr>
      <vt:lpstr>Презентация PowerPoint</vt:lpstr>
      <vt:lpstr>Классификация 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вопросы:</vt:lpstr>
      <vt:lpstr>Основная 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</dc:title>
  <dc:creator>burshteyn</dc:creator>
  <cp:lastModifiedBy>Бурштейн Анастасия Тарасовна</cp:lastModifiedBy>
  <cp:revision>19</cp:revision>
  <dcterms:created xsi:type="dcterms:W3CDTF">2022-10-10T10:26:18Z</dcterms:created>
  <dcterms:modified xsi:type="dcterms:W3CDTF">2022-10-31T10:51:12Z</dcterms:modified>
</cp:coreProperties>
</file>