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8" r:id="rId9"/>
    <p:sldId id="269" r:id="rId10"/>
    <p:sldId id="263" r:id="rId11"/>
    <p:sldId id="264" r:id="rId12"/>
    <p:sldId id="265" r:id="rId13"/>
    <p:sldId id="266" r:id="rId14"/>
    <p:sldId id="267"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0" autoAdjust="0"/>
    <p:restoredTop sz="94660"/>
  </p:normalViewPr>
  <p:slideViewPr>
    <p:cSldViewPr>
      <p:cViewPr>
        <p:scale>
          <a:sx n="125" d="100"/>
          <a:sy n="125" d="100"/>
        </p:scale>
        <p:origin x="-1506"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71F11D-C48A-459F-BF0A-1FA9ABA0A79D}" type="datetimeFigureOut">
              <a:rPr lang="ru-RU" smtClean="0"/>
              <a:pPr/>
              <a:t>09.11.2022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A9F354-9428-42E1-98C4-65627CFBA89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A9F354-9428-42E1-98C4-65627CFBA89E}"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09.11.2022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09.11.2022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09.11.2022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09.11.2022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09.11.2022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09.11.2022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09.11.2022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09.11.2022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09.11.2022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09.11.2022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09.11.2022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09.11.2022</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ctr"/>
            <a:r>
              <a:rPr lang="ru-RU" dirty="0" smtClean="0">
                <a:effectLst/>
              </a:rPr>
              <a:t>Этапы решения задачи на компьютере</a:t>
            </a:r>
            <a:br>
              <a:rPr lang="ru-RU" dirty="0" smtClean="0">
                <a:effectLst/>
              </a:rPr>
            </a:b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692696"/>
            <a:ext cx="8064896" cy="6001643"/>
          </a:xfrm>
          <a:prstGeom prst="rect">
            <a:avLst/>
          </a:prstGeom>
        </p:spPr>
        <p:txBody>
          <a:bodyPr wrap="square">
            <a:spAutoFit/>
          </a:bodyPr>
          <a:lstStyle/>
          <a:p>
            <a:r>
              <a:rPr lang="ru-RU" sz="2400" dirty="0" smtClean="0"/>
              <a:t>Проверка правильности разработанной программы осуществляется с помощью тестов. </a:t>
            </a:r>
          </a:p>
          <a:p>
            <a:r>
              <a:rPr lang="ru-RU" sz="2400" b="1" dirty="0" smtClean="0"/>
              <a:t>Тест </a:t>
            </a:r>
            <a:r>
              <a:rPr lang="ru-RU" sz="2400" dirty="0" smtClean="0"/>
              <a:t>— это конкретный вариант значений исходных данных, для которого известен ожидаемый результат.</a:t>
            </a:r>
          </a:p>
          <a:p>
            <a:r>
              <a:rPr lang="ru-RU" sz="2400" dirty="0" smtClean="0"/>
              <a:t>О правильности разработанной программы свидетельствует также соответствие полученных данных экспериментальным фактам, теоретическим положениям и т. д.</a:t>
            </a:r>
          </a:p>
          <a:p>
            <a:r>
              <a:rPr lang="ru-RU" sz="2400" dirty="0" smtClean="0"/>
              <a:t> </a:t>
            </a:r>
            <a:r>
              <a:rPr lang="ru-RU" dirty="0" smtClean="0"/>
              <a:t>При этом может возникнуть необходимость уточнить разработанную математическую модель, полнее учесть особенности изучаемого объекта. По уточнённой математической модели снова составляется программа, анализируются результаты её выполнения. Так продолжается до тех пор, пока полученные результаты не будут достаточно точно соответствовать изучаемому объекту.</a:t>
            </a:r>
          </a:p>
          <a:p>
            <a:r>
              <a:rPr lang="ru-RU" dirty="0" smtClean="0"/>
              <a:t/>
            </a:r>
            <a:br>
              <a:rPr lang="ru-RU" dirty="0" smtClean="0"/>
            </a:b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764704"/>
            <a:ext cx="7920880" cy="1569660"/>
          </a:xfrm>
          <a:prstGeom prst="rect">
            <a:avLst/>
          </a:prstGeom>
        </p:spPr>
        <p:txBody>
          <a:bodyPr wrap="square">
            <a:spAutoFit/>
          </a:bodyPr>
          <a:lstStyle/>
          <a:p>
            <a:r>
              <a:rPr lang="ru-RU" sz="2400" b="1" dirty="0" smtClean="0"/>
              <a:t>На шестом этапе</a:t>
            </a:r>
            <a:r>
              <a:rPr lang="ru-RU" sz="2400" dirty="0" smtClean="0"/>
              <a:t> по уточнённой программе </a:t>
            </a:r>
            <a:r>
              <a:rPr lang="ru-RU" sz="2400" b="1" dirty="0" smtClean="0"/>
              <a:t>проводятся необходимые вычисления</a:t>
            </a:r>
            <a:r>
              <a:rPr lang="ru-RU" sz="2400" dirty="0" smtClean="0"/>
              <a:t>, результаты которых позволяют ответить на поставленные в задаче вопросы.</a:t>
            </a:r>
            <a:endParaRPr lang="ru-RU" sz="2400" dirty="0"/>
          </a:p>
        </p:txBody>
      </p:sp>
      <p:pic>
        <p:nvPicPr>
          <p:cNvPr id="22529" name="Picture 1"/>
          <p:cNvPicPr>
            <a:picLocks noChangeAspect="1" noChangeArrowheads="1"/>
          </p:cNvPicPr>
          <p:nvPr/>
        </p:nvPicPr>
        <p:blipFill>
          <a:blip r:embed="rId2" cstate="print"/>
          <a:srcRect l="4013" t="22680" r="44958" b="19361"/>
          <a:stretch>
            <a:fillRect/>
          </a:stretch>
        </p:blipFill>
        <p:spPr bwMode="auto">
          <a:xfrm>
            <a:off x="1907704" y="2564904"/>
            <a:ext cx="5616624" cy="358839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620688"/>
            <a:ext cx="8064896" cy="923330"/>
          </a:xfrm>
          <a:prstGeom prst="rect">
            <a:avLst/>
          </a:prstGeom>
        </p:spPr>
        <p:txBody>
          <a:bodyPr wrap="square">
            <a:spAutoFit/>
          </a:bodyPr>
          <a:lstStyle/>
          <a:p>
            <a:r>
              <a:rPr lang="ru-RU" b="1" dirty="0" smtClean="0"/>
              <a:t>Рассмотренные этапы являются основой разработки современного программного обеспечения, но при этом называются они несколько иначе (рис. 2.2).</a:t>
            </a:r>
            <a:endParaRPr lang="ru-RU" b="1" dirty="0"/>
          </a:p>
        </p:txBody>
      </p:sp>
      <p:pic>
        <p:nvPicPr>
          <p:cNvPr id="20482" name="Picture 2"/>
          <p:cNvPicPr>
            <a:picLocks noChangeAspect="1" noChangeArrowheads="1"/>
          </p:cNvPicPr>
          <p:nvPr/>
        </p:nvPicPr>
        <p:blipFill>
          <a:blip r:embed="rId2" cstate="print"/>
          <a:srcRect l="29295" t="19000" r="31488" b="34800"/>
          <a:stretch>
            <a:fillRect/>
          </a:stretch>
        </p:blipFill>
        <p:spPr bwMode="auto">
          <a:xfrm>
            <a:off x="1691680" y="1700808"/>
            <a:ext cx="5976664" cy="396044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611560" y="796062"/>
            <a:ext cx="7920880" cy="332398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11430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Tahoma" pitchFamily="34" charset="0"/>
                <a:cs typeface="Tahoma" pitchFamily="34" charset="0"/>
              </a:rPr>
              <a:t>На этапе подготовки</a:t>
            </a:r>
            <a:r>
              <a:rPr kumimoji="0" lang="ru-RU" sz="2400" b="0" i="0" u="none" strike="noStrike" cap="none" normalizeH="0" baseline="0" dirty="0" smtClean="0">
                <a:ln>
                  <a:noFill/>
                </a:ln>
                <a:effectLst/>
                <a:latin typeface="Tahoma" pitchFamily="34" charset="0"/>
                <a:cs typeface="Tahoma" pitchFamily="34" charset="0"/>
              </a:rPr>
              <a:t> разработчик уточняет у заказчика требования к программному продукту, осуществляет предварительное планирование этапов работ, сроков, ресурсов и стоимости разработки.</a:t>
            </a:r>
          </a:p>
          <a:p>
            <a:pPr marL="0" marR="0" lvl="0" indent="11430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effectLst/>
              <a:latin typeface="Arial" pitchFamily="34" charset="0"/>
              <a:cs typeface="Arial" pitchFamily="34" charset="0"/>
            </a:endParaRPr>
          </a:p>
          <a:p>
            <a:pPr marL="0" marR="0" lvl="0" indent="11430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Tahoma" pitchFamily="34" charset="0"/>
                <a:cs typeface="Tahoma" pitchFamily="34" charset="0"/>
              </a:rPr>
              <a:t>На этапе проектирования</a:t>
            </a:r>
            <a:r>
              <a:rPr kumimoji="0" lang="ru-RU" sz="2400" b="0" i="0" u="none" strike="noStrike" cap="none" normalizeH="0" baseline="0" dirty="0" smtClean="0">
                <a:ln>
                  <a:noFill/>
                </a:ln>
                <a:effectLst/>
                <a:latin typeface="Tahoma" pitchFamily="34" charset="0"/>
                <a:cs typeface="Tahoma" pitchFamily="34" charset="0"/>
              </a:rPr>
              <a:t> составляются требования к программе, определяются её технические характеристики, выбираются алгоритмы реализации программы.</a:t>
            </a:r>
            <a:endParaRPr kumimoji="0" lang="ru-RU" sz="24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476672"/>
            <a:ext cx="8064896" cy="5170646"/>
          </a:xfrm>
          <a:prstGeom prst="rect">
            <a:avLst/>
          </a:prstGeom>
        </p:spPr>
        <p:txBody>
          <a:bodyPr wrap="square">
            <a:spAutoFit/>
          </a:bodyPr>
          <a:lstStyle/>
          <a:p>
            <a:r>
              <a:rPr lang="ru-RU" sz="2400" b="1" dirty="0" smtClean="0"/>
              <a:t>На этапе создания</a:t>
            </a:r>
            <a:r>
              <a:rPr lang="ru-RU" sz="2400" dirty="0" smtClean="0"/>
              <a:t> происходит разработка интерфейса программы (кнопки, иконки, расположение и т. д.); создаётся программный код — пишется программа, реализующая ранее выбранный алгоритм; осуществляются отладка и тестирование программы. </a:t>
            </a:r>
          </a:p>
          <a:p>
            <a:r>
              <a:rPr lang="ru-RU" dirty="0" smtClean="0"/>
              <a:t>На этом же этапе создаётся пакет документации, включающий различные описания, инструкции и руководства. Наличие подробной документации обеспечивает в том числе возможность передачи накопленных знаний другим разработчикам.</a:t>
            </a:r>
          </a:p>
          <a:p>
            <a:endParaRPr lang="ru-RU" dirty="0" smtClean="0"/>
          </a:p>
          <a:p>
            <a:r>
              <a:rPr lang="ru-RU" sz="2400" b="1" dirty="0" smtClean="0"/>
              <a:t>На этапе поддержки</a:t>
            </a:r>
            <a:r>
              <a:rPr lang="ru-RU" sz="2400" dirty="0" smtClean="0"/>
              <a:t> происходит установка разработанного программного обеспечения (внедрение), исправление выявленных ошибок и поддержка пользователей (сопровождение).</a:t>
            </a:r>
            <a:endParaRPr lang="ru-RU"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8183880" cy="1051560"/>
          </a:xfrm>
        </p:spPr>
        <p:txBody>
          <a:bodyPr>
            <a:normAutofit/>
          </a:bodyPr>
          <a:lstStyle/>
          <a:p>
            <a:r>
              <a:rPr lang="ru-RU" dirty="0" smtClean="0"/>
              <a:t>Вопросы</a:t>
            </a:r>
            <a:endParaRPr lang="ru-RU" dirty="0"/>
          </a:p>
        </p:txBody>
      </p:sp>
      <p:sp>
        <p:nvSpPr>
          <p:cNvPr id="4" name="TextBox 3"/>
          <p:cNvSpPr txBox="1"/>
          <p:nvPr/>
        </p:nvSpPr>
        <p:spPr>
          <a:xfrm>
            <a:off x="899592" y="1988840"/>
            <a:ext cx="6624736" cy="1754326"/>
          </a:xfrm>
          <a:prstGeom prst="rect">
            <a:avLst/>
          </a:prstGeom>
          <a:noFill/>
        </p:spPr>
        <p:txBody>
          <a:bodyPr wrap="square" rtlCol="0">
            <a:spAutoFit/>
          </a:bodyPr>
          <a:lstStyle/>
          <a:p>
            <a:r>
              <a:rPr lang="ru-RU" dirty="0" smtClean="0"/>
              <a:t>1. Какие этапы включает в себя процесс решения задачи с использованием компьютера?</a:t>
            </a:r>
          </a:p>
          <a:p>
            <a:r>
              <a:rPr lang="ru-RU" dirty="0" smtClean="0"/>
              <a:t>2. Что такое формализация, в чем она заключается?</a:t>
            </a:r>
          </a:p>
          <a:p>
            <a:r>
              <a:rPr lang="ru-RU" dirty="0" smtClean="0"/>
              <a:t>3. Как происходит процесс алгоритмизации?</a:t>
            </a:r>
          </a:p>
          <a:p>
            <a:r>
              <a:rPr lang="ru-RU" dirty="0" smtClean="0"/>
              <a:t>4. Для чего нужна отладка и </a:t>
            </a:r>
            <a:r>
              <a:rPr lang="ru-RU" smtClean="0"/>
              <a:t>тестирование программы</a:t>
            </a:r>
            <a:r>
              <a:rPr lang="ru-RU" dirty="0" smtClean="0"/>
              <a:t>?</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srcRect l="21642" t="15916" r="19359" b="11867"/>
          <a:stretch>
            <a:fillRect/>
          </a:stretch>
        </p:blipFill>
        <p:spPr bwMode="auto">
          <a:xfrm>
            <a:off x="2123728" y="2564904"/>
            <a:ext cx="5112568" cy="3520129"/>
          </a:xfrm>
          <a:prstGeom prst="rect">
            <a:avLst/>
          </a:prstGeom>
          <a:noFill/>
          <a:ln w="9525">
            <a:noFill/>
            <a:miter lim="800000"/>
            <a:headEnd/>
            <a:tailEnd/>
          </a:ln>
        </p:spPr>
      </p:pic>
      <p:sp>
        <p:nvSpPr>
          <p:cNvPr id="2" name="Заголовок 1"/>
          <p:cNvSpPr>
            <a:spLocks noGrp="1"/>
          </p:cNvSpPr>
          <p:nvPr>
            <p:ph type="title"/>
          </p:nvPr>
        </p:nvSpPr>
        <p:spPr>
          <a:xfrm>
            <a:off x="611560" y="1484784"/>
            <a:ext cx="8183880" cy="1051560"/>
          </a:xfrm>
        </p:spPr>
        <p:txBody>
          <a:bodyPr>
            <a:normAutofit fontScale="90000"/>
          </a:bodyPr>
          <a:lstStyle/>
          <a:p>
            <a:pPr algn="ctr"/>
            <a:r>
              <a:rPr lang="ru-RU" dirty="0" smtClean="0"/>
              <a:t>Решение задачи с использованием компьютера</a:t>
            </a:r>
            <a:r>
              <a:rPr lang="ru-RU" b="0" dirty="0" smtClean="0"/>
              <a:t> включает этапы, представленные на рис.</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908720"/>
            <a:ext cx="8064896" cy="5078313"/>
          </a:xfrm>
          <a:prstGeom prst="rect">
            <a:avLst/>
          </a:prstGeom>
        </p:spPr>
        <p:txBody>
          <a:bodyPr wrap="square">
            <a:spAutoFit/>
          </a:bodyPr>
          <a:lstStyle/>
          <a:p>
            <a:pPr indent="457200"/>
            <a:r>
              <a:rPr lang="ru-RU" sz="2400" b="1" dirty="0" smtClean="0"/>
              <a:t>На первом этапе </a:t>
            </a:r>
            <a:r>
              <a:rPr lang="ru-RU" sz="2400" dirty="0" smtClean="0"/>
              <a:t>обычно осуществляется </a:t>
            </a:r>
          </a:p>
          <a:p>
            <a:pPr indent="457200"/>
            <a:r>
              <a:rPr lang="ru-RU" sz="2400" b="1" dirty="0" smtClean="0"/>
              <a:t>постановка задачи</a:t>
            </a:r>
            <a:r>
              <a:rPr lang="ru-RU" sz="2400" dirty="0" smtClean="0"/>
              <a:t>, происходит осознание её условия. </a:t>
            </a:r>
          </a:p>
          <a:p>
            <a:pPr indent="457200"/>
            <a:r>
              <a:rPr lang="ru-RU" sz="2400" dirty="0" smtClean="0"/>
              <a:t>При этом должно быть чётко определено, </a:t>
            </a:r>
          </a:p>
          <a:p>
            <a:pPr indent="457200"/>
            <a:r>
              <a:rPr lang="ru-RU" sz="2400" b="1" dirty="0" smtClean="0"/>
              <a:t>что</a:t>
            </a:r>
            <a:r>
              <a:rPr lang="ru-RU" sz="2400" dirty="0" smtClean="0"/>
              <a:t> </a:t>
            </a:r>
            <a:r>
              <a:rPr lang="ru-RU" sz="2400" b="1" dirty="0" smtClean="0"/>
              <a:t>дано</a:t>
            </a:r>
            <a:r>
              <a:rPr lang="ru-RU" sz="2400" dirty="0" smtClean="0"/>
              <a:t> (какие исходные данные известны, какие данные допустимы) и </a:t>
            </a:r>
          </a:p>
          <a:p>
            <a:pPr indent="457200"/>
            <a:r>
              <a:rPr lang="ru-RU" sz="2400" b="1" dirty="0" smtClean="0"/>
              <a:t>что требуется найти </a:t>
            </a:r>
            <a:r>
              <a:rPr lang="ru-RU" sz="2400" dirty="0" smtClean="0"/>
              <a:t>в решаемой задаче. </a:t>
            </a:r>
          </a:p>
          <a:p>
            <a:pPr indent="457200"/>
            <a:endParaRPr lang="ru-RU" sz="2400" dirty="0" smtClean="0"/>
          </a:p>
          <a:p>
            <a:pPr indent="457200"/>
            <a:r>
              <a:rPr lang="ru-RU" sz="2400" dirty="0" smtClean="0"/>
              <a:t>Также должны быть чётко выделены существенные свойства рассматриваемого объекта, указаны связи между исходными данными и результатами.</a:t>
            </a:r>
          </a:p>
          <a:p>
            <a:r>
              <a:rPr lang="ru-RU" dirty="0" smtClean="0"/>
              <a:t/>
            </a:r>
            <a:br>
              <a:rPr lang="ru-RU" dirty="0" smtClean="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548680"/>
            <a:ext cx="8352928" cy="5632311"/>
          </a:xfrm>
          <a:prstGeom prst="rect">
            <a:avLst/>
          </a:prstGeom>
        </p:spPr>
        <p:txBody>
          <a:bodyPr wrap="square">
            <a:spAutoFit/>
          </a:bodyPr>
          <a:lstStyle/>
          <a:p>
            <a:r>
              <a:rPr lang="ru-RU" sz="2400" b="1" dirty="0" smtClean="0"/>
              <a:t>На втором этапе</a:t>
            </a:r>
            <a:r>
              <a:rPr lang="ru-RU" sz="2400" dirty="0" smtClean="0"/>
              <a:t> описательная информационная </a:t>
            </a:r>
            <a:r>
              <a:rPr lang="ru-RU" sz="2400" b="1" dirty="0" smtClean="0"/>
              <a:t>модель формализуется</a:t>
            </a:r>
            <a:r>
              <a:rPr lang="ru-RU" sz="2400" dirty="0" smtClean="0"/>
              <a:t>, т. е. записывается с помощью некоторого формального языка.</a:t>
            </a:r>
          </a:p>
          <a:p>
            <a:endParaRPr lang="ru-RU" sz="2400" dirty="0" smtClean="0"/>
          </a:p>
          <a:p>
            <a:endParaRPr lang="ru-RU" sz="2400" dirty="0" smtClean="0"/>
          </a:p>
          <a:p>
            <a:r>
              <a:rPr lang="ru-RU" sz="2400" b="1" dirty="0" smtClean="0"/>
              <a:t>Для этого требуется:</a:t>
            </a:r>
            <a:r>
              <a:rPr lang="ru-RU" sz="2400" dirty="0" smtClean="0"/>
              <a:t/>
            </a:r>
            <a:br>
              <a:rPr lang="ru-RU" sz="2400" dirty="0" smtClean="0"/>
            </a:br>
            <a:r>
              <a:rPr lang="ru-RU" sz="2400" dirty="0" smtClean="0"/>
              <a:t/>
            </a:r>
            <a:br>
              <a:rPr lang="ru-RU" sz="2400" dirty="0" smtClean="0"/>
            </a:br>
            <a:r>
              <a:rPr lang="ru-RU" sz="2400" dirty="0" smtClean="0"/>
              <a:t>• понять, к какому классу </a:t>
            </a:r>
          </a:p>
          <a:p>
            <a:r>
              <a:rPr lang="ru-RU" sz="2400" dirty="0" smtClean="0"/>
              <a:t>принадлежит рассматриваемая задача;</a:t>
            </a:r>
            <a:br>
              <a:rPr lang="ru-RU" sz="2400" dirty="0" smtClean="0"/>
            </a:br>
            <a:r>
              <a:rPr lang="ru-RU" sz="2400" dirty="0" smtClean="0"/>
              <a:t>• записать известные связи между исходными данными и результатами с помощью математических соотношений;</a:t>
            </a:r>
            <a:br>
              <a:rPr lang="ru-RU" sz="2400" dirty="0" smtClean="0"/>
            </a:br>
            <a:r>
              <a:rPr lang="ru-RU" sz="2400" dirty="0" smtClean="0"/>
              <a:t>• выбрать наиболее подходящий способ для решения задачи.</a:t>
            </a:r>
            <a:endParaRPr lang="ru-RU" sz="2400" dirty="0"/>
          </a:p>
        </p:txBody>
      </p:sp>
      <p:pic>
        <p:nvPicPr>
          <p:cNvPr id="5121" name="Picture 1"/>
          <p:cNvPicPr>
            <a:picLocks noChangeAspect="1" noChangeArrowheads="1"/>
          </p:cNvPicPr>
          <p:nvPr/>
        </p:nvPicPr>
        <p:blipFill>
          <a:blip r:embed="rId3" cstate="print"/>
          <a:srcRect l="29055" t="32907" r="42275" b="33114"/>
          <a:stretch>
            <a:fillRect/>
          </a:stretch>
        </p:blipFill>
        <p:spPr bwMode="auto">
          <a:xfrm>
            <a:off x="5148064" y="1772816"/>
            <a:ext cx="3240360" cy="216024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476672"/>
            <a:ext cx="8064896" cy="3046988"/>
          </a:xfrm>
          <a:prstGeom prst="rect">
            <a:avLst/>
          </a:prstGeom>
        </p:spPr>
        <p:txBody>
          <a:bodyPr wrap="square">
            <a:spAutoFit/>
          </a:bodyPr>
          <a:lstStyle/>
          <a:p>
            <a:pPr indent="457200"/>
            <a:r>
              <a:rPr lang="ru-RU" sz="2400" b="1" dirty="0" smtClean="0"/>
              <a:t> На третьем этапе</a:t>
            </a:r>
          </a:p>
          <a:p>
            <a:pPr indent="457200"/>
            <a:r>
              <a:rPr lang="ru-RU" sz="2400" dirty="0" smtClean="0"/>
              <a:t> осуществляется </a:t>
            </a:r>
            <a:r>
              <a:rPr lang="ru-RU" sz="2400" b="1" dirty="0" smtClean="0"/>
              <a:t>построение алгоритма</a:t>
            </a:r>
            <a:r>
              <a:rPr lang="ru-RU" sz="2400" dirty="0" smtClean="0"/>
              <a:t> — чёткой инструкции, задающей необходимую последовательность действий для решения задачи.</a:t>
            </a:r>
          </a:p>
          <a:p>
            <a:pPr indent="457200"/>
            <a:r>
              <a:rPr lang="ru-RU" sz="2400" dirty="0" smtClean="0"/>
              <a:t> Алгоритм чаще всего представляется в форме блок-схемы ввиду её наглядности и универсальности.</a:t>
            </a:r>
            <a:endParaRPr lang="ru-RU" sz="2400" dirty="0"/>
          </a:p>
        </p:txBody>
      </p:sp>
      <p:pic>
        <p:nvPicPr>
          <p:cNvPr id="4097" name="Picture 1"/>
          <p:cNvPicPr>
            <a:picLocks noChangeAspect="1" noChangeArrowheads="1"/>
          </p:cNvPicPr>
          <p:nvPr/>
        </p:nvPicPr>
        <p:blipFill>
          <a:blip r:embed="rId2" cstate="print"/>
          <a:srcRect l="28110" t="45302" r="46848" b="18001"/>
          <a:stretch>
            <a:fillRect/>
          </a:stretch>
        </p:blipFill>
        <p:spPr bwMode="auto">
          <a:xfrm>
            <a:off x="539552" y="3717032"/>
            <a:ext cx="3024336" cy="2492937"/>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l="49055" t="25640" r="32045" b="12201"/>
          <a:stretch>
            <a:fillRect/>
          </a:stretch>
        </p:blipFill>
        <p:spPr bwMode="auto">
          <a:xfrm>
            <a:off x="6852902" y="3212976"/>
            <a:ext cx="1751546" cy="324036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26220" t="20680" r="44958" b="23881"/>
          <a:stretch>
            <a:fillRect/>
          </a:stretch>
        </p:blipFill>
        <p:spPr bwMode="auto">
          <a:xfrm>
            <a:off x="3731907" y="3212976"/>
            <a:ext cx="2928325" cy="316835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764704"/>
            <a:ext cx="7920880" cy="1938992"/>
          </a:xfrm>
          <a:prstGeom prst="rect">
            <a:avLst/>
          </a:prstGeom>
        </p:spPr>
        <p:txBody>
          <a:bodyPr wrap="square">
            <a:spAutoFit/>
          </a:bodyPr>
          <a:lstStyle/>
          <a:p>
            <a:pPr indent="457200"/>
            <a:r>
              <a:rPr lang="ru-RU" sz="2400" b="1" dirty="0" smtClean="0"/>
              <a:t>На четвёртом этапе</a:t>
            </a:r>
            <a:r>
              <a:rPr lang="ru-RU" sz="2400" dirty="0" smtClean="0"/>
              <a:t> алгоритм записывается на одном из </a:t>
            </a:r>
            <a:r>
              <a:rPr lang="ru-RU" sz="2400" b="1" dirty="0" smtClean="0"/>
              <a:t>языков программирования</a:t>
            </a:r>
            <a:r>
              <a:rPr lang="ru-RU" sz="2400" dirty="0" smtClean="0"/>
              <a:t>.</a:t>
            </a:r>
          </a:p>
          <a:p>
            <a:pPr indent="457200"/>
            <a:r>
              <a:rPr lang="ru-RU" sz="2400" dirty="0" smtClean="0"/>
              <a:t> Вы учитесь записывать программы на языке </a:t>
            </a:r>
            <a:r>
              <a:rPr lang="en-US" sz="2400" b="1" i="1" dirty="0" smtClean="0">
                <a:solidFill>
                  <a:srgbClr val="0000FF"/>
                </a:solidFill>
                <a:latin typeface="Times New Roman" pitchFamily="18" charset="0"/>
                <a:cs typeface="Times New Roman" pitchFamily="18" charset="0"/>
              </a:rPr>
              <a:t>QBASIC </a:t>
            </a:r>
            <a:r>
              <a:rPr lang="ru-RU" sz="2400" dirty="0" smtClean="0"/>
              <a:t>.</a:t>
            </a:r>
            <a:endParaRPr lang="ru-RU" sz="2400" dirty="0"/>
          </a:p>
        </p:txBody>
      </p:sp>
      <p:pic>
        <p:nvPicPr>
          <p:cNvPr id="3073" name="Picture 1"/>
          <p:cNvPicPr>
            <a:picLocks noChangeAspect="1" noChangeArrowheads="1"/>
          </p:cNvPicPr>
          <p:nvPr/>
        </p:nvPicPr>
        <p:blipFill>
          <a:blip r:embed="rId2" cstate="print"/>
          <a:srcRect l="24803" t="46720" r="45903" b="22200"/>
          <a:stretch>
            <a:fillRect/>
          </a:stretch>
        </p:blipFill>
        <p:spPr bwMode="auto">
          <a:xfrm>
            <a:off x="4355976" y="2492896"/>
            <a:ext cx="4464496" cy="2664296"/>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l="57877" t="20680" r="9993" b="23881"/>
          <a:stretch>
            <a:fillRect/>
          </a:stretch>
        </p:blipFill>
        <p:spPr bwMode="auto">
          <a:xfrm>
            <a:off x="539552" y="2780928"/>
            <a:ext cx="3635313" cy="352839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39552" y="476672"/>
            <a:ext cx="7776864" cy="590931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11430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Tahoma" pitchFamily="34" charset="0"/>
                <a:cs typeface="Tahoma" pitchFamily="34" charset="0"/>
              </a:rPr>
              <a:t>На пятом этапе</a:t>
            </a:r>
            <a:r>
              <a:rPr kumimoji="0" lang="ru-RU" sz="2400" b="0" i="0" u="none" strike="noStrike" cap="none" normalizeH="0" baseline="0" dirty="0" smtClean="0">
                <a:ln>
                  <a:noFill/>
                </a:ln>
                <a:effectLst/>
                <a:latin typeface="Tahoma" pitchFamily="34" charset="0"/>
                <a:cs typeface="Tahoma" pitchFamily="34" charset="0"/>
              </a:rPr>
              <a:t> осуществляется </a:t>
            </a:r>
            <a:r>
              <a:rPr kumimoji="0" lang="ru-RU" sz="2400" b="1" i="0" u="none" strike="noStrike" cap="none" normalizeH="0" baseline="0" dirty="0" smtClean="0">
                <a:ln>
                  <a:noFill/>
                </a:ln>
                <a:effectLst/>
                <a:latin typeface="Tahoma" pitchFamily="34" charset="0"/>
                <a:cs typeface="Tahoma" pitchFamily="34" charset="0"/>
              </a:rPr>
              <a:t>отладка и тестирование программы</a:t>
            </a:r>
            <a:r>
              <a:rPr kumimoji="0" lang="ru-RU" sz="2400" b="0" i="0" u="none" strike="noStrike" cap="none" normalizeH="0" baseline="0" dirty="0" smtClean="0">
                <a:ln>
                  <a:noFill/>
                </a:ln>
                <a:effectLst/>
                <a:latin typeface="Tahoma" pitchFamily="34" charset="0"/>
                <a:cs typeface="Tahoma" pitchFamily="34" charset="0"/>
              </a:rPr>
              <a:t>.</a:t>
            </a:r>
            <a:endParaRPr kumimoji="0" lang="ru-RU" sz="2400" b="0" i="0" u="none" strike="noStrike" cap="none" normalizeH="0" baseline="0" dirty="0" smtClean="0">
              <a:ln>
                <a:noFill/>
              </a:ln>
              <a:effectLst/>
              <a:latin typeface="Arial" pitchFamily="34" charset="0"/>
              <a:cs typeface="Arial" pitchFamily="34" charset="0"/>
            </a:endParaRPr>
          </a:p>
          <a:p>
            <a:pPr marL="0" marR="0" lvl="0" indent="1143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effectLst/>
                <a:latin typeface="Tahoma" pitchFamily="34" charset="0"/>
                <a:cs typeface="Tahoma" pitchFamily="34" charset="0"/>
              </a:rPr>
              <a:t>         </a:t>
            </a:r>
          </a:p>
          <a:p>
            <a:pPr marL="0" marR="0" lvl="0" indent="11430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Tahoma" pitchFamily="34" charset="0"/>
                <a:cs typeface="Tahoma" pitchFamily="34" charset="0"/>
              </a:rPr>
              <a:t>Отладка программы — это процесс проверки работоспособности программы и исправления обнаруженных при этом ошибок.</a:t>
            </a:r>
            <a:endParaRPr kumimoji="0" lang="ru-RU" sz="2400" b="0" i="0" u="none" strike="noStrike" cap="none" normalizeH="0" baseline="0" dirty="0" smtClean="0">
              <a:ln>
                <a:noFill/>
              </a:ln>
              <a:effectLst/>
              <a:latin typeface="Arial" pitchFamily="34" charset="0"/>
              <a:cs typeface="Arial" pitchFamily="34" charset="0"/>
            </a:endParaRPr>
          </a:p>
          <a:p>
            <a:pPr marL="0" marR="0" lvl="0" indent="1143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effectLst/>
                <a:latin typeface="Tahoma" pitchFamily="34" charset="0"/>
                <a:cs typeface="Tahoma" pitchFamily="34" charset="0"/>
              </a:rPr>
              <a:t>Ошибки могут быть связаны с нарушением правил записи программы на конкретном языке программирования. </a:t>
            </a:r>
          </a:p>
          <a:p>
            <a:pPr marL="0" marR="0" lvl="0" indent="114300" algn="just"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effectLst/>
              <a:latin typeface="Tahoma" pitchFamily="34" charset="0"/>
              <a:cs typeface="Tahoma" pitchFamily="34" charset="0"/>
            </a:endParaRPr>
          </a:p>
          <a:p>
            <a:pPr marL="0" marR="0" lvl="0" indent="1143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effectLst/>
                <a:latin typeface="Tahoma" pitchFamily="34" charset="0"/>
                <a:cs typeface="Tahoma" pitchFamily="34" charset="0"/>
              </a:rPr>
              <a:t>Их программисту помогает </a:t>
            </a:r>
          </a:p>
          <a:p>
            <a:pPr marL="0" marR="0" lvl="0" indent="1143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effectLst/>
                <a:latin typeface="Tahoma" pitchFamily="34" charset="0"/>
                <a:cs typeface="Tahoma" pitchFamily="34" charset="0"/>
              </a:rPr>
              <a:t>найти используемая система </a:t>
            </a:r>
          </a:p>
          <a:p>
            <a:pPr marL="0" marR="0" lvl="0" indent="1143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effectLst/>
                <a:latin typeface="Tahoma" pitchFamily="34" charset="0"/>
                <a:cs typeface="Tahoma" pitchFamily="34" charset="0"/>
              </a:rPr>
              <a:t>программирования; </a:t>
            </a:r>
          </a:p>
          <a:p>
            <a:pPr marL="0" marR="0" lvl="0" indent="1143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effectLst/>
                <a:latin typeface="Tahoma" pitchFamily="34" charset="0"/>
                <a:cs typeface="Tahoma" pitchFamily="34" charset="0"/>
              </a:rPr>
              <a:t>она выдаёт на экран </a:t>
            </a:r>
          </a:p>
          <a:p>
            <a:pPr marL="0" marR="0" lvl="0" indent="1143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effectLst/>
                <a:latin typeface="Tahoma" pitchFamily="34" charset="0"/>
                <a:cs typeface="Tahoma" pitchFamily="34" charset="0"/>
              </a:rPr>
              <a:t>сообщения о выявленных</a:t>
            </a:r>
          </a:p>
          <a:p>
            <a:pPr marL="0" marR="0" lvl="0" indent="1143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effectLst/>
                <a:latin typeface="Tahoma" pitchFamily="34" charset="0"/>
                <a:cs typeface="Tahoma" pitchFamily="34" charset="0"/>
              </a:rPr>
              <a:t> ошибках.</a:t>
            </a:r>
          </a:p>
        </p:txBody>
      </p:sp>
      <p:sp>
        <p:nvSpPr>
          <p:cNvPr id="2050" name="AutoShape 2" descr="https://xn----7sbbfb7a7aej.xn--p1ai/img/galochka_znak.png"/>
          <p:cNvSpPr>
            <a:spLocks noChangeAspect="1" noChangeArrowheads="1"/>
          </p:cNvSpPr>
          <p:nvPr/>
        </p:nvSpPr>
        <p:spPr bwMode="auto">
          <a:xfrm>
            <a:off x="161925" y="8413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1" name="Picture 3"/>
          <p:cNvPicPr>
            <a:picLocks noChangeAspect="1" noChangeArrowheads="1"/>
          </p:cNvPicPr>
          <p:nvPr/>
        </p:nvPicPr>
        <p:blipFill>
          <a:blip r:embed="rId2" cstate="print"/>
          <a:srcRect l="53625" t="19000" r="7631" b="36481"/>
          <a:stretch>
            <a:fillRect/>
          </a:stretch>
        </p:blipFill>
        <p:spPr bwMode="auto">
          <a:xfrm>
            <a:off x="4716016" y="3501008"/>
            <a:ext cx="4010710"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04664"/>
            <a:ext cx="8424936" cy="3416320"/>
          </a:xfrm>
          <a:prstGeom prst="rect">
            <a:avLst/>
          </a:prstGeom>
        </p:spPr>
        <p:txBody>
          <a:bodyPr wrap="square">
            <a:spAutoFit/>
          </a:bodyPr>
          <a:lstStyle/>
          <a:p>
            <a:r>
              <a:rPr lang="ru-RU" sz="2400" dirty="0" smtClean="0"/>
              <a:t>На этапе тестирования </a:t>
            </a:r>
            <a:r>
              <a:rPr lang="ru-RU" sz="2400" smtClean="0"/>
              <a:t>выявляют три вида </a:t>
            </a:r>
            <a:r>
              <a:rPr lang="ru-RU" sz="2400" dirty="0" smtClean="0"/>
              <a:t>ошибок:</a:t>
            </a:r>
          </a:p>
          <a:p>
            <a:endParaRPr lang="ru-RU" sz="2400" dirty="0" smtClean="0"/>
          </a:p>
          <a:p>
            <a:r>
              <a:rPr lang="ru-RU" sz="2400" b="1" dirty="0" smtClean="0"/>
              <a:t>Синтаксические ошибки</a:t>
            </a:r>
            <a:r>
              <a:rPr lang="ru-RU" sz="2400" dirty="0" smtClean="0"/>
              <a:t> – это ошибки в записи конструкций языка программирования (чисел, переменных, функций, выражений, операторов, меток, подпрограмм). Они выявляются уже на этапе написания программы.</a:t>
            </a:r>
          </a:p>
          <a:p>
            <a:endParaRPr lang="ru-RU" sz="2400" dirty="0" smtClean="0"/>
          </a:p>
        </p:txBody>
      </p:sp>
      <p:pic>
        <p:nvPicPr>
          <p:cNvPr id="24578" name="Picture 2"/>
          <p:cNvPicPr>
            <a:picLocks noChangeAspect="1" noChangeArrowheads="1"/>
          </p:cNvPicPr>
          <p:nvPr/>
        </p:nvPicPr>
        <p:blipFill>
          <a:blip r:embed="rId2" cstate="print"/>
          <a:srcRect l="55042" t="21520" r="3851" b="41520"/>
          <a:stretch>
            <a:fillRect/>
          </a:stretch>
        </p:blipFill>
        <p:spPr bwMode="auto">
          <a:xfrm>
            <a:off x="1691680" y="3429000"/>
            <a:ext cx="6264696" cy="316835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548680"/>
            <a:ext cx="7848872" cy="2308324"/>
          </a:xfrm>
          <a:prstGeom prst="rect">
            <a:avLst/>
          </a:prstGeom>
        </p:spPr>
        <p:txBody>
          <a:bodyPr wrap="square">
            <a:spAutoFit/>
          </a:bodyPr>
          <a:lstStyle/>
          <a:p>
            <a:r>
              <a:rPr lang="ru-RU" sz="2400" b="1" dirty="0" smtClean="0"/>
              <a:t>Логические ошибки</a:t>
            </a:r>
            <a:r>
              <a:rPr lang="ru-RU" sz="2400" dirty="0" smtClean="0"/>
              <a:t> - это ошибки в самом алгоритме. Данные ошибки формируются на этапе разработки алгоритма при неправильном решении задачи. Выявление такой ошибки зачастую требует повторного решения задачи с самого первого этапа.</a:t>
            </a:r>
          </a:p>
        </p:txBody>
      </p:sp>
      <p:sp>
        <p:nvSpPr>
          <p:cNvPr id="5" name="Прямоугольник 4"/>
          <p:cNvSpPr/>
          <p:nvPr/>
        </p:nvSpPr>
        <p:spPr>
          <a:xfrm>
            <a:off x="2699792" y="3356992"/>
            <a:ext cx="5526360" cy="2308324"/>
          </a:xfrm>
          <a:prstGeom prst="rect">
            <a:avLst/>
          </a:prstGeom>
        </p:spPr>
        <p:txBody>
          <a:bodyPr wrap="square">
            <a:spAutoFit/>
          </a:bodyPr>
          <a:lstStyle/>
          <a:p>
            <a:r>
              <a:rPr lang="ru-RU" sz="2400" b="1" dirty="0" smtClean="0"/>
              <a:t>Семантические ошибки</a:t>
            </a:r>
            <a:r>
              <a:rPr lang="ru-RU" sz="2400" dirty="0" smtClean="0"/>
              <a:t> – это ошибки, связанные с неправильным содержанием действий и использованием недопустимых значений величин.</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285</TotalTime>
  <Words>206</Words>
  <Application>Microsoft Office PowerPoint</Application>
  <PresentationFormat>Экран (4:3)</PresentationFormat>
  <Paragraphs>56</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Аспект</vt:lpstr>
      <vt:lpstr>Этапы решения задачи на компьютере </vt:lpstr>
      <vt:lpstr>Решение задачи с использованием компьютера включает этапы, представленные на рис.</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Вопросы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Этапы решения задачи на компьютере</dc:title>
  <dc:creator>Федоренко Лариса Сергеевна</dc:creator>
  <cp:lastModifiedBy>avanesyan</cp:lastModifiedBy>
  <cp:revision>23</cp:revision>
  <dcterms:created xsi:type="dcterms:W3CDTF">2022-10-20T05:54:15Z</dcterms:created>
  <dcterms:modified xsi:type="dcterms:W3CDTF">2022-11-09T06:40:43Z</dcterms:modified>
</cp:coreProperties>
</file>