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orient="horz" pos="2260" userDrawn="1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630" y="-96"/>
      </p:cViewPr>
      <p:guideLst>
        <p:guide orient="horz" pos="2160"/>
        <p:guide orient="horz" pos="22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D05A-4329-477F-83B4-BD1F104E0ECF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BF3-B0D7-4BE3-A9A1-0450727C6BE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67560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D05A-4329-477F-83B4-BD1F104E0ECF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BF3-B0D7-4BE3-A9A1-0450727C6B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7043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D05A-4329-477F-83B4-BD1F104E0ECF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BF3-B0D7-4BE3-A9A1-0450727C6B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6589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D05A-4329-477F-83B4-BD1F104E0ECF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BF3-B0D7-4BE3-A9A1-0450727C6B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313427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D05A-4329-477F-83B4-BD1F104E0ECF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BF3-B0D7-4BE3-A9A1-0450727C6B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0857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D05A-4329-477F-83B4-BD1F104E0ECF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BF3-B0D7-4BE3-A9A1-0450727C6B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4006439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D05A-4329-477F-83B4-BD1F104E0ECF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BF3-B0D7-4BE3-A9A1-0450727C6B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75011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D05A-4329-477F-83B4-BD1F104E0ECF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BF3-B0D7-4BE3-A9A1-0450727C6B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0663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D05A-4329-477F-83B4-BD1F104E0ECF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BF3-B0D7-4BE3-A9A1-0450727C6B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4800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D05A-4329-477F-83B4-BD1F104E0ECF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BF3-B0D7-4BE3-A9A1-0450727C6B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12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D05A-4329-477F-83B4-BD1F104E0ECF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BF3-B0D7-4BE3-A9A1-0450727C6B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9644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D05A-4329-477F-83B4-BD1F104E0ECF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BF3-B0D7-4BE3-A9A1-0450727C6B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46610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D05A-4329-477F-83B4-BD1F104E0ECF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BF3-B0D7-4BE3-A9A1-0450727C6B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8143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D05A-4329-477F-83B4-BD1F104E0ECF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BF3-B0D7-4BE3-A9A1-0450727C6B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5073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D05A-4329-477F-83B4-BD1F104E0ECF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BF3-B0D7-4BE3-A9A1-0450727C6B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523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D05A-4329-477F-83B4-BD1F104E0ECF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BF3-B0D7-4BE3-A9A1-0450727C6B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7482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55D05A-4329-477F-83B4-BD1F104E0ECF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35BF3-B0D7-4BE3-A9A1-0450727C6B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79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055D05A-4329-477F-83B4-BD1F104E0ECF}" type="datetimeFigureOut">
              <a:rPr lang="ru-RU" smtClean="0"/>
              <a:pPr/>
              <a:t>17.11.2022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7C35BF3-B0D7-4BE3-A9A1-0450727C6B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76938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A9089CB-3997-4D2C-8C82-96E76B8FF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9309" y="2712828"/>
            <a:ext cx="8534400" cy="311472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Риск в деятельности предпринимательства</a:t>
            </a:r>
            <a:b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Новороссийск </a:t>
            </a:r>
            <a:r>
              <a:rPr lang="ru-RU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2022</a:t>
            </a:r>
            <a:endParaRPr lang="ru-RU" sz="1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1D732A7D-5EB2-4D6F-AF25-D27EDDE133EC}"/>
              </a:ext>
            </a:extLst>
          </p:cNvPr>
          <p:cNvSpPr/>
          <p:nvPr/>
        </p:nvSpPr>
        <p:spPr>
          <a:xfrm>
            <a:off x="2036860" y="0"/>
            <a:ext cx="860424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МИНИСТЕРСТВО ОБРАЗОВАНИЯ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НАУКИ И МОЛОДЕЖНОЙ ПОЛИТИКИ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КРАСНОДАРСКОГО КРАЯ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Государственное автономное профессиональное образовательное учреждение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Краснодарского края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«Новороссийский колледж строительства и экономики»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(ГАПОУ КК «НКСЭ»)</a:t>
            </a:r>
          </a:p>
        </p:txBody>
      </p:sp>
    </p:spTree>
    <p:extLst>
      <p:ext uri="{BB962C8B-B14F-4D97-AF65-F5344CB8AC3E}">
        <p14:creationId xmlns:p14="http://schemas.microsoft.com/office/powerpoint/2010/main" xmlns="" val="309133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6523" y="246185"/>
            <a:ext cx="11875477" cy="661181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Анализ чувствительности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предполагает исследование влияния задаваемых изменений наиболее важных для проекта входных параметров на устойчивость оценок эффективности (финансового результата) инвестиционного проекта.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Работа проводится в несколько этапов.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-Производится выбор основных ключевых показателей-параметров.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-Выбирают факторы, могущие оказать на выбранные показатели наибольшее влияние.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-Рассчитывается значение ключевых показателей на различных этапах осуществления производства.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-Определяются критические значения ключевых параметров. 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Метод имеет ряд существенных недостатков: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Он не является всеобъемлющим, т.к. не рассчитывается для учета всех возможных обстоятельств;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уточняет вероятность осуществления альтернативных вариантов.</a:t>
            </a:r>
          </a:p>
        </p:txBody>
      </p:sp>
    </p:spTree>
    <p:extLst>
      <p:ext uri="{BB962C8B-B14F-4D97-AF65-F5344CB8AC3E}">
        <p14:creationId xmlns:p14="http://schemas.microsoft.com/office/powerpoint/2010/main" xmlns="" val="3964883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04917" y="0"/>
            <a:ext cx="10763717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Управление предпринимательскими рисками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4211" y="1406769"/>
            <a:ext cx="9848973" cy="4384431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Система управления риском </a:t>
            </a: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это особый вид деятельности, направленный на смягчение воздействия риска на результаты деятельности предпринимательской фирмы.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Этапы процесса управления риском</a:t>
            </a: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Выяснение риска;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Оценка риска;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Выбор методов управления риском;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Применение выбранного метода;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Оценка результатов.</a:t>
            </a:r>
          </a:p>
        </p:txBody>
      </p:sp>
    </p:spTree>
    <p:extLst>
      <p:ext uri="{BB962C8B-B14F-4D97-AF65-F5344CB8AC3E}">
        <p14:creationId xmlns:p14="http://schemas.microsoft.com/office/powerpoint/2010/main" xmlns="" val="389356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70329" y="175846"/>
            <a:ext cx="12021671" cy="1002323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Система методов нейтрализации предпринимательских рисков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66282" y="1201270"/>
            <a:ext cx="10552357" cy="5486401"/>
          </a:xfrm>
        </p:spPr>
        <p:txBody>
          <a:bodyPr>
            <a:normAutofit fontScale="70000" lnSpcReduction="20000"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Уклонение от риска.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Принятие риска на себя.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Передача (трансферт) риска партнерам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 отдельным сделкам или хозяйственным операциям путем заключения контрактов.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1) Передача рисков путем заключения договора факторинга.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2) Путем заключения договора поручительства.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3) Передача рисков поставщика сырья и материалов.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4) Путем заключения биржевых сделок.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Страхование риска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Объединение риска.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Диверсификация риска.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1) Диверсификация предпринимательской деятельности фирмы,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2) Диверсификация портфеля ценных бумаг.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3) Диверсификация программы реального инвестирования.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4) Диверсификация кредитного портфеля.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5) Диверсификация поставщиков сырья, материалов и комплектующих.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6)Диверсификация покупателей продукции.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7)Диверсификация валютной корзины фирмы.</a:t>
            </a:r>
          </a:p>
        </p:txBody>
      </p:sp>
    </p:spTree>
    <p:extLst>
      <p:ext uri="{BB962C8B-B14F-4D97-AF65-F5344CB8AC3E}">
        <p14:creationId xmlns:p14="http://schemas.microsoft.com/office/powerpoint/2010/main" xmlns="" val="1170618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4211" y="228600"/>
            <a:ext cx="11238847" cy="6453553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Существуют еще так называемые упреждающие методы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нейтрализации финансовых рисков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Эти методы, как правило, более трудоемки, требуют обширной предварительной аналитической работы, от полноты и тщательности которой зависит эффективность их применения.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 методам компенсации относятся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стратегическое планирование деятельности фирмы;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обеспечение компенсации возможных финансовых потерь за счет включаемой в контракты системы штрафных санкций;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сокращение перечня форс- мажорных обстоятельств в контактах с партнерами;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совершенствование управления оборотными средствами предприятия;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сбор и анализ дополнительной информации о финансовом рынке;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прогнозирование тенденций изменения внешней среды и конъюнктуры финансового рынка.</a:t>
            </a:r>
          </a:p>
        </p:txBody>
      </p:sp>
    </p:spTree>
    <p:extLst>
      <p:ext uri="{BB962C8B-B14F-4D97-AF65-F5344CB8AC3E}">
        <p14:creationId xmlns:p14="http://schemas.microsoft.com/office/powerpoint/2010/main" xmlns="" val="3650445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7837963-FA0B-41EF-AF9C-34CDEEAA6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283822"/>
            <a:ext cx="8534400" cy="6253456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Цель : изучить виды предпринимательских рисков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Задачи: </a:t>
            </a:r>
            <a:br>
              <a:rPr lang="ru-RU" sz="24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- рассмотреть классификацию предпринимательских рисков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>
                <a:solidFill>
                  <a:schemeClr val="accent6"/>
                </a:solidFill>
                <a:latin typeface="Times New Roman" pitchFamily="18" charset="0"/>
                <a:cs typeface="Times New Roman" pitchFamily="18" charset="0"/>
              </a:rPr>
              <a:t>рассмотреть управление рисками</a:t>
            </a:r>
          </a:p>
        </p:txBody>
      </p:sp>
    </p:spTree>
    <p:extLst>
      <p:ext uri="{BB962C8B-B14F-4D97-AF65-F5344CB8AC3E}">
        <p14:creationId xmlns:p14="http://schemas.microsoft.com/office/powerpoint/2010/main" xmlns="" val="3672722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12235" y="1"/>
            <a:ext cx="10459844" cy="1739589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Сущность предпринимательского риска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12233" y="2430966"/>
            <a:ext cx="11195825" cy="3746809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Предпринимательский риск – это элемент неопределенности, который может отразиться на деятельности того или иного хозяйствующего субъекта или на проведении какой-либо экономической операции. Риск выражается в не достижении намеченных конечных результатов (прибыли, дохода), в возникновении непредвиденных затрат всех факторов производства (ресурсов), сверх заранее планируемых.</a:t>
            </a:r>
          </a:p>
        </p:txBody>
      </p:sp>
    </p:spTree>
    <p:extLst>
      <p:ext uri="{BB962C8B-B14F-4D97-AF65-F5344CB8AC3E}">
        <p14:creationId xmlns:p14="http://schemas.microsoft.com/office/powerpoint/2010/main" xmlns="" val="503853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75735" y="0"/>
            <a:ext cx="10898817" cy="2098963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Классификация предпринимательских рисков </a:t>
            </a: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 типам):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0" y="2261062"/>
            <a:ext cx="11880273" cy="4260273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возможности страхования – подлежащий страхованию, не подлежащий.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возможности диверсификации – систематический, специфический.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зависимости от этапа решения проблемы – в области принятия решения, в области реализации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решения. По 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природе возникновения – хозяйственный, связанный с личностью предпринимателя, связанный с недостатком информации.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масштабам – глобальный, локальный.                                                                              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сфере возникновения – внешний, внутренний.                                                                                   По длительности воздействия – кратковременный, долговременный (постоянный).                                      По ожидаемым результатам – спекулятивный, обычный . 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степени допустимости – минимальный, повышенный, критический, катастрофический (недопустимый).</a:t>
            </a:r>
          </a:p>
        </p:txBody>
      </p:sp>
    </p:spTree>
    <p:extLst>
      <p:ext uri="{BB962C8B-B14F-4D97-AF65-F5344CB8AC3E}">
        <p14:creationId xmlns:p14="http://schemas.microsoft.com/office/powerpoint/2010/main" xmlns="" val="3640100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53291" y="353291"/>
            <a:ext cx="10225061" cy="118456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Виды Рисков: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экономический, технический, политический.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35002" y="1537855"/>
            <a:ext cx="11180619" cy="4946072"/>
          </a:xfrm>
        </p:spPr>
        <p:txBody>
          <a:bodyPr>
            <a:normAutofit/>
          </a:bodyPr>
          <a:lstStyle/>
          <a:p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Экономический риск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включает следующие риски: производственный, коммерческий, кредитный, инвестиционный, валютный, инфляционный, финансовый и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др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</a:t>
            </a:r>
          </a:p>
          <a:p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Технический риск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проявляется при непредсказуемых остановках производства из-за выхода из строя оборудования, нарушении требований технологических процессов, что приводит к потерям материальных ресурсов, снижению качества продукции и т.п.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Политические риски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связаны с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изменением валютной политики;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изменением юридической базы, затрудняющей осуществление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предпринимательской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деятельности;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изменения налоговых ставок;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инфляционные процессы и т.д.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0011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4211" y="145473"/>
            <a:ext cx="10725007" cy="1496291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Потери от рисков в предпринимательской деятельности: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4212" y="2244435"/>
            <a:ext cx="10517188" cy="354676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Материальные потери;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Трудовые потери;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Финансовые потери;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Потери времени;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Специальные виды потерь.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31847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4212" y="1"/>
            <a:ext cx="10521670" cy="1248508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Факторы, влияющие на уровень предпринимательского риска.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04447" y="1459523"/>
            <a:ext cx="11271738" cy="5398477"/>
          </a:xfrm>
        </p:spPr>
        <p:txBody>
          <a:bodyPr>
            <a:normAutofit fontScale="70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Можно поделить на </a:t>
            </a:r>
            <a:r>
              <a:rPr lang="ru-RU" b="1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внутренние</a:t>
            </a: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b="1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внешние</a:t>
            </a: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b="1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внутренним</a:t>
            </a: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можно отнести субъективные, а также, риски, связанные с видами предприятия, объединения: производственные, маркетинговые, финансовый, страховой и т.д.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Внешни</a:t>
            </a: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е - делятся на две группы: факторы прямого воздействия, факторы внешнего воздействия.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i="1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Факторы прямого воздействия</a:t>
            </a: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- Законодательство, регулирующее предпринимательскую деятельность;</a:t>
            </a:r>
          </a:p>
          <a:p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- Непредвиденные действия государственных структур;</a:t>
            </a:r>
          </a:p>
          <a:p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- Налоговая система;</a:t>
            </a:r>
          </a:p>
          <a:p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- Взаимоотношения с партнерами;</a:t>
            </a:r>
          </a:p>
          <a:p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- Конкуренция;</a:t>
            </a:r>
          </a:p>
          <a:p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- Коррупция.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i="1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Факторы косвенного воздействия</a:t>
            </a: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- Политические условия;</a:t>
            </a:r>
          </a:p>
          <a:p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- Экономическая обстановка в стране;</a:t>
            </a:r>
          </a:p>
          <a:p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- Экономическое положение в отрасли;</a:t>
            </a:r>
          </a:p>
          <a:p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- Международные события;</a:t>
            </a:r>
          </a:p>
          <a:p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- Стихийные бедствия.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xmlns="" val="2146288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4211" y="-140677"/>
            <a:ext cx="10656141" cy="1266092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Методы оценки предпринимательских рисков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22847" y="1116450"/>
            <a:ext cx="10868880" cy="5380893"/>
          </a:xfrm>
        </p:spPr>
        <p:txBody>
          <a:bodyPr>
            <a:normAutofit fontScale="92500"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Расчет точки безубыточности.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Любое изменение выручки от реализации продукции и услуг вызывает изменение прибыли. Это явление получило название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эффекта производственного </a:t>
            </a:r>
            <a:r>
              <a:rPr lang="ru-RU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левериджа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(или операционного рычага).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Существует определенная зависимость между объемом продаж и прибылью,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эффект операционного рычага. Это такое явление, когда с изменением объема продаж (выручки от реализации продукции) происходит более интенсивное изменение прибыли в ту или иную сторону. Т.е. операционный рычаг показывает, на сколько % изменится прибыль при изменении выручки на 1%.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По мере возрастания постоянных затрат при прочих равных условиях темпы прироста прибыли сокращаются.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Для определения степени воздействия операционного рычага из объема продаж надо исключить переменные затраты, а результат разделить на сумму прибыли.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Количественное воздействие операционного рычага на прибыль можно выразить формулой:</a:t>
            </a:r>
          </a:p>
          <a:p>
            <a:r>
              <a:rPr lang="ru-RU" dirty="0">
                <a:solidFill>
                  <a:schemeClr val="bg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-О = TR - VC / </a:t>
            </a:r>
            <a:r>
              <a:rPr lang="ru-RU" dirty="0" err="1">
                <a:solidFill>
                  <a:schemeClr val="bg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endParaRPr lang="ru-RU" dirty="0">
              <a:solidFill>
                <a:schemeClr val="bg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3829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16523" y="298938"/>
            <a:ext cx="11875477" cy="6559061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Методика дерево решений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Графическое построение различных вариантов, которые могут быть приняты. По «ветвям дерева» соотносят субъективные и объективные оценки данных событий (экспертные оценки, размеры потерь и доходов и т.д.). Следуя вдоль «ветвей дерева», используя специальные методики расчета вероятностей, оценивают каждый вариант пути.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тех случаях, когда статистические данные недоступны, их моделирование является затруднительным, обычно применяют сценарный анализ и анализ чувствительности.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Сценарный анализ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представляет собой метод прогнозирования высококвалифицированными экспертами нескольких возможных вариантов развития ситуации и связанной с этим динамики основных показателей венчурного проекта.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Основу каждого сценария составляют экспертные гипотезы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 направлении и величине изменений рыночных факторов стоимости венчурного проекта, таких, как объемы производства, процентные ставки, обменные курсы валют, цены акций и товаров, цены исходного сырья, материалов и комплектующих и отпускные цены на новые продукты и технологии и т.д. на период прогнозирования. Затем в соответствии с этими предположениями производится переоценка стоимости венчурного проекта. Полученное изменение и будет являться оценкой потенциальных потерь.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Сценарный подход реализуется в процедуре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тестирования инвестиционного проекта на устойчивост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ь (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stress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testing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3825907296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236</TotalTime>
  <Words>1138</Words>
  <Application>Microsoft Office PowerPoint</Application>
  <PresentationFormat>Произвольный</PresentationFormat>
  <Paragraphs>99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Сектор</vt:lpstr>
      <vt:lpstr>Риск в деятельности предпринимательства     Новороссийск 2022</vt:lpstr>
      <vt:lpstr>Цель : изучить виды предпринимательских рисков  Задачи:  - рассмотреть классификацию предпринимательских рисков  -рассмотреть управление рисками</vt:lpstr>
      <vt:lpstr>Сущность предпринимательского риска.</vt:lpstr>
      <vt:lpstr>Классификация предпринимательских рисков  (по типам):</vt:lpstr>
      <vt:lpstr>Виды Рисков: экономический, технический, политический.</vt:lpstr>
      <vt:lpstr>Потери от рисков в предпринимательской деятельности:</vt:lpstr>
      <vt:lpstr>Факторы, влияющие на уровень предпринимательского риска.</vt:lpstr>
      <vt:lpstr>Методы оценки предпринимательских рисков</vt:lpstr>
      <vt:lpstr>Слайд 9</vt:lpstr>
      <vt:lpstr>Слайд 10</vt:lpstr>
      <vt:lpstr>Управление предпринимательскими рисками</vt:lpstr>
      <vt:lpstr>Система методов нейтрализации предпринимательских рисков</vt:lpstr>
      <vt:lpstr>Слайд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Виталий</dc:creator>
  <cp:lastModifiedBy>avanesyan</cp:lastModifiedBy>
  <cp:revision>26</cp:revision>
  <dcterms:created xsi:type="dcterms:W3CDTF">2020-12-08T13:36:45Z</dcterms:created>
  <dcterms:modified xsi:type="dcterms:W3CDTF">2022-11-17T11:12:48Z</dcterms:modified>
</cp:coreProperties>
</file>