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sldIdLst>
    <p:sldId id="983" r:id="rId2"/>
    <p:sldId id="984" r:id="rId3"/>
    <p:sldId id="464" r:id="rId4"/>
    <p:sldId id="985" r:id="rId5"/>
    <p:sldId id="1023" r:id="rId6"/>
    <p:sldId id="1556" r:id="rId7"/>
    <p:sldId id="1557" r:id="rId8"/>
    <p:sldId id="1534" r:id="rId9"/>
    <p:sldId id="1558" r:id="rId10"/>
    <p:sldId id="1559" r:id="rId11"/>
    <p:sldId id="1538" r:id="rId12"/>
    <p:sldId id="1563" r:id="rId13"/>
    <p:sldId id="1536" r:id="rId14"/>
    <p:sldId id="1560" r:id="rId15"/>
    <p:sldId id="1568" r:id="rId16"/>
    <p:sldId id="1571" r:id="rId17"/>
    <p:sldId id="1574" r:id="rId18"/>
    <p:sldId id="1564" r:id="rId19"/>
    <p:sldId id="1551" r:id="rId20"/>
    <p:sldId id="1565" r:id="rId21"/>
    <p:sldId id="1566" r:id="rId22"/>
    <p:sldId id="1541" r:id="rId23"/>
    <p:sldId id="1567" r:id="rId24"/>
    <p:sldId id="1555" r:id="rId25"/>
    <p:sldId id="1569" r:id="rId26"/>
    <p:sldId id="1572" r:id="rId27"/>
    <p:sldId id="1521" r:id="rId28"/>
    <p:sldId id="1522" r:id="rId29"/>
    <p:sldId id="1523" r:id="rId30"/>
    <p:sldId id="1524" r:id="rId31"/>
    <p:sldId id="1527" r:id="rId32"/>
    <p:sldId id="1528" r:id="rId33"/>
    <p:sldId id="1529" r:id="rId34"/>
    <p:sldId id="1530" r:id="rId35"/>
    <p:sldId id="1531" r:id="rId36"/>
    <p:sldId id="1532" r:id="rId37"/>
    <p:sldId id="1533" r:id="rId38"/>
    <p:sldId id="1575" r:id="rId39"/>
    <p:sldId id="1576" r:id="rId40"/>
    <p:sldId id="1577" r:id="rId41"/>
    <p:sldId id="1510" r:id="rId42"/>
    <p:sldId id="1511" r:id="rId43"/>
    <p:sldId id="1512" r:id="rId44"/>
    <p:sldId id="1513" r:id="rId45"/>
    <p:sldId id="1514" r:id="rId46"/>
    <p:sldId id="982" r:id="rId47"/>
    <p:sldId id="1578" r:id="rId48"/>
    <p:sldId id="77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D6F1D"/>
    <a:srgbClr val="FF6600"/>
    <a:srgbClr val="CC00CC"/>
    <a:srgbClr val="007434"/>
    <a:srgbClr val="009644"/>
    <a:srgbClr val="1F31DF"/>
    <a:srgbClr val="3366FF"/>
    <a:srgbClr val="180DA3"/>
    <a:srgbClr val="4B5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6" autoAdjust="0"/>
    <p:restoredTop sz="96069" autoAdjust="0"/>
  </p:normalViewPr>
  <p:slideViewPr>
    <p:cSldViewPr>
      <p:cViewPr varScale="1">
        <p:scale>
          <a:sx n="69" d="100"/>
          <a:sy n="69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F4A82-1BBA-4657-864F-4FC09618B5E3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D397-F940-47CA-BE73-DC8A778F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4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02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8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9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7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4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3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87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49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85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2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69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24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16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16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77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38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86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39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55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41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42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33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60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44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3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45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2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5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3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1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5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" Target="slide4.xm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6.gif"/><Relationship Id="rId9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ad_chromate.JPG?uselang=ru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4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5.gif"/><Relationship Id="rId7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57126" y="0"/>
            <a:ext cx="8786874" cy="722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  </a:t>
            </a: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(ГАПОУ КК «НКСЭ»)</a:t>
            </a:r>
            <a:endParaRPr lang="ru-RU" sz="2000" b="1" dirty="0" smtClean="0">
              <a:ln w="1905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0" y="5857892"/>
            <a:ext cx="9144000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Материал подготовлен </a:t>
            </a:r>
            <a:r>
              <a:rPr lang="ru-RU" sz="2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кандидатом технических наук Кузьминой Ириной Викторовной </a:t>
            </a:r>
            <a:endParaRPr lang="ru-RU" sz="2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834" y="1196752"/>
            <a:ext cx="853535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Arial" pitchFamily="34" charset="0"/>
              </a:rPr>
              <a:t>Тема «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Хроматы и дихроматы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436513"/>
            <a:ext cx="38884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2022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622" y="764704"/>
            <a:ext cx="8786874" cy="477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Дисциплина: «Химия»</a:t>
            </a:r>
          </a:p>
        </p:txBody>
      </p:sp>
      <p:sp>
        <p:nvSpPr>
          <p:cNvPr id="1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67" y="1569075"/>
            <a:ext cx="3647434" cy="386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3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2008" y="44624"/>
            <a:ext cx="8964488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Хроматы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дихроматы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сильные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окислительные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. Поэтому ими широко пользуются для окисления различных веществ. Окисление производится в кислом растворе и обычно сопровождается резким изменением окраски (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дихроматы окрашены в оранжевый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цвет, 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соли хромата (III) –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зелёный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или зеленовато-фиолетовый).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D:\диск D\01.03.16-домашние документы\Колледж Строитель\Водоснабжение-СПО\1.3 Основы анал. химии\Качественный анализ\Катионы\Катионы IV\Pourbaix-cr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0" y="3129340"/>
            <a:ext cx="3149904" cy="36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8263"/>
          <a:stretch/>
        </p:blipFill>
        <p:spPr>
          <a:xfrm>
            <a:off x="107504" y="136824"/>
            <a:ext cx="8964487" cy="6532536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131840" y="908720"/>
            <a:ext cx="21069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4797152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79712" y="3284984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1993" y="155491"/>
            <a:ext cx="8928992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кислой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, и 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щелочной среде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окисления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хрома (III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приводит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 уменьшению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раствора; обратный же процесс –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восстановление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хрома (VI)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–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сопровождается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увеличением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. Поэтому, в соответствии с принципом </a:t>
            </a:r>
            <a:r>
              <a:rPr lang="ru-RU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Ле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Шарля, при повышении кислотной среды равновесие смещается в направлении восстановления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хрома (VI)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, а при уменьшении кислотности –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в направлении окисления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хрома (III)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9052"/>
          <a:stretch/>
        </p:blipFill>
        <p:spPr>
          <a:xfrm>
            <a:off x="37821" y="116632"/>
            <a:ext cx="9106177" cy="6037968"/>
          </a:xfrm>
          <a:prstGeom prst="rect">
            <a:avLst/>
          </a:prstGeom>
        </p:spPr>
      </p:pic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4895" y="52878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0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1993" y="155491"/>
            <a:ext cx="8928992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Запомним: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окислительные свойства соединений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хрома (VI)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наиболее сильно выражены в кислой среде, а восстановительные свойства соединений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хрома (III)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–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в щелочной. Именно поэтому, как указывалось выше, окисление хромитов в хроматы осуществляют в присутствии щелочи, а соединения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хрома (VI)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применяют в качестве окислителей в кислых растворах.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" y="167870"/>
            <a:ext cx="9143999" cy="5147284"/>
          </a:xfrm>
          <a:prstGeom prst="rect">
            <a:avLst/>
          </a:prstGeom>
        </p:spPr>
      </p:pic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1225" y="51579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5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9696" r="1198" b="14001"/>
          <a:stretch/>
        </p:blipFill>
        <p:spPr>
          <a:xfrm>
            <a:off x="36513" y="409827"/>
            <a:ext cx="9143999" cy="5100395"/>
          </a:xfrm>
          <a:prstGeom prst="rect">
            <a:avLst/>
          </a:prstGeom>
        </p:spPr>
      </p:pic>
      <p:pic>
        <p:nvPicPr>
          <p:cNvPr id="11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1225" y="51579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5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12273" r="2637"/>
          <a:stretch/>
        </p:blipFill>
        <p:spPr>
          <a:xfrm>
            <a:off x="72009" y="155993"/>
            <a:ext cx="9036495" cy="6036460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8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4037" y="1556792"/>
            <a:ext cx="89644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пропускании сероводорода через подкисленный серной кислотой раствор дихромата оранжевая окраска раствора переходит в зелёную и одновременно жидкость становится мутной вследствие выделения серы:</a:t>
            </a:r>
          </a:p>
          <a:p>
            <a:pPr algn="ctr">
              <a:spcAft>
                <a:spcPts val="0"/>
              </a:spcAft>
            </a:pP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+3H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S+4H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+3S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700" b="1" baseline="-25000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700" b="1" baseline="-25000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+7H</a:t>
            </a:r>
            <a:r>
              <a:rPr lang="en-US" sz="2700" b="1" baseline="-25000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7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082" y="85620"/>
            <a:ext cx="863239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Примеры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окислительно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-восстановительных реакций, протекающих при участии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дихроматов и хроматов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07720"/>
              </p:ext>
            </p:extLst>
          </p:nvPr>
        </p:nvGraphicFramePr>
        <p:xfrm>
          <a:off x="260082" y="5072074"/>
          <a:ext cx="8672469" cy="853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7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4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–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ē =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2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окисление,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–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восстановитель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ē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=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+3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восстановление,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окислитель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3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20845" r="4641" b="15981"/>
          <a:stretch/>
        </p:blipFill>
        <p:spPr>
          <a:xfrm>
            <a:off x="294643" y="727581"/>
            <a:ext cx="8619627" cy="4967593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4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.05.13-домашние документы\Мое фото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1" y="214290"/>
            <a:ext cx="1956847" cy="2876550"/>
          </a:xfrm>
          <a:prstGeom prst="rect">
            <a:avLst/>
          </a:prstGeom>
          <a:noFill/>
        </p:spPr>
      </p:pic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5984" y="283862"/>
            <a:ext cx="6657975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Я, Кузьмина Ирина Викторовна, кандидат технических наук с большим опытом преподавания в высшей школе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НКСЭ.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 знаю, люблю свой предмет, обобщила полезную для Вас информацию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дисциплине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«Химия»</a:t>
            </a:r>
            <a:endParaRPr lang="ru-RU" sz="3200" b="1" kern="1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2008" y="102111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действии концентрированной соляной кислоты на дихромат калия выделяется хлор и получается зелёный раствор, содержащий хлорид хрома (III):</a:t>
            </a:r>
          </a:p>
          <a:p>
            <a:pPr algn="ctr">
              <a:spcAft>
                <a:spcPts val="0"/>
              </a:spcAft>
            </a:pP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+ 14HCl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2CrCl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+ 3Cl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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+ 2KCl + 7H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49044"/>
              </p:ext>
            </p:extLst>
          </p:nvPr>
        </p:nvGraphicFramePr>
        <p:xfrm>
          <a:off x="323528" y="2576371"/>
          <a:ext cx="8672469" cy="8640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7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4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Cl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–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ē =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Cl</a:t>
                      </a:r>
                      <a:r>
                        <a:rPr lang="ru-RU" sz="2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2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окисление,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Cl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–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восстановитель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ē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=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+3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восстановление,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окислитель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7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7996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пропускать диоксид серы через концентрированный раствор дихромата калия, содержащий достаточное количество серной кислоты, то образуются эквимолекулярные количества сульфатов калия и хрома (III):</a:t>
            </a:r>
          </a:p>
          <a:p>
            <a:pPr algn="ctr">
              <a:spcAft>
                <a:spcPts val="0"/>
              </a:spcAft>
            </a:pP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+ 3SO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K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</a:t>
            </a:r>
            <a:r>
              <a:rPr lang="en-US" sz="2800" b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34903"/>
              </p:ext>
            </p:extLst>
          </p:nvPr>
        </p:nvGraphicFramePr>
        <p:xfrm>
          <a:off x="493591" y="2829043"/>
          <a:ext cx="8672469" cy="853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7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4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+4 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ē =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+6</a:t>
                      </a:r>
                      <a:r>
                        <a:rPr lang="ru-RU" sz="2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окисление,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+4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восстановитель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ē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=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+3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восстановление,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окислитель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02111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выпаривании раствора из него выделяются хромокалиевые квасцы </a:t>
            </a:r>
            <a:r>
              <a:rPr lang="ru-RU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KCr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</a:t>
            </a:r>
            <a:r>
              <a:rPr lang="ru-RU" sz="28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8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12H</a:t>
            </a:r>
            <a:r>
              <a:rPr lang="ru-RU" sz="28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Этой реакцией пользуются для получения хромокалиевых квасцов в промышленности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61" y="4509120"/>
            <a:ext cx="3048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9" t="39620" r="31595" b="16125"/>
          <a:stretch/>
        </p:blipFill>
        <p:spPr>
          <a:xfrm>
            <a:off x="107504" y="44624"/>
            <a:ext cx="1205562" cy="1856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33236" r="33935" b="23181"/>
          <a:stretch/>
        </p:blipFill>
        <p:spPr>
          <a:xfrm>
            <a:off x="2718401" y="60620"/>
            <a:ext cx="2787837" cy="1812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27" y="69746"/>
            <a:ext cx="2460299" cy="180296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313066" y="754849"/>
            <a:ext cx="1451733" cy="504056"/>
          </a:xfrm>
          <a:prstGeom prst="rightArrow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929489"/>
            <a:ext cx="87849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lnSpc>
                <a:spcPct val="90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 термическом разложении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хромата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аммония получается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оксид хрома (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– тугоплавкий порошок тёмно-зелёного цвета:</a:t>
            </a: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ru-RU" sz="2800" b="1" baseline="-25000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baseline="-25000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ru-RU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N</a:t>
            </a:r>
            <a:r>
              <a:rPr lang="ru-RU" sz="2800" b="1" baseline="-25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+ H</a:t>
            </a:r>
            <a:r>
              <a:rPr lang="en-US" sz="2800" b="1" baseline="-25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O</a:t>
            </a:r>
            <a:endParaRPr lang="ru-RU" sz="28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369452" y="714639"/>
            <a:ext cx="1451733" cy="504056"/>
          </a:xfrm>
          <a:prstGeom prst="rightArrow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83" y="44624"/>
            <a:ext cx="628650" cy="714375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181260" y="3583672"/>
          <a:ext cx="8966385" cy="853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7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4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ru-RU" sz="2800" b="1" baseline="30000" dirty="0" smtClean="0">
                          <a:latin typeface="Arial Narrow" panose="020B0606020202030204" pitchFamily="34" charset="0"/>
                        </a:rPr>
                        <a:t> –</a:t>
                      </a:r>
                      <a:r>
                        <a:rPr lang="en-US" sz="2800" b="1" baseline="30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2800" b="1" baseline="300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en-US" sz="2800" b="1" dirty="0" smtClea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ē = 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ru-RU" sz="2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baseline="300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2800" b="1" baseline="-250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окисление, 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ru-RU" sz="2800" b="1" baseline="30000" dirty="0" smtClean="0">
                          <a:latin typeface="Arial Narrow" panose="020B0606020202030204" pitchFamily="34" charset="0"/>
                        </a:rPr>
                        <a:t> –</a:t>
                      </a:r>
                      <a:r>
                        <a:rPr lang="en-US" sz="2800" b="1" baseline="30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2800" b="1" baseline="30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восстановитель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ru-RU" sz="2800" b="1" baseline="30000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2800" b="1" baseline="300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1" baseline="30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2800" b="1" dirty="0" smtClea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ē </a:t>
                      </a:r>
                      <a:r>
                        <a:rPr lang="ru-RU" sz="2800" b="1" dirty="0">
                          <a:effectLst/>
                          <a:latin typeface="Arial Narrow" panose="020B0606020202030204" pitchFamily="34" charset="0"/>
                        </a:rPr>
                        <a:t>= 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en-US" sz="2800" b="1" baseline="30000" dirty="0" smtClean="0">
                          <a:latin typeface="Arial Narrow" panose="020B0606020202030204" pitchFamily="34" charset="0"/>
                        </a:rPr>
                        <a:t>+3</a:t>
                      </a:r>
                      <a:r>
                        <a:rPr lang="en-US" sz="2800" b="1" baseline="30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восстановление, 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Cr</a:t>
                      </a:r>
                      <a:r>
                        <a:rPr lang="ru-RU" sz="2800" b="1" baseline="30000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2800" b="1" baseline="300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1" baseline="30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en-US" sz="28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окислитель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2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6879" r="10779" b="8417"/>
          <a:stretch/>
        </p:blipFill>
        <p:spPr>
          <a:xfrm>
            <a:off x="32327" y="0"/>
            <a:ext cx="9076177" cy="6568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68344" y="5533739"/>
            <a:ext cx="1475656" cy="106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80312" y="6165304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83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60" b="19760"/>
          <a:stretch/>
        </p:blipFill>
        <p:spPr>
          <a:xfrm>
            <a:off x="74987" y="332249"/>
            <a:ext cx="9069013" cy="4970657"/>
          </a:xfrm>
          <a:prstGeom prst="rect">
            <a:avLst/>
          </a:prstGeom>
        </p:spPr>
      </p:pic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5508" y="516289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1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53215" r="18690" b="6121"/>
          <a:stretch/>
        </p:blipFill>
        <p:spPr>
          <a:xfrm>
            <a:off x="145133" y="792813"/>
            <a:ext cx="8819355" cy="3464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40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Качественные реакции на хромат-ион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776" y="4669863"/>
            <a:ext cx="8376488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Хроматы и дихроматы являются реагентами для качественного определения катионов некоторых металлов.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20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9511" y="244034"/>
            <a:ext cx="878497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Опыт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Качественная реакция на ион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Ag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Прилейте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 пробирку 2–3 капли раствора соли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AgNO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прибавьте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 нему 1–2 капли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хромата калия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Для полноты осаждения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прилейте 3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капли С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ОН.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AgNO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красно-бурый осадок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E:\1.3 Основы анал. химии\Качественный анализ\potassium_chromate_and_%20dichromate.jpg"/>
          <p:cNvPicPr>
            <a:picLocks noChangeAspect="1" noChangeArrowheads="1"/>
          </p:cNvPicPr>
          <p:nvPr/>
        </p:nvPicPr>
        <p:blipFill>
          <a:blip r:embed="rId2" cstate="print"/>
          <a:srcRect l="7317" r="48780"/>
          <a:stretch>
            <a:fillRect/>
          </a:stretch>
        </p:blipFill>
        <p:spPr bwMode="auto">
          <a:xfrm>
            <a:off x="179511" y="2813896"/>
            <a:ext cx="1656184" cy="399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1" t="48874" r="35595" b="9282"/>
          <a:stretch/>
        </p:blipFill>
        <p:spPr>
          <a:xfrm>
            <a:off x="5292097" y="3306411"/>
            <a:ext cx="2448272" cy="27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00" y="169268"/>
            <a:ext cx="8866187" cy="435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lnSpc>
                <a:spcPct val="85000"/>
              </a:lnSpc>
            </a:pPr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442913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Внимание: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Реакцию следует проводить при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рН=7,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т. к. в щелочном растворе образуется оксид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Ag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О;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 аммиачном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растворе осадок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не образуется, а образуется комплексный ион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растворе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должны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отсутствовать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ионы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ru-RU" sz="2400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sz="24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растворе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должны отсутствовать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восстановители, т.к. в этом случае ионы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восстанавливаются до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3+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442913" algn="just">
              <a:lnSpc>
                <a:spcPct val="85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уксуснокислой среде выпадает осадок бихромата серебра. В сильнокислой среде осадок не образуется.</a:t>
            </a:r>
            <a:endParaRPr lang="ru-RU" sz="2800" dirty="0" smtClean="0"/>
          </a:p>
          <a:p>
            <a:pPr indent="442913" algn="just">
              <a:lnSpc>
                <a:spcPct val="85000"/>
              </a:lnSpc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8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9511" y="244034"/>
            <a:ext cx="878497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Опыт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Качественная реакция на ион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Pb</a:t>
            </a:r>
            <a:r>
              <a:rPr lang="en-US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Прилейте в пробирку 2–3 капли раствора нитрата свинца (II)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(NO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и прибавьте к нему 1–2 капли хромата калия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Для полноты осаждения прилейте 3 капли С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ОН.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</a:t>
            </a:r>
            <a:r>
              <a:rPr lang="en-US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желтый </a:t>
            </a:r>
          </a:p>
          <a:p>
            <a:pPr algn="ctr">
              <a:lnSpc>
                <a:spcPct val="75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осадок</a:t>
            </a:r>
          </a:p>
          <a:p>
            <a:pPr indent="442913" algn="just">
              <a:lnSpc>
                <a:spcPct val="75000"/>
              </a:lnSpc>
            </a:pPr>
            <a:endParaRPr lang="ru-RU" sz="2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indent="442913" algn="just">
              <a:lnSpc>
                <a:spcPct val="7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Внимание: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Реакцию следует проводить при рН=7 в присутствии буферной смеси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COOH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COONa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E:\1.3 Основы анал. химии\Качественный анализ\potassium_chromate_and_%20dichromate.jpg"/>
          <p:cNvPicPr>
            <a:picLocks noChangeAspect="1" noChangeArrowheads="1"/>
          </p:cNvPicPr>
          <p:nvPr/>
        </p:nvPicPr>
        <p:blipFill>
          <a:blip r:embed="rId2" cstate="print"/>
          <a:srcRect l="7317" r="48780"/>
          <a:stretch>
            <a:fillRect/>
          </a:stretch>
        </p:blipFill>
        <p:spPr bwMode="auto">
          <a:xfrm>
            <a:off x="6372200" y="4567156"/>
            <a:ext cx="936104" cy="225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27784" y="4567156"/>
            <a:ext cx="3547120" cy="211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4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" action="ppaction://noaction" highlightClick="1"/>
          </p:cNvPr>
          <p:cNvSpPr/>
          <p:nvPr/>
        </p:nvSpPr>
        <p:spPr>
          <a:xfrm>
            <a:off x="1714480" y="1428736"/>
            <a:ext cx="720725" cy="720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процесс 8"/>
          <p:cNvSpPr>
            <a:spLocks noChangeArrowheads="1"/>
          </p:cNvSpPr>
          <p:nvPr/>
        </p:nvSpPr>
        <p:spPr bwMode="auto">
          <a:xfrm>
            <a:off x="2944813" y="1512888"/>
            <a:ext cx="5730875" cy="476250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содержанию</a:t>
            </a:r>
          </a:p>
        </p:txBody>
      </p:sp>
      <p:sp>
        <p:nvSpPr>
          <p:cNvPr id="11" name="Блок-схема: процесс 10"/>
          <p:cNvSpPr>
            <a:spLocks noChangeArrowheads="1"/>
          </p:cNvSpPr>
          <p:nvPr/>
        </p:nvSpPr>
        <p:spPr bwMode="auto">
          <a:xfrm>
            <a:off x="2944813" y="3789363"/>
            <a:ext cx="5730875" cy="8969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выхода из программы нажмите «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клавиатуре</a:t>
            </a:r>
          </a:p>
        </p:txBody>
      </p:sp>
      <p:sp>
        <p:nvSpPr>
          <p:cNvPr id="12" name="Блок-схема: процесс 11"/>
          <p:cNvSpPr>
            <a:spLocks noChangeArrowheads="1"/>
          </p:cNvSpPr>
          <p:nvPr/>
        </p:nvSpPr>
        <p:spPr bwMode="auto">
          <a:xfrm>
            <a:off x="2944813" y="2276475"/>
            <a:ext cx="5730875" cy="1223963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 к тому действию, о котором гласит надпись, выделенная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вишневым или желтым цветом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598" name="Прямоугольник 12"/>
          <p:cNvSpPr>
            <a:spLocks noChangeArrowheads="1"/>
          </p:cNvSpPr>
          <p:nvPr/>
        </p:nvSpPr>
        <p:spPr bwMode="auto">
          <a:xfrm>
            <a:off x="684213" y="2339471"/>
            <a:ext cx="212407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Справочная таблица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Вернемся к опыту 2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3786190"/>
            <a:ext cx="928694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1357290" y="521495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2071670" y="521495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Блок-схема: процесс 13"/>
          <p:cNvSpPr>
            <a:spLocks noChangeArrowheads="1"/>
          </p:cNvSpPr>
          <p:nvPr/>
        </p:nvSpPr>
        <p:spPr bwMode="auto">
          <a:xfrm>
            <a:off x="2944813" y="4941888"/>
            <a:ext cx="5730875" cy="9350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Кнопки для перемещения вперед и назад по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материалу занятий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609" name="WordArt 17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7135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Инструкция по использованию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интерфейса</a:t>
            </a:r>
          </a:p>
        </p:txBody>
      </p:sp>
      <p:sp>
        <p:nvSpPr>
          <p:cNvPr id="1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294993"/>
            <a:ext cx="8352928" cy="262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Хромат свинца(II)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жёлтые кристаллы, не растворимые в воде.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Растворяется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концентрированных кислотах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85000"/>
              </a:lnSpc>
            </a:pPr>
            <a:endParaRPr lang="en-US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+ 4Н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Н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Н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щелочах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(OH)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733256"/>
            <a:ext cx="396044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err="1" smtClean="0">
                <a:latin typeface="Arial Black" pitchFamily="34" charset="0"/>
              </a:rPr>
              <a:t>Крокоит</a:t>
            </a:r>
            <a:r>
              <a:rPr lang="ru-RU" sz="2400" b="1" dirty="0" smtClean="0">
                <a:latin typeface="Arial Black" pitchFamily="34" charset="0"/>
              </a:rPr>
              <a:t> – хромат свинца </a:t>
            </a:r>
            <a:r>
              <a:rPr lang="en-US" sz="2400" b="1" dirty="0" smtClean="0">
                <a:latin typeface="Arial Black" pitchFamily="34" charset="0"/>
              </a:rPr>
              <a:t>PbCrO</a:t>
            </a:r>
            <a:r>
              <a:rPr lang="en-US" sz="2400" b="1" baseline="-25000" dirty="0" smtClean="0">
                <a:latin typeface="Arial Black" pitchFamily="34" charset="0"/>
              </a:rPr>
              <a:t>4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9638" name="Picture 6" descr="Крокоит - хромат сви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654624" cy="1765325"/>
          </a:xfrm>
          <a:prstGeom prst="rect">
            <a:avLst/>
          </a:prstGeom>
          <a:noFill/>
        </p:spPr>
      </p:pic>
      <p:pic>
        <p:nvPicPr>
          <p:cNvPr id="69640" name="Picture 8" descr="Lead chrom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1905000" cy="1685926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862221" y="5661248"/>
            <a:ext cx="3659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latin typeface="Arial Black" pitchFamily="34" charset="0"/>
              </a:rPr>
              <a:t>Хромат свинца</a:t>
            </a:r>
            <a:r>
              <a:rPr lang="en-US" sz="2600" b="1" dirty="0" smtClean="0">
                <a:latin typeface="Arial Black" pitchFamily="34" charset="0"/>
              </a:rPr>
              <a:t> </a:t>
            </a:r>
            <a:r>
              <a:rPr lang="ru-RU" sz="2600" b="1" dirty="0" smtClean="0">
                <a:latin typeface="Arial Black" pitchFamily="34" charset="0"/>
              </a:rPr>
              <a:t>(II)</a:t>
            </a:r>
            <a:endParaRPr lang="ru-RU" sz="2600" dirty="0">
              <a:latin typeface="Arial Black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" name="Picture 12" descr="пишу 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9511" y="244034"/>
            <a:ext cx="8784977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Опыт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Качественная реакция на ион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</a:t>
            </a:r>
            <a:r>
              <a:rPr lang="ru-RU" sz="28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2+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700" b="1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Реакция 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оксалатом аммония (</a:t>
            </a:r>
            <a:r>
              <a:rPr lang="en-US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</a:t>
            </a:r>
            <a:r>
              <a:rPr lang="ru-RU" sz="2700" b="1" baseline="-250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2700" b="1" baseline="-250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700" b="1" baseline="-250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700" b="1" baseline="-250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</a:t>
            </a:r>
          </a:p>
          <a:p>
            <a:pPr indent="449263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Поместите в пробирку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1–2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капли раствора какой-либо соли кальция и добавьте 1–2 капли уксусной кислоты, чтобы реакция была кислой. Среду реакции проверьте при помощи индикатора. Добавьте несколько капель раствора оксалата аммония. При этом белый мелкий кристаллический осадок СаС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выпадает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из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концентрированных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растворов сразу, а из разбавленных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постепенно: </a:t>
            </a:r>
          </a:p>
          <a:p>
            <a:pPr algn="ctr">
              <a:lnSpc>
                <a:spcPct val="85000"/>
              </a:lnSpc>
            </a:pPr>
            <a:r>
              <a:rPr lang="en-US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CaCl</a:t>
            </a:r>
            <a:r>
              <a:rPr lang="ru-RU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СаС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ru-RU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49263" algn="ctr">
              <a:lnSpc>
                <a:spcPct val="85000"/>
              </a:lnSpc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С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СаС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</a:t>
            </a:r>
            <a:endParaRPr lang="ru-RU" sz="2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/>
            </a:endParaRPr>
          </a:p>
          <a:p>
            <a:pPr indent="449263" algn="ctr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белый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indent="449263" algn="ctr">
              <a:lnSpc>
                <a:spcPct val="85000"/>
              </a:lnSpc>
            </a:pP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49263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Изучите свойства полученного осадка, подействовав на него уксусной кислотой и минеральными кислотами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1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726" y="18864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проведения реакции: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ru-RU" sz="2800" b="1" dirty="0">
                <a:latin typeface="Arial" pitchFamily="34" charset="0"/>
                <a:cs typeface="Arial" pitchFamily="34" charset="0"/>
              </a:rPr>
              <a:t>1. Начать осаждение лучше в растворе, подкисленном уксусной кислотой, а заканчивать в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слабоаммиачном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растворе.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ru-RU" sz="2800" b="1" dirty="0">
                <a:latin typeface="Arial" pitchFamily="34" charset="0"/>
                <a:cs typeface="Arial" pitchFamily="34" charset="0"/>
              </a:rPr>
              <a:t>2. Нагревание способствует осаждению, поэтому раствор нагревают до температуря кипения.</a:t>
            </a:r>
          </a:p>
          <a:p>
            <a:pPr marL="265113" indent="-265113" algn="just"/>
            <a:r>
              <a:rPr lang="ru-RU" sz="2800" b="1" dirty="0">
                <a:latin typeface="Arial" pitchFamily="34" charset="0"/>
                <a:cs typeface="Arial" pitchFamily="34" charset="0"/>
              </a:rPr>
              <a:t>3. Ионы бария должны быть предварительно удалены, они также образуют с данным реактивом малорастворимые осадки.</a:t>
            </a:r>
          </a:p>
          <a:p>
            <a:pPr marL="265113" indent="-265113" algn="just"/>
            <a:r>
              <a:rPr lang="ru-RU" sz="2800" b="1" dirty="0">
                <a:latin typeface="Arial" pitchFamily="34" charset="0"/>
                <a:cs typeface="Arial" pitchFamily="34" charset="0"/>
              </a:rPr>
              <a:t>4. Сильные окислители, окисляющие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оксалат-ионы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должны отсутствовать.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0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9511" y="329195"/>
            <a:ext cx="8784977" cy="437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Опыт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Качественная реакция на ион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Ва</a:t>
            </a:r>
            <a:r>
              <a:rPr lang="ru-RU" sz="28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28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+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Реакция с хроматом (</a:t>
            </a:r>
            <a:r>
              <a:rPr lang="en-US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ru-RU" sz="2800" baseline="-250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en-US" sz="2800" dirty="0" err="1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</a:t>
            </a:r>
            <a:r>
              <a:rPr lang="ru-RU" sz="2800" baseline="-250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или бихроматом (</a:t>
            </a:r>
            <a:r>
              <a:rPr lang="en-US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ru-RU" sz="2800" baseline="-250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en-US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</a:t>
            </a:r>
            <a:r>
              <a:rPr lang="ru-RU" sz="2800" baseline="-250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r>
              <a:rPr lang="ru-RU" sz="2800" baseline="-250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r>
              <a:rPr lang="ru-RU" sz="28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калия</a:t>
            </a:r>
            <a:r>
              <a:rPr lang="ru-RU" sz="28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2800" dirty="0">
              <a:solidFill>
                <a:srgbClr val="9D2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1000" dirty="0" smtClean="0"/>
              <a:t>  </a:t>
            </a:r>
            <a:endParaRPr lang="ru-RU" sz="1000" dirty="0"/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Поместите в пробирку 1–2 капли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раствора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соли бария, прибавьте несколько капель раствора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или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пробирку нагрейте. При этом выпадает желтый кристаллический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осадок:</a:t>
            </a:r>
          </a:p>
          <a:p>
            <a:pPr indent="450000" algn="just">
              <a:lnSpc>
                <a:spcPct val="85000"/>
              </a:lnSpc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indent="450000" algn="ctr">
              <a:lnSpc>
                <a:spcPct val="85000"/>
              </a:lnSpc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ВаС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+2КС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0000" algn="ctr">
              <a:lnSpc>
                <a:spcPct val="85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2–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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/>
            </a:endParaRPr>
          </a:p>
          <a:p>
            <a:pPr indent="450000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  желтый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0" t="63142" r="18098" b="5002"/>
          <a:stretch/>
        </p:blipFill>
        <p:spPr>
          <a:xfrm>
            <a:off x="5508104" y="4581128"/>
            <a:ext cx="1296144" cy="148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5" t="43593" r="35860" b="18681"/>
          <a:stretch/>
        </p:blipFill>
        <p:spPr>
          <a:xfrm>
            <a:off x="35496" y="4152477"/>
            <a:ext cx="2520280" cy="26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lnSpc>
                <a:spcPct val="85000"/>
              </a:lnSpc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проведения реакции: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1. Реакцию следует проводить в нейтральной или слабокислой среде.</a:t>
            </a:r>
          </a:p>
          <a:p>
            <a:pPr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2. При осаждении ионов Ва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в кислой среде бихроматом калия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следует добавлять ацетат натрия СН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COONa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3. Лучше всего вести осаждение ионов Ва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в кислой среде.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5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353529"/>
            <a:ext cx="8662891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Опыт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Качественная реакция на ион 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</a:t>
            </a:r>
            <a:r>
              <a:rPr lang="ru-RU" sz="2700" baseline="30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27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+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7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Реакция с </a:t>
            </a:r>
            <a:r>
              <a:rPr lang="ru-RU" sz="27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пероксидом водорода (Н</a:t>
            </a:r>
            <a:r>
              <a:rPr lang="ru-RU" sz="2700" baseline="-250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en-US" sz="27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ru-RU" sz="2700" baseline="-250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27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в присутствии гидроксида калия (</a:t>
            </a:r>
            <a:r>
              <a:rPr lang="en-US" sz="27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ru-RU" sz="27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ОН).</a:t>
            </a:r>
            <a:endParaRPr lang="ru-RU" sz="2700" dirty="0">
              <a:solidFill>
                <a:srgbClr val="9D2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indent="442913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Поместите в пробирку 2–3 капли раствора любой соли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хрома (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прибавьте 5 капель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3–5 капель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ОН; нагрейте смесь до кипения. При этом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окраска раствора из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сине-зеленой переход в желтую:</a:t>
            </a:r>
          </a:p>
          <a:p>
            <a:pPr algn="ctr">
              <a:lnSpc>
                <a:spcPct val="85000"/>
              </a:lnSpc>
            </a:pP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(SO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7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+3H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+10KOH → 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2K</a:t>
            </a:r>
            <a:r>
              <a:rPr lang="en-US" sz="27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7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+3K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+8H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r(OH)6-3--+-H2O2-большой-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323528" y="4281133"/>
            <a:ext cx="1181959" cy="242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7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353529"/>
            <a:ext cx="8662891" cy="44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(SO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+3H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+10KOH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2K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+3K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+8H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5860" y="1052736"/>
          <a:ext cx="9112277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5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effectLst/>
                        </a:rPr>
                        <a:t>Cr</a:t>
                      </a:r>
                      <a:r>
                        <a:rPr lang="ru-RU" sz="2600" b="1" baseline="30000" dirty="0" smtClean="0">
                          <a:effectLst/>
                        </a:rPr>
                        <a:t>3+ </a:t>
                      </a:r>
                      <a:r>
                        <a:rPr lang="ru-RU" sz="2600" b="1" dirty="0" smtClean="0">
                          <a:effectLst/>
                        </a:rPr>
                        <a:t>– 3ē+8</a:t>
                      </a:r>
                      <a:r>
                        <a:rPr lang="en-US" sz="2600" b="1" dirty="0" smtClean="0">
                          <a:effectLst/>
                        </a:rPr>
                        <a:t>OH</a:t>
                      </a:r>
                      <a:r>
                        <a:rPr lang="ru-RU" sz="2600" b="1" baseline="30000" dirty="0" smtClean="0">
                          <a:effectLst/>
                        </a:rPr>
                        <a:t>–</a:t>
                      </a:r>
                      <a:r>
                        <a:rPr lang="ru-RU" sz="2600" b="1" dirty="0" smtClean="0">
                          <a:effectLst/>
                        </a:rPr>
                        <a:t>→(</a:t>
                      </a:r>
                      <a:r>
                        <a:rPr lang="en-US" sz="2600" b="1" dirty="0" smtClean="0">
                          <a:effectLst/>
                        </a:rPr>
                        <a:t>Cr</a:t>
                      </a:r>
                      <a:r>
                        <a:rPr lang="ru-RU" sz="2600" b="1" baseline="30000" dirty="0" smtClean="0">
                          <a:effectLst/>
                        </a:rPr>
                        <a:t>+6</a:t>
                      </a:r>
                      <a:r>
                        <a:rPr lang="en-US" sz="2600" b="1" dirty="0" smtClean="0">
                          <a:effectLst/>
                        </a:rPr>
                        <a:t>O</a:t>
                      </a:r>
                      <a:r>
                        <a:rPr lang="ru-RU" sz="2600" b="1" baseline="-25000" dirty="0" smtClean="0">
                          <a:effectLst/>
                        </a:rPr>
                        <a:t>4</a:t>
                      </a:r>
                      <a:r>
                        <a:rPr lang="ru-RU" sz="2600" b="1" dirty="0" smtClean="0">
                          <a:effectLst/>
                        </a:rPr>
                        <a:t>)</a:t>
                      </a:r>
                      <a:r>
                        <a:rPr lang="ru-RU" sz="2600" b="1" baseline="30000" dirty="0" smtClean="0">
                          <a:effectLst/>
                        </a:rPr>
                        <a:t>2–</a:t>
                      </a:r>
                      <a:r>
                        <a:rPr lang="ru-RU" sz="2600" b="1" dirty="0" smtClean="0">
                          <a:effectLst/>
                        </a:rPr>
                        <a:t>+4</a:t>
                      </a:r>
                      <a:r>
                        <a:rPr lang="en-US" sz="2600" b="1" dirty="0" smtClean="0">
                          <a:effectLst/>
                        </a:rPr>
                        <a:t>H</a:t>
                      </a:r>
                      <a:r>
                        <a:rPr lang="ru-RU" sz="2600" b="1" baseline="-25000" dirty="0" smtClean="0">
                          <a:effectLst/>
                        </a:rPr>
                        <a:t>2</a:t>
                      </a:r>
                      <a:r>
                        <a:rPr lang="en-US" sz="2600" b="1" dirty="0" smtClean="0">
                          <a:effectLst/>
                        </a:rPr>
                        <a:t>O</a:t>
                      </a:r>
                      <a:endParaRPr lang="ru-RU" sz="26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</a:rPr>
                        <a:t>окисление, </a:t>
                      </a:r>
                      <a:r>
                        <a:rPr lang="en-US" sz="2400" b="1" dirty="0" smtClean="0">
                          <a:effectLst/>
                        </a:rPr>
                        <a:t>Cr</a:t>
                      </a:r>
                      <a:r>
                        <a:rPr lang="en-US" sz="2400" b="1" baseline="30000" dirty="0" smtClean="0">
                          <a:effectLst/>
                        </a:rPr>
                        <a:t>3+</a:t>
                      </a:r>
                      <a:r>
                        <a:rPr lang="en-US" sz="2400" b="1" dirty="0" smtClean="0">
                          <a:effectLst/>
                        </a:rPr>
                        <a:t> </a:t>
                      </a:r>
                      <a:r>
                        <a:rPr lang="en-US" sz="2400" b="1" baseline="30000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– восстановитель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effectLst/>
                        </a:rPr>
                        <a:t>H</a:t>
                      </a:r>
                      <a:r>
                        <a:rPr lang="ru-RU" sz="2600" b="1" baseline="-25000" dirty="0" smtClean="0">
                          <a:effectLst/>
                        </a:rPr>
                        <a:t>2</a:t>
                      </a:r>
                      <a:r>
                        <a:rPr lang="en-US" sz="2600" b="1" dirty="0" smtClean="0">
                          <a:effectLst/>
                        </a:rPr>
                        <a:t>O</a:t>
                      </a:r>
                      <a:r>
                        <a:rPr lang="ru-RU" sz="2600" b="1" baseline="-25000" dirty="0" smtClean="0">
                          <a:effectLst/>
                        </a:rPr>
                        <a:t>2</a:t>
                      </a:r>
                      <a:r>
                        <a:rPr lang="en-US" sz="2600" b="1" baseline="30000" dirty="0" smtClean="0">
                          <a:effectLst/>
                        </a:rPr>
                        <a:t>–1 </a:t>
                      </a:r>
                      <a:r>
                        <a:rPr lang="en-US" sz="2600" b="1" baseline="-25000" dirty="0" smtClean="0">
                          <a:effectLst/>
                        </a:rPr>
                        <a:t> </a:t>
                      </a:r>
                      <a:r>
                        <a:rPr lang="ru-RU" sz="2600" b="1" dirty="0" smtClean="0">
                          <a:effectLst/>
                        </a:rPr>
                        <a:t>+ 2ē → 2</a:t>
                      </a:r>
                      <a:r>
                        <a:rPr lang="en-US" sz="2600" b="1" dirty="0" smtClean="0">
                          <a:effectLst/>
                        </a:rPr>
                        <a:t>(O</a:t>
                      </a:r>
                      <a:r>
                        <a:rPr lang="en-US" sz="2600" b="1" baseline="30000" dirty="0" smtClean="0">
                          <a:effectLst/>
                        </a:rPr>
                        <a:t>–2</a:t>
                      </a:r>
                      <a:r>
                        <a:rPr lang="en-US" sz="2600" b="1" dirty="0" smtClean="0">
                          <a:effectLst/>
                        </a:rPr>
                        <a:t>H)</a:t>
                      </a:r>
                      <a:r>
                        <a:rPr lang="en-US" sz="2600" b="1" baseline="30000" dirty="0" smtClean="0">
                          <a:effectLst/>
                        </a:rPr>
                        <a:t>–</a:t>
                      </a:r>
                      <a:endParaRPr lang="ru-RU" sz="26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</a:rPr>
                        <a:t>3</a:t>
                      </a:r>
                      <a:endParaRPr lang="ru-RU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восстановление, </a:t>
                      </a:r>
                      <a:r>
                        <a:rPr lang="en-US" sz="2400" b="1" dirty="0" smtClean="0">
                          <a:effectLst/>
                        </a:rPr>
                        <a:t>H</a:t>
                      </a:r>
                      <a:r>
                        <a:rPr lang="ru-RU" sz="2400" b="1" baseline="-25000" dirty="0" smtClean="0">
                          <a:effectLst/>
                        </a:rPr>
                        <a:t>2</a:t>
                      </a:r>
                      <a:r>
                        <a:rPr lang="en-US" sz="2400" b="1" dirty="0" smtClean="0">
                          <a:effectLst/>
                        </a:rPr>
                        <a:t>O</a:t>
                      </a:r>
                      <a:r>
                        <a:rPr lang="ru-RU" sz="2400" b="1" baseline="-25000" dirty="0" smtClean="0">
                          <a:effectLst/>
                        </a:rPr>
                        <a:t>2</a:t>
                      </a:r>
                      <a:r>
                        <a:rPr lang="ru-RU" sz="2400" b="1" dirty="0" smtClean="0">
                          <a:effectLst/>
                        </a:rPr>
                        <a:t> </a:t>
                      </a:r>
                      <a:r>
                        <a:rPr lang="en-US" sz="2200" b="1" dirty="0" smtClean="0">
                          <a:effectLst/>
                        </a:rPr>
                        <a:t>(</a:t>
                      </a:r>
                      <a:r>
                        <a:rPr lang="ru-RU" sz="2200" b="1" dirty="0" smtClean="0">
                          <a:effectLst/>
                        </a:rPr>
                        <a:t>О</a:t>
                      </a:r>
                      <a:r>
                        <a:rPr lang="en-US" sz="2200" b="1" baseline="30000" dirty="0" smtClean="0">
                          <a:effectLst/>
                        </a:rPr>
                        <a:t>–1</a:t>
                      </a:r>
                      <a:r>
                        <a:rPr lang="en-US" sz="2200" b="1" dirty="0" smtClean="0">
                          <a:effectLst/>
                        </a:rPr>
                        <a:t>)</a:t>
                      </a:r>
                      <a:r>
                        <a:rPr lang="en-US" sz="2400" b="1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– </a:t>
                      </a:r>
                      <a:r>
                        <a:rPr lang="ru-RU" sz="2400" b="1" dirty="0">
                          <a:effectLst/>
                        </a:rPr>
                        <a:t>окислитель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3" y="2996952"/>
            <a:ext cx="8784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2Cr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3+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+ 16OH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2CrO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2–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+ 8H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+ 6OH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2Cr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3+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+ 10OH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2CrO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2–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+ 8H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r(OH)6-3--+-H2O2-большой-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107504" y="4162424"/>
            <a:ext cx="1080120" cy="2533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7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162" y="636130"/>
            <a:ext cx="877632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Внимание:</a:t>
            </a:r>
          </a:p>
          <a:p>
            <a:pPr indent="450000" algn="just">
              <a:lnSpc>
                <a:spcPct val="85000"/>
              </a:lnSpc>
            </a:pP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В качестве окислителя кроме, перекиси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водорода,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можно пользоваться другими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окислителями. 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lvl="0"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Реакцию следует проводить в щелочной среде при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нагревании.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lvl="0" indent="450000" algn="just">
              <a:lnSpc>
                <a:spcPct val="85000"/>
              </a:lnSpc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проведении окисления в щелочном растворе сначала приливают окислитель, а затем понемногу раствор щелочи.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6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0573"/>
            <a:ext cx="9036495" cy="5318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08816"/>
            <a:ext cx="2282997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Повторим: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1225" y="51579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5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407" y="368780"/>
            <a:ext cx="8496944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Лабораторная работа № 3 «Изучение </a:t>
            </a:r>
            <a:r>
              <a:rPr lang="ru-RU" sz="3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окислительно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-восстановительных свойств хроматов и дихроматов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" t="33978" r="3143"/>
          <a:stretch/>
        </p:blipFill>
        <p:spPr>
          <a:xfrm>
            <a:off x="305205" y="2135417"/>
            <a:ext cx="8568952" cy="3398322"/>
          </a:xfrm>
          <a:prstGeom prst="rect">
            <a:avLst/>
          </a:prstGeom>
        </p:spPr>
      </p:pic>
      <p:pic>
        <p:nvPicPr>
          <p:cNvPr id="14" name="Picture 12" descr="пишу 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1267" y="509434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7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1" name="WordArt 5"/>
          <p:cNvSpPr>
            <a:spLocks noChangeArrowheads="1" noChangeShapeType="1" noTextEdit="1"/>
          </p:cNvSpPr>
          <p:nvPr/>
        </p:nvSpPr>
        <p:spPr bwMode="auto">
          <a:xfrm>
            <a:off x="2908211" y="72976"/>
            <a:ext cx="4176042" cy="379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Содержание</a:t>
            </a:r>
          </a:p>
        </p:txBody>
      </p:sp>
      <p:pic>
        <p:nvPicPr>
          <p:cNvPr id="495624" name="Picture 8" descr="читател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82" y="3845"/>
            <a:ext cx="100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701" y="1052736"/>
            <a:ext cx="8605620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6350" algn="just">
              <a:lnSpc>
                <a:spcPct val="85000"/>
              </a:lnSpc>
            </a:pP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  <a:hlinkClick r:id="rId4" action="ppaction://hlinksldjump"/>
              </a:rPr>
              <a:t>Инструкция по использованию интерфейса</a:t>
            </a: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Хроматы и дихроматы.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sldjump"/>
              </a:rPr>
              <a:t>Примеры </a:t>
            </a:r>
            <a:r>
              <a:rPr lang="ru-RU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sldjump"/>
              </a:rPr>
              <a:t>окислительно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sldjump"/>
              </a:rPr>
              <a:t>-восстановительных реакций, протекающих при участии дихроматов и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sldjump"/>
              </a:rPr>
              <a:t>хроматов.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 action="ppaction://hlinksldjump"/>
              </a:rPr>
              <a:t>Качественные реакции на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 action="ppaction://hlinksldjump"/>
              </a:rPr>
              <a:t>хромат-ион.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Лабораторная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работа № 3 «Изучение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окислительно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-восстановительных свойств хроматов и дихроматов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».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9" action="ppaction://hlinksldjump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Использованные источники.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" action="ppaction://noaction"/>
              </a:rPr>
              <a:t>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6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548680"/>
            <a:ext cx="8858312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just">
              <a:lnSpc>
                <a:spcPct val="8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– познакомиться со свойствами хроматов и дихроматов.</a:t>
            </a:r>
          </a:p>
          <a:p>
            <a:pPr marL="900113" indent="-900113" algn="just">
              <a:lnSpc>
                <a:spcPct val="8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Приборы и реактивы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 химическая посуда, хроматы и дихроматы калия (или другие), H</a:t>
            </a:r>
            <a:r>
              <a:rPr 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KOH, H</a:t>
            </a:r>
            <a:r>
              <a:rPr lang="en-US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SnCl</a:t>
            </a:r>
            <a:r>
              <a:rPr lang="ru-RU" sz="3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 1.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 хромата калия 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дихромат.</a:t>
            </a:r>
            <a:endParaRPr lang="ru-RU" sz="28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– 2 см</a:t>
            </a:r>
            <a:r>
              <a:rPr lang="ru-RU" sz="28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раствора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хромата калия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прилейте по каплям раствор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серной кислоты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 изменения окраски.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Отметьте окраску взятого и полученного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растворов.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Какими ионами она обусловлена? Напишите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молекулярные и ионные уравнения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реакции.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2К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4 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К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К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6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188" y="291756"/>
            <a:ext cx="8875307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 дихромата калия в хромат.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1–2 см</a:t>
            </a:r>
            <a:r>
              <a:rPr lang="ru-RU" sz="28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раствора дихромата калия прилейте по каплям раствор щелочи до изменения окраски.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Напишите молекулярные и ионные уравнения реакции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450000" algn="just">
              <a:lnSpc>
                <a:spcPct val="85000"/>
              </a:lnSpc>
            </a:pP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+ 4NaOH = 2Na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+ 2KOH + H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</a:p>
          <a:p>
            <a:pPr algn="ctr">
              <a:lnSpc>
                <a:spcPct val="85000"/>
              </a:lnSpc>
            </a:pP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Укажите направление смещения равновесия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2CrO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2–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+ 2H</a:t>
            </a:r>
            <a:r>
              <a:rPr lang="ru-RU" sz="28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2–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H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</a:p>
          <a:p>
            <a:pPr algn="ctr">
              <a:lnSpc>
                <a:spcPct val="85000"/>
              </a:lnSpc>
            </a:pPr>
            <a:endParaRPr lang="ru-RU" sz="10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добавлении: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кислоты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щелочи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Укажите, какой ион, CrO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2–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Cr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существует в растворах при рН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7,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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24408"/>
            <a:ext cx="8928992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Окислительные свойства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хроматов.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1–2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</a:t>
            </a:r>
            <a:r>
              <a:rPr lang="ru-RU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раствора хромата калия добавьте раствор щелочи и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1–2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</a:t>
            </a:r>
            <a:r>
              <a:rPr lang="ru-RU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3 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свежеприготовленного раствора хлорида олова (II). Отметьте изменение окраски. Укажите, какое соединение хрома получено. По каким признакам можно судить об этом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Напишите уравнение реакции, расставьте коэффициенты методом электронного баланса.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+SnCl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KOH = K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(OH)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+ SnCl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4 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Окислительные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свойства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дихроматов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подкисленному серной кислотой раствору дихромата калия (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2–3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</a:t>
            </a:r>
            <a:r>
              <a:rPr lang="ru-RU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добавьте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3–5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капель 3%-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ного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раствора пероксида водорода.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+H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K</a:t>
            </a:r>
            <a:r>
              <a:rPr lang="en-US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Отметьте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изменение окраски и выделение газа. Укажите, какое соединение хрома получено. По каким признакам можно судить об этом? Напишите уравнение реакции, расставьте коэффициенты методом электронного или электронно-ионного баланса.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939870"/>
            <a:ext cx="8928992" cy="335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Напишите уравнение реакции, расставьте коэффициенты методом электронного или электронно-ионного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баланса:</a:t>
            </a:r>
          </a:p>
          <a:p>
            <a:pPr indent="450000" algn="just">
              <a:lnSpc>
                <a:spcPct val="85000"/>
              </a:lnSpc>
            </a:pP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2K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H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K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7 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K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H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+ 4NaOH = 2Na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+ 2KOH + H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BaCl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BaCrO</a:t>
            </a:r>
            <a:r>
              <a:rPr lang="ru-RU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+ 2KCl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KCl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AgNO</a:t>
            </a:r>
            <a:r>
              <a:rPr lang="en-US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AgCl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KNO</a:t>
            </a:r>
            <a:r>
              <a:rPr lang="en-US" sz="2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3 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90058"/>
            <a:ext cx="655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Дополнительное задание: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709418"/>
            <a:ext cx="885831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Ерохин Ю. М., Ковалева И. Б., Химия для профессий и специальностей технического и естественно-научного профилей. – 3-е изд., – М.: Академия, 2020. </a:t>
            </a:r>
          </a:p>
          <a:p>
            <a:pPr marL="360363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Габриелян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О. С., Остроумов И. Г. Химия для профессий и специальностей технического профиля: учебник для студ. учреждений сред. проф. образования. 4-е изд., – М.:  Издательский центр «Академия», 2020.</a:t>
            </a:r>
          </a:p>
          <a:p>
            <a:pPr marL="360363" lvl="0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Габриелян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О. С., Остроумов И. Г. Химия для профессий и специальностей технического профиля: учебник для студ. учреждений сред. проф. образования. – М., 2017. </a:t>
            </a:r>
          </a:p>
          <a:p>
            <a:pPr marL="360363" lvl="0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Габриелян О.С., Остроумов И. Г., Остроумова Е. Е. и др. Химия для профессий и специальностей естественно-научного профиля: учебник для студ. учреждений сред. проф. образования. – М., 2017.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3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785794"/>
            <a:ext cx="8858312" cy="348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85000"/>
              </a:lnSpc>
              <a:buFont typeface="+mj-lt"/>
              <a:buAutoNum type="arabicPeriod" startAt="5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ru.wikipedia.org/wiki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/Хроматы и дихроматы</a:t>
            </a:r>
          </a:p>
          <a:p>
            <a:pPr marL="514350" indent="-514350" algn="just">
              <a:lnSpc>
                <a:spcPct val="85000"/>
              </a:lnSpc>
              <a:buFont typeface="+mj-lt"/>
              <a:buAutoNum type="arabicPeriod" startAt="5"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/Хроматы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и дихроматы</a:t>
            </a:r>
          </a:p>
          <a:p>
            <a:pPr marL="514350" lvl="0" indent="-514350" algn="just">
              <a:lnSpc>
                <a:spcPct val="85000"/>
              </a:lnSpc>
              <a:buFont typeface="+mj-lt"/>
              <a:buAutoNum type="arabicPeriod" startAt="5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Окислительно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-восстановительные свойства хроматов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дихроматов </a:t>
            </a:r>
          </a:p>
          <a:p>
            <a:pPr marL="514350" lvl="0" indent="-514350" algn="just">
              <a:lnSpc>
                <a:spcPct val="85000"/>
              </a:lnSpc>
              <a:buFont typeface="+mj-lt"/>
              <a:buAutoNum type="arabicPeriod" startAt="5"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Окислительно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-восстановительные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свойства хроматов и дихроматов </a:t>
            </a: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Font typeface="+mj-lt"/>
              <a:buAutoNum type="arabicPeriod" startAt="5"/>
            </a:pP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c2dec3b10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511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72462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82" y="528097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6705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Хроматы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и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дихроматы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24518"/>
            <a:ext cx="4104456" cy="435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9631" y="5105755"/>
            <a:ext cx="9331386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0"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Соли хромовой кислоты называются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xpоматами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например,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baseline="-25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хромат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калия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571500"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Соли </a:t>
            </a:r>
            <a:r>
              <a:rPr lang="ru-RU" sz="28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дихромовой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кислоты называются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дихроматами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Сr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–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дихромат калия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64487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Хроматы</a:t>
            </a:r>
            <a:r>
              <a:rPr lang="ru-RU" sz="2800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образуются при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взаимодействии СrО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или растворов хромовых кислот со щелочами: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СrО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Н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  <a:spcAft>
                <a:spcPts val="0"/>
              </a:spcAft>
            </a:pPr>
            <a:endParaRPr lang="ru-RU" sz="800" b="1" u="sng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Дихроматы</a:t>
            </a:r>
            <a:r>
              <a:rPr lang="ru-RU" sz="2800" b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получаются при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действии на хроматы кислот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СrO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Nа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Сr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H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spcAft>
                <a:spcPts val="0"/>
              </a:spcAft>
            </a:pPr>
            <a:endParaRPr lang="ru-RU" sz="8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возможен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обратный 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добавлении щелочей к растворам дихроматов:    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Nа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Сr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murzim.ru/uploads/posts/2011-10/1317427683_image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" y="4152801"/>
            <a:ext cx="2192838" cy="2677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/>
          <a:stretch/>
        </p:blipFill>
        <p:spPr>
          <a:xfrm>
            <a:off x="3305350" y="4338500"/>
            <a:ext cx="2892151" cy="1928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95474" y="6263408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Равновесия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системе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хромат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дихромат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представить следующими уравнениями в ионной форме: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2СrO</a:t>
            </a:r>
            <a:r>
              <a:rPr lang="ru-RU" sz="2800" b="1" baseline="-25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baseline="30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2–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+ 2H</a:t>
            </a:r>
            <a:r>
              <a:rPr lang="ru-RU" sz="2800" b="1" baseline="30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Сr</a:t>
            </a:r>
            <a:r>
              <a:rPr lang="ru-RU" sz="2800" b="1" baseline="-25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baseline="30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2–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H</a:t>
            </a:r>
            <a:r>
              <a:rPr lang="ru-RU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желтая              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оранжевая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окраска                 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окраска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murzim.ru/uploads/posts/2011-10/1317427683_image0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3" b="8694"/>
          <a:stretch/>
        </p:blipFill>
        <p:spPr bwMode="auto">
          <a:xfrm>
            <a:off x="467544" y="1350420"/>
            <a:ext cx="1040444" cy="244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urzim.ru/uploads/posts/2011-10/1317427683_image0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9" r="8232" b="11244"/>
          <a:stretch/>
        </p:blipFill>
        <p:spPr bwMode="auto">
          <a:xfrm>
            <a:off x="7365208" y="1329738"/>
            <a:ext cx="96919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3" t="78094" r="21232"/>
          <a:stretch/>
        </p:blipFill>
        <p:spPr>
          <a:xfrm>
            <a:off x="6804247" y="4435676"/>
            <a:ext cx="1802235" cy="151357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3764620"/>
            <a:ext cx="195438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хроматы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40453" y="3748538"/>
            <a:ext cx="24449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дихроматы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25479" y="3933056"/>
            <a:ext cx="39604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25479" y="4149080"/>
            <a:ext cx="396044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115035" y="3406469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43713" y="4174065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78094" r="56275"/>
          <a:stretch/>
        </p:blipFill>
        <p:spPr>
          <a:xfrm>
            <a:off x="234737" y="4519679"/>
            <a:ext cx="1690370" cy="135759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63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иск D\01.03.16-домашние документы\Колледж Строитель\Водоснабжение-СПО\1.3 Основы анал. химии\Качественный анализ\Катионы\Катионы IV\Pourbaix-cr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9" y="116632"/>
            <a:ext cx="4968480" cy="57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urzim.ru/uploads/posts/2011-10/1317427683_image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457450" cy="3000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3068960"/>
            <a:ext cx="3820198" cy="213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Растворы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хромата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(слева) и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дихромата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калия легко переходят друг в друга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 изменении кислотности 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среды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1928" y="5841220"/>
            <a:ext cx="6564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2– 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14Н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+ 6ē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3+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+ 7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4ОН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3ē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ln>
                <a:solidFill>
                  <a:sysClr val="windowText" lastClr="000000"/>
                </a:solidFill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24230"/>
            <a:ext cx="8892481" cy="494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0"/>
              </a:spcAft>
            </a:pP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Xpoмaты</a:t>
            </a:r>
            <a:r>
              <a:rPr lang="ru-RU" sz="2800" b="1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дихроматы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сильные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окислители. Особенно сильные окислительные свойства они проявляют 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кислой среде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+ 3N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Сг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4 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+4H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+ 6KI +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4K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Сг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+ 3I</a:t>
            </a:r>
            <a:r>
              <a:rPr lang="en-US" sz="2800" b="1" baseline="-25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</a:t>
            </a:r>
            <a:r>
              <a:rPr lang="en-US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7H</a:t>
            </a:r>
            <a:r>
              <a:rPr lang="en-US" sz="2800" b="1" baseline="-25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ru-RU" sz="28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Насыщенный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нахолоду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раствор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Сr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концентрированной серной кислоте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хромовая смесь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используется как окислитель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очистки стеклянной химической посуды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аналитической химии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23729</TotalTime>
  <Words>1863</Words>
  <Application>Microsoft Office PowerPoint</Application>
  <PresentationFormat>Экран (4:3)</PresentationFormat>
  <Paragraphs>230</Paragraphs>
  <Slides>48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Arial Narrow</vt:lpstr>
      <vt:lpstr>Calibri</vt:lpstr>
      <vt:lpstr>Franklin Gothic Book</vt:lpstr>
      <vt:lpstr>Franklin Gothic Medium</vt:lpstr>
      <vt:lpstr>Impact</vt:lpstr>
      <vt:lpstr>Symbol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2694</cp:revision>
  <dcterms:created xsi:type="dcterms:W3CDTF">2009-11-04T17:47:55Z</dcterms:created>
  <dcterms:modified xsi:type="dcterms:W3CDTF">2022-10-23T20:37:49Z</dcterms:modified>
</cp:coreProperties>
</file>