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7"/>
  </p:notesMasterIdLst>
  <p:sldIdLst>
    <p:sldId id="983" r:id="rId2"/>
    <p:sldId id="984" r:id="rId3"/>
    <p:sldId id="464" r:id="rId4"/>
    <p:sldId id="985" r:id="rId5"/>
    <p:sldId id="1023" r:id="rId6"/>
    <p:sldId id="1244" r:id="rId7"/>
    <p:sldId id="1277" r:id="rId8"/>
    <p:sldId id="1278" r:id="rId9"/>
    <p:sldId id="1219" r:id="rId10"/>
    <p:sldId id="1257" r:id="rId11"/>
    <p:sldId id="1246" r:id="rId12"/>
    <p:sldId id="1258" r:id="rId13"/>
    <p:sldId id="1058" r:id="rId14"/>
    <p:sldId id="1343" r:id="rId15"/>
    <p:sldId id="1344" r:id="rId16"/>
    <p:sldId id="1259" r:id="rId17"/>
    <p:sldId id="1374" r:id="rId18"/>
    <p:sldId id="1345" r:id="rId19"/>
    <p:sldId id="1346" r:id="rId20"/>
    <p:sldId id="1054" r:id="rId21"/>
    <p:sldId id="1096" r:id="rId22"/>
    <p:sldId id="1480" r:id="rId23"/>
    <p:sldId id="1469" r:id="rId24"/>
    <p:sldId id="1303" r:id="rId25"/>
    <p:sldId id="1304" r:id="rId26"/>
    <p:sldId id="1471" r:id="rId27"/>
    <p:sldId id="1472" r:id="rId28"/>
    <p:sldId id="1475" r:id="rId29"/>
    <p:sldId id="1473" r:id="rId30"/>
    <p:sldId id="1305" r:id="rId31"/>
    <p:sldId id="1306" r:id="rId32"/>
    <p:sldId id="1476" r:id="rId33"/>
    <p:sldId id="1470" r:id="rId34"/>
    <p:sldId id="1479" r:id="rId35"/>
    <p:sldId id="1313" r:id="rId36"/>
    <p:sldId id="1477" r:id="rId37"/>
    <p:sldId id="1478" r:id="rId38"/>
    <p:sldId id="1307" r:id="rId39"/>
    <p:sldId id="1282" r:id="rId40"/>
    <p:sldId id="1481" r:id="rId41"/>
    <p:sldId id="1283" r:id="rId42"/>
    <p:sldId id="1482" r:id="rId43"/>
    <p:sldId id="1503" r:id="rId44"/>
    <p:sldId id="1488" r:id="rId45"/>
    <p:sldId id="1501" r:id="rId46"/>
    <p:sldId id="1500" r:id="rId47"/>
    <p:sldId id="1502" r:id="rId48"/>
    <p:sldId id="1487" r:id="rId49"/>
    <p:sldId id="1233" r:id="rId50"/>
    <p:sldId id="1234" r:id="rId51"/>
    <p:sldId id="1235" r:id="rId52"/>
    <p:sldId id="1240" r:id="rId53"/>
    <p:sldId id="1504" r:id="rId54"/>
    <p:sldId id="1505" r:id="rId55"/>
    <p:sldId id="77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33CC"/>
    <a:srgbClr val="009644"/>
    <a:srgbClr val="FF6600"/>
    <a:srgbClr val="CC00CC"/>
    <a:srgbClr val="1D6F1D"/>
    <a:srgbClr val="1F31DF"/>
    <a:srgbClr val="3366FF"/>
    <a:srgbClr val="180DA3"/>
    <a:srgbClr val="4B5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86" autoAdjust="0"/>
    <p:restoredTop sz="96069" autoAdjust="0"/>
  </p:normalViewPr>
  <p:slideViewPr>
    <p:cSldViewPr>
      <p:cViewPr varScale="1">
        <p:scale>
          <a:sx n="69" d="100"/>
          <a:sy n="69" d="100"/>
        </p:scale>
        <p:origin x="12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F4A82-1BBA-4657-864F-4FC09618B5E3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D397-F940-47CA-BE73-DC8A778F4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4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397-F940-47CA-BE73-DC8A778F4CD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20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21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71" name="Google Shape;3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 b="0" i="0" u="none" strike="noStrike" cap="none"/>
              <a:t>Если анод растворим в условиях электролиза (железо, медь и т.п.), то независимо от природы аниона электролита на аноде происходит окисление материала анода. Анодный процесс заключается в растворении анода. Многие металлические детали и изделия хромируют, чтобы защитить от коррозии. Это осуществляется с помощью электролиза с растворимым анодом, анод в данном случае представляет собой слиток хрома. А каждый блестящий хромированный чайник побывал катодом.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 b="0" i="0" u="none" strike="noStrike" cap="none"/>
              <a:t>Характер процессов, протекающих на инертном аноде, зависит прежде всего от способности аниона электролита к окислению.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 b="0" i="0" u="none" strike="noStrike" cap="none"/>
              <a:t>Если в растворе несколько разных анионов, способных окисляться, то окисляться в первую очередь будет тот, который стоит левее в этой схеме (тот, ОВ потенциал для которого меньше).</a:t>
            </a:r>
            <a:endParaRPr/>
          </a:p>
        </p:txBody>
      </p:sp>
      <p:sp>
        <p:nvSpPr>
          <p:cNvPr id="372" name="Google Shape;372;p3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3589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427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43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65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44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87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46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8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47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72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48</a:t>
            </a:fld>
            <a:endParaRPr lang="ru-RU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4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8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4367C2-D58E-4F95-9BC4-4752F8B0B192}" type="slidenum">
              <a:rPr lang="ru-RU"/>
              <a:pPr/>
              <a:t>10</a:t>
            </a:fld>
            <a:endParaRPr lang="ru-RU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 b="0" i="0" u="none" strike="noStrike" cap="none"/>
              <a:t>Электрод с избытком электронов называют </a:t>
            </a:r>
            <a:r>
              <a:rPr lang="en-US" sz="1800" b="0" i="1" u="none" strike="noStrike" cap="none"/>
              <a:t>отрицательным полюсом</a:t>
            </a:r>
            <a:r>
              <a:rPr lang="en-US" sz="1800" b="0" i="0" u="none" strike="noStrike" cap="none"/>
              <a:t> гальванического элемента, а электрод с недостатком электронов – </a:t>
            </a:r>
            <a:r>
              <a:rPr lang="en-US" sz="1800" b="0" i="1" u="none" strike="noStrike" cap="none"/>
              <a:t>положительным полюсом</a:t>
            </a:r>
            <a:r>
              <a:rPr lang="en-US" sz="1800" b="0" i="0" u="none" strike="noStrike" cap="none"/>
              <a:t> . Отрицательным полюсом гальванического элемента является более активный металл, на котором имеется избыток электронов. Следовательно, катод в гальваническом элементе заряжен отрицательно.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 b="0" i="0" u="none" strike="noStrike" cap="none"/>
              <a:t>Управляющая кнопка – к слайдам о свинцовом, никель-кадмиевом аккумуляторах и сухом элементе.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 b="0" i="0" u="none" strike="noStrike" cap="none"/>
              <a:t>Электроны по внешнему участку цепи (по металлическому проводнику) переходят от отрицательного полюса гальванического элемента к положительному (от катода к аноду).</a:t>
            </a:r>
            <a:endParaRPr/>
          </a:p>
        </p:txBody>
      </p:sp>
      <p:sp>
        <p:nvSpPr>
          <p:cNvPr id="104" name="Google Shape;104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14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sz="1800" b="0" i="0" u="none" strike="noStrike" cap="none"/>
              <a:t>Используется в различных бытовых устройствах и в компьютерах (ноутбуках). Активные массы электродов находятся в плоских коробочках с отверстиями. Активная масса катода – гидратированный оксид никеля NiOOH с добавлением графита для увеличения электропроводности, активная масса анода – смесь губчатого кадмия с порошком железа. </a:t>
            </a:r>
            <a:endParaRPr/>
          </a:p>
        </p:txBody>
      </p:sp>
      <p:sp>
        <p:nvSpPr>
          <p:cNvPr id="126" name="Google Shape;126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BEA076-BF9E-4CA3-8DF4-94D08D2A470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gif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slide" Target="slid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image" Target="../media/image6.gif"/><Relationship Id="rId7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5.xml"/><Relationship Id="rId10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5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9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9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slide" Target="slid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slide" Target="slide4.xml"/><Relationship Id="rId4" Type="http://schemas.openxmlformats.org/officeDocument/2006/relationships/image" Target="../media/image8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57126" y="0"/>
            <a:ext cx="8786874" cy="722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«Новороссийский колледж строительства и экономики»  </a:t>
            </a:r>
            <a:r>
              <a:rPr lang="ru-RU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(ГАПОУ КК «НКСЭ»)</a:t>
            </a:r>
            <a:endParaRPr lang="ru-RU" sz="2000" b="1" dirty="0" smtClean="0">
              <a:ln w="1905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0" y="5857892"/>
            <a:ext cx="9144000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Материал подготовлен </a:t>
            </a:r>
            <a:r>
              <a:rPr lang="ru-RU" sz="2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кандидатом технических наук Кузьминой Ириной Викторовной </a:t>
            </a:r>
            <a:endParaRPr lang="ru-RU" sz="2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9672" y="1364674"/>
            <a:ext cx="7272808" cy="892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6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CC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  <a:cs typeface="Arial" pitchFamily="34" charset="0"/>
              </a:rPr>
              <a:t>Тема «</a:t>
            </a:r>
            <a:r>
              <a:rPr lang="ru-RU" sz="36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CC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Электрохимические процессы</a:t>
            </a:r>
            <a:r>
              <a:rPr lang="ru-RU" sz="36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CC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5436513"/>
            <a:ext cx="38884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2022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9622" y="849486"/>
            <a:ext cx="8786874" cy="4774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Дисциплина: «Химия»</a:t>
            </a:r>
          </a:p>
        </p:txBody>
      </p:sp>
      <p:sp>
        <p:nvSpPr>
          <p:cNvPr id="1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Управляющая кнопка: домой 24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7890" name="Picture 2" descr="https://pandia.ru/text/80/351/images/image002_1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6" y="2322533"/>
            <a:ext cx="8132489" cy="311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диск D\25.12.20-домашние документы\Виртуальные лекции-14.01.20\Химия\Реакции-1\электролиз\voltaiccell-анимация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" y="156053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3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диск D\25.12.20-домашние документы\Виртуальные лекции-14.01.20\Физ. химия\анимашки-разное 1\гальванический элемент\Водородный топливный элемент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-113210"/>
            <a:ext cx="9429750" cy="72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11347" y="5719774"/>
            <a:ext cx="6200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Водородный топливный элемент</a:t>
            </a:r>
          </a:p>
        </p:txBody>
      </p:sp>
    </p:spTree>
    <p:extLst>
      <p:ext uri="{BB962C8B-B14F-4D97-AF65-F5344CB8AC3E}">
        <p14:creationId xmlns:p14="http://schemas.microsoft.com/office/powerpoint/2010/main" val="299663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9513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504" y="188640"/>
            <a:ext cx="892899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электрическую энергию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можно превратить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энергию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только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кислительно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осстановительного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(ОВ) процесса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450000" algn="just">
              <a:lnSpc>
                <a:spcPct val="85000"/>
              </a:lnSpc>
              <a:defRPr/>
            </a:pP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indent="450000" algn="just">
              <a:lnSpc>
                <a:spcPct val="85000"/>
              </a:lnSpc>
              <a:defRPr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Гальванический элемент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это устройство, в котором происходит превращение химической энергии в электрическую. </a:t>
            </a:r>
          </a:p>
          <a:p>
            <a:pPr indent="450000" algn="just">
              <a:lnSpc>
                <a:spcPct val="85000"/>
              </a:lnSpc>
              <a:defRPr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indent="450000" algn="just">
              <a:lnSpc>
                <a:spcPct val="85000"/>
              </a:lnSpc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Состоит из 2-х электродов, на одном идет процесс окисления, на другом – процесс восстановления.</a:t>
            </a:r>
          </a:p>
        </p:txBody>
      </p:sp>
      <p:pic>
        <p:nvPicPr>
          <p:cNvPr id="8" name="Picture 2" descr="D:\диск D\25.12.20-домашние документы\Виртуальные лекции-14.01.20\Физ. химия\анимашки-разное 1\гальванический элемент\7uj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69" y="3982496"/>
            <a:ext cx="28575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84976" cy="317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>
              <a:lnSpc>
                <a:spcPct val="85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Электроды</a:t>
            </a:r>
            <a:r>
              <a:rPr lang="ru-RU" sz="28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ru-RU" sz="28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– это металлические или графитовые объекты (обычно стержни или пластины), на которых происходит окисление или восстановление.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indent="450000" algn="just">
              <a:lnSpc>
                <a:spcPct val="85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Катод</a:t>
            </a:r>
            <a:r>
              <a:rPr lang="ru-RU" sz="28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– электрод, на котором происходит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восстановление</a:t>
            </a:r>
            <a:r>
              <a:rPr lang="ru-RU" sz="28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indent="450000" algn="just">
              <a:lnSpc>
                <a:spcPct val="85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Анод</a:t>
            </a:r>
            <a:r>
              <a:rPr lang="ru-RU" sz="28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– электрод, на котором происходит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окисление</a:t>
            </a:r>
            <a:r>
              <a:rPr lang="ru-RU" sz="28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:\диск D\25.12.20-домашние документы\Виртуальные лекции-14.01.20\Химия\Реакции-1\электролиз\voltaiccell-анимация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1188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15623" y="1124744"/>
            <a:ext cx="7452320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Электродный ряд напряжения</a:t>
            </a:r>
            <a:endParaRPr lang="ru-RU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96869"/>
            <a:ext cx="9087172" cy="177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8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Beketov 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8" y="4359349"/>
            <a:ext cx="2287014" cy="246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2636" y="5855641"/>
            <a:ext cx="391759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vi-VN" sz="2600" b="1" dirty="0">
                <a:latin typeface="Arial" pitchFamily="34" charset="0"/>
                <a:cs typeface="Arial" pitchFamily="34" charset="0"/>
              </a:rPr>
              <a:t>Никола́й Никола́евич Беке́тов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908" y="116632"/>
            <a:ext cx="8945587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0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Электрохимический ряд активности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металлов (ряд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напряжений, ряд (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вытеснения) Бекетова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 ряд стандартных электродных потенциалов)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F31DF"/>
                </a:solidFill>
                <a:latin typeface="Arial" pitchFamily="34" charset="0"/>
                <a:cs typeface="Arial" pitchFamily="34" charset="0"/>
              </a:rPr>
              <a:t>последовательность, в которой 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solidFill>
                  <a:srgbClr val="1F31DF"/>
                </a:solidFill>
                <a:latin typeface="Arial" pitchFamily="34" charset="0"/>
                <a:cs typeface="Arial" pitchFamily="34" charset="0"/>
              </a:rPr>
              <a:t>металлы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F31DF"/>
                </a:solidFill>
                <a:latin typeface="Arial" pitchFamily="34" charset="0"/>
                <a:cs typeface="Arial" pitchFamily="34" charset="0"/>
              </a:rPr>
              <a:t> расположены в порядке увеличения их 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стандартных электрохимических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потенциалов E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отвечающих полуреакции восстановления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катиона металла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Me</a:t>
            </a:r>
            <a:r>
              <a:rPr lang="ru-RU" sz="2800" b="1" baseline="30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Me</a:t>
            </a:r>
            <a:r>
              <a:rPr lang="ru-RU" sz="2800" b="1" baseline="30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+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nē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→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Me</a:t>
            </a:r>
            <a:r>
              <a:rPr lang="ru-RU" sz="2800" b="1" baseline="300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0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indent="450000" algn="just">
              <a:lnSpc>
                <a:spcPct val="80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Ряд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напряжений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характеризует сравнительную активность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металлов в 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окислительно-восстановительных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реакциях в водных растворах.</a:t>
            </a:r>
          </a:p>
        </p:txBody>
      </p:sp>
    </p:spTree>
    <p:extLst>
      <p:ext uri="{BB962C8B-B14F-4D97-AF65-F5344CB8AC3E}">
        <p14:creationId xmlns:p14="http://schemas.microsoft.com/office/powerpoint/2010/main" val="20168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38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44" y="128538"/>
            <a:ext cx="4000500" cy="6900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620051" y="1412776"/>
            <a:ext cx="5544616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  <a:buClr>
                <a:schemeClr val="dk1"/>
              </a:buClr>
              <a:buSzPts val="3200"/>
            </a:pPr>
            <a:r>
              <a:rPr lang="ru-RU" sz="27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Стандартные </a:t>
            </a:r>
            <a:r>
              <a:rPr lang="ru-RU" sz="27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электрод-</a:t>
            </a:r>
            <a:r>
              <a:rPr lang="ru-RU" sz="27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ные</a:t>
            </a:r>
            <a:r>
              <a:rPr lang="ru-RU" sz="27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 </a:t>
            </a:r>
            <a:r>
              <a:rPr lang="ru-RU" sz="27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  <a:ea typeface="Calibri"/>
                <a:cs typeface="Calibri"/>
                <a:sym typeface="Calibri"/>
              </a:rPr>
              <a:t>потенциалы </a:t>
            </a:r>
            <a:r>
              <a:rPr lang="ru-RU" sz="27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Е</a:t>
            </a:r>
            <a:r>
              <a:rPr lang="ru-RU" sz="27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0  </a:t>
            </a:r>
            <a:r>
              <a:rPr lang="ru-RU" sz="27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для </a:t>
            </a:r>
            <a:r>
              <a:rPr lang="ru-RU" sz="2700" b="1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полуреакций</a:t>
            </a:r>
            <a:r>
              <a:rPr lang="ru-RU" sz="27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в </a:t>
            </a:r>
            <a:r>
              <a:rPr lang="ru-RU" sz="27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форме </a:t>
            </a:r>
            <a:r>
              <a:rPr lang="ru-RU" sz="2700" b="1" dirty="0" smtClean="0">
                <a:ln>
                  <a:solidFill>
                    <a:sysClr val="windowText" lastClr="000000"/>
                  </a:solidFill>
                </a:ln>
                <a:solidFill>
                  <a:srgbClr val="1F31D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восстановления</a:t>
            </a:r>
            <a:r>
              <a:rPr lang="ru-RU" sz="27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:</a:t>
            </a:r>
          </a:p>
          <a:p>
            <a:pPr lvl="0" algn="ctr">
              <a:lnSpc>
                <a:spcPct val="85000"/>
              </a:lnSpc>
              <a:buClr>
                <a:schemeClr val="dk1"/>
              </a:buClr>
              <a:buSzPts val="3200"/>
            </a:pPr>
            <a:r>
              <a:rPr lang="ru-RU" sz="27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M</a:t>
            </a:r>
            <a:r>
              <a:rPr lang="ru-RU" sz="2700" b="1" baseline="30000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n</a:t>
            </a:r>
            <a:r>
              <a:rPr lang="ru-RU" sz="2700" b="1" baseline="300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+</a:t>
            </a:r>
            <a:r>
              <a:rPr lang="ru-RU" sz="27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+ </a:t>
            </a:r>
            <a:r>
              <a:rPr lang="ru-RU" sz="27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n</a:t>
            </a:r>
            <a:r>
              <a:rPr lang="en-US" sz="27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ē</a:t>
            </a:r>
            <a:r>
              <a:rPr lang="ru-RU" sz="27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ru-RU" sz="27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↔ </a:t>
            </a:r>
            <a:r>
              <a:rPr lang="ru-RU" sz="27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M</a:t>
            </a:r>
            <a:r>
              <a:rPr lang="ru-RU" sz="2700" b="1" baseline="30000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0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85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u-RU" sz="27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характеризуют </a:t>
            </a:r>
            <a:r>
              <a:rPr lang="ru-RU" sz="2700" b="1" dirty="0" smtClean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окислительную </a:t>
            </a:r>
            <a:r>
              <a:rPr lang="ru-RU" sz="27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/>
            </a:r>
            <a:br>
              <a:rPr lang="ru-RU" sz="27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</a:br>
            <a:r>
              <a:rPr lang="ru-RU" sz="27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способность </a:t>
            </a:r>
            <a:r>
              <a:rPr lang="ru-RU" sz="2700" b="1" dirty="0" err="1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M</a:t>
            </a:r>
            <a:r>
              <a:rPr lang="ru-RU" sz="2700" b="1" baseline="30000" dirty="0" err="1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n</a:t>
            </a:r>
            <a:r>
              <a:rPr lang="ru-RU" sz="27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+</a:t>
            </a:r>
            <a:r>
              <a:rPr lang="ru-RU" sz="27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ru-RU" sz="27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(</a:t>
            </a:r>
            <a:r>
              <a:rPr lang="ru-RU" sz="2700" b="1" dirty="0" smtClean="0">
                <a:ln>
                  <a:solidFill>
                    <a:sysClr val="windowText" lastClr="000000"/>
                  </a:solidFill>
                </a:ln>
                <a:solidFill>
                  <a:srgbClr val="1F31DF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восстанови-тельную способность М – металлов</a:t>
            </a:r>
            <a:r>
              <a:rPr lang="ru-RU" sz="27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)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3" y="506858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35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2" name="AutoShape 2" descr="http://900igr.net/up/datas/242597/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6" y="44624"/>
            <a:ext cx="888092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Стандартные электродные 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потенциалы </a:t>
            </a:r>
            <a:r>
              <a:rPr lang="ru-RU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(</a:t>
            </a:r>
            <a:r>
              <a:rPr lang="ru-RU" sz="2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Е</a:t>
            </a:r>
            <a:r>
              <a:rPr lang="ru-RU" sz="26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0</a:t>
            </a:r>
            <a:r>
              <a:rPr lang="ru-RU" sz="2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)</a:t>
            </a:r>
            <a:r>
              <a:rPr lang="en-US" sz="2600" b="1" dirty="0" smtClean="0">
                <a:solidFill>
                  <a:srgbClr val="632523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6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металлов</a:t>
            </a:r>
            <a:endParaRPr lang="ru-RU" sz="2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Google Shape;32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692696"/>
            <a:ext cx="9096375" cy="58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домой 17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4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pic>
        <p:nvPicPr>
          <p:cNvPr id="10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3" y="506858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856984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Ряд напряжений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F31DF"/>
                </a:solidFill>
                <a:latin typeface="Arial" pitchFamily="34" charset="0"/>
                <a:cs typeface="Arial" pitchFamily="34" charset="0"/>
              </a:rPr>
              <a:t>используется на практике для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сравнительной [относительной] оценки 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химической активности металлов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в реакциях с водными растворами солей и кислот и для оценки катодных и анодных процессов при электролизе:</a:t>
            </a:r>
          </a:p>
          <a:p>
            <a:pPr marL="342900" indent="-3429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Металлы, стоящие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F31DF"/>
                </a:solidFill>
                <a:latin typeface="Arial" pitchFamily="34" charset="0"/>
                <a:cs typeface="Arial" pitchFamily="34" charset="0"/>
              </a:rPr>
              <a:t>левее водорода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являются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более сильными восстановителями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чем металлы, расположенные правее: они вытесняют последние из растворов солей. Например, взаимодействие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5000"/>
              </a:lnSpc>
              <a:buClr>
                <a:srgbClr val="C00000"/>
              </a:buClr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Zn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+ Cu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→ Zn</a:t>
            </a:r>
            <a:r>
              <a:rPr lang="ru-RU" sz="2800" b="1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+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Cu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263525" algn="just">
              <a:lnSpc>
                <a:spcPct val="85000"/>
              </a:lnSpc>
              <a:buClr>
                <a:srgbClr val="C00000"/>
              </a:buClr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возможно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только в прямом направлении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0" y="4869160"/>
            <a:ext cx="7759728" cy="151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домой 15">
            <a:hlinkClick r:id="rId5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6632"/>
            <a:ext cx="8856984" cy="631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Металлы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стоящие в ряду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F31DF"/>
                </a:solidFill>
                <a:latin typeface="Arial" pitchFamily="34" charset="0"/>
                <a:cs typeface="Arial" pitchFamily="34" charset="0"/>
              </a:rPr>
              <a:t>левее водорода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вытесняют водород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при взаимодействии с водными растворами кислот-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неокислителей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; наиболее активные металлы (до алюминия включительно) 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и при взаимодействии с водой.</a:t>
            </a:r>
          </a:p>
          <a:p>
            <a:pPr marL="342900" indent="-3429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Металлы, стоящие в ряду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F31DF"/>
                </a:solidFill>
                <a:latin typeface="Arial" pitchFamily="34" charset="0"/>
                <a:cs typeface="Arial" pitchFamily="34" charset="0"/>
              </a:rPr>
              <a:t>правее водорода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с водными растворами кислот-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неокислителей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при обычных условиях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itchFamily="34" charset="0"/>
                <a:cs typeface="Arial" pitchFamily="34" charset="0"/>
              </a:rPr>
              <a:t>взаимодействуют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85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электролизе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металлы, стоящие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F31DF"/>
                </a:solidFill>
                <a:latin typeface="Arial" pitchFamily="34" charset="0"/>
                <a:cs typeface="Arial" pitchFamily="34" charset="0"/>
              </a:rPr>
              <a:t>правее водорода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itchFamily="34" charset="0"/>
                <a:cs typeface="Arial" pitchFamily="34" charset="0"/>
              </a:rPr>
              <a:t>выделяются на катоде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; восстановление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F31DF"/>
                </a:solidFill>
                <a:latin typeface="Arial" pitchFamily="34" charset="0"/>
                <a:cs typeface="Arial" pitchFamily="34" charset="0"/>
              </a:rPr>
              <a:t>металлов умеренной активности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сопровождается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itchFamily="34" charset="0"/>
                <a:cs typeface="Arial" pitchFamily="34" charset="0"/>
              </a:rPr>
              <a:t>выделением водорода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F31DF"/>
                </a:solidFill>
                <a:latin typeface="Arial" pitchFamily="34" charset="0"/>
                <a:cs typeface="Arial" pitchFamily="34" charset="0"/>
              </a:rPr>
              <a:t>наиболее активные металлы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(до алюминия)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itchFamily="34" charset="0"/>
                <a:cs typeface="Arial" pitchFamily="34" charset="0"/>
              </a:rPr>
              <a:t>невозможно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при обычных условиях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D6F1D"/>
                </a:solidFill>
                <a:latin typeface="Arial" pitchFamily="34" charset="0"/>
                <a:cs typeface="Arial" pitchFamily="34" charset="0"/>
              </a:rPr>
              <a:t>выделить из водных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растворов солей.</a:t>
            </a:r>
          </a:p>
        </p:txBody>
      </p:sp>
    </p:spTree>
    <p:extLst>
      <p:ext uri="{BB962C8B-B14F-4D97-AF65-F5344CB8AC3E}">
        <p14:creationId xmlns:p14="http://schemas.microsoft.com/office/powerpoint/2010/main" val="35665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.05.13-домашние документы\Мое фото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61" y="214290"/>
            <a:ext cx="1956847" cy="2876550"/>
          </a:xfrm>
          <a:prstGeom prst="rect">
            <a:avLst/>
          </a:prstGeom>
          <a:noFill/>
        </p:spPr>
      </p:pic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5984" y="283862"/>
            <a:ext cx="6657975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Я, Кузьмина Ирина Викторовна, кандидат технических наук с большим опытом преподавания в высшей школе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НКСЭ.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Много знаю, люблю свой предмет, обобщила полезную для Вас информацию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дисциплине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«Химия»</a:t>
            </a:r>
            <a:endParaRPr lang="ru-RU" sz="3200" b="1" kern="1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15164" cy="17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Google Shape;319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1437" y="2461778"/>
            <a:ext cx="9395965" cy="35595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798772" y="1756476"/>
            <a:ext cx="2076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Повторим 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6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23" y="375688"/>
            <a:ext cx="6516426" cy="67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Электролиз</a:t>
            </a:r>
            <a:endParaRPr lang="ru-RU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"/>
          <a:stretch/>
        </p:blipFill>
        <p:spPr bwMode="auto">
          <a:xfrm>
            <a:off x="845988" y="1196752"/>
            <a:ext cx="7632848" cy="560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Управляющая кнопка: назад 2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Управляющая кнопка: домой 21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92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ATRIX\Desktop\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0" y="-121309"/>
            <a:ext cx="9324529" cy="6993397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2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3233" y="522994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291127"/>
            <a:ext cx="8928992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Электролизом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называется гетерогенная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окислительно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-восстановительная реакция, происходящая на электродах под действием электрического тока внешнего источника. Этот процесс сопровождается превращением электрической энергии в химическую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 descr="https://ekenstore.ru/wp-content/uploads/elektroli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71" y="2587734"/>
            <a:ext cx="5549630" cy="413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9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3233" y="522994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291127"/>
            <a:ext cx="8928992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b="1" u="sng" dirty="0">
                <a:latin typeface="Arial" pitchFamily="34" charset="0"/>
                <a:cs typeface="Arial" pitchFamily="34" charset="0"/>
              </a:rPr>
              <a:t>осуществления 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электролиза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к отрицательному полюсу внешнего источника электричества подключают электрод, на котором будет проис­ходить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F31DF"/>
                </a:solidFill>
                <a:latin typeface="Arial" pitchFamily="34" charset="0"/>
                <a:cs typeface="Arial" pitchFamily="34" charset="0"/>
              </a:rPr>
              <a:t>реакция восстановления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(т.е.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1F31DF"/>
                </a:solidFill>
                <a:latin typeface="Arial" pitchFamily="34" charset="0"/>
                <a:cs typeface="Arial" pitchFamily="34" charset="0"/>
              </a:rPr>
              <a:t>катод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), а к положительному полюсу – электрод, на котором будет происходить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реакция окисления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(т.е.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9644"/>
                </a:solidFill>
                <a:latin typeface="Arial" pitchFamily="34" charset="0"/>
                <a:cs typeface="Arial" pitchFamily="34" charset="0"/>
              </a:rPr>
              <a:t>анод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), и погружают их в водный раствор или расплав электролита.</a:t>
            </a:r>
          </a:p>
        </p:txBody>
      </p:sp>
      <p:pic>
        <p:nvPicPr>
          <p:cNvPr id="26626" name="Picture 2" descr="https://thumbs.dreamstime.com/b/%D0%BF%D1%80%D0%BE%D1%86%D0%B5%D1%81%D1%81-%D1%8D%D0%BB%D0%B5%D0%BA%D1%82%D1%80%D0%BE%D0%BB%D0%B8%D0%B7%D0%B0-%D0%B2%D0%BE%D0%B4%D1%8B-%D1%81-%D0%B0%D0%BD%D0%BE%D0%B4%D0%BE%D0%BC-%D0%B8-%D0%BA%D0%B0%D1%82%D0%BE%D0%B4%D0%BE%D0%BC-%D0%B2-%D1%81%D0%B8%D0%BB%D0%B5-%D0%B1%D0%B0%D1%82%D0%B0%D1%80%D0%B5%D0%B8-1329749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9539" r="10633" b="4917"/>
          <a:stretch/>
        </p:blipFill>
        <p:spPr bwMode="auto">
          <a:xfrm>
            <a:off x="3059832" y="3336513"/>
            <a:ext cx="3175636" cy="347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https://ekenstore.ru/wp-content/uploads/elektroli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21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225" y="5157192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856984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5000"/>
              </a:lnSpc>
            </a:pPr>
            <a:r>
              <a:rPr lang="ru-RU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катоде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первую очередь восстанавливаются те ионы, молеку­лы или атомы, потенциалы которых наиболее высокие.</a:t>
            </a:r>
          </a:p>
          <a:p>
            <a:pPr marL="360363" indent="-360363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Если электродный потенциал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существенно более отрица­телен, чем потенциал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водородного электрода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(ниже –1,0 В, например,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 то на катоде восстанавливается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водород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2" y="3416370"/>
            <a:ext cx="9015164" cy="17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283968" y="3933056"/>
            <a:ext cx="72008" cy="1484784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5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225" y="5157192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856984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5000"/>
              </a:lnSpc>
            </a:pPr>
            <a:r>
              <a:rPr lang="ru-RU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катоде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indent="539750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Если электродный потенциал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более положителен, чем по­тенциал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водородного электрода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(металлы, стоящие в ряду напряжений по­сле водорода, например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др.), на катоде разряжаются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ионы метал­ла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6" y="2970966"/>
            <a:ext cx="9015164" cy="17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2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225" y="5157192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856984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5000"/>
              </a:lnSpc>
            </a:pPr>
            <a:r>
              <a:rPr lang="ru-RU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катоде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marL="360363" indent="-360363" algn="just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Если электродный потенциал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имеет отрицательное значе­ние, но не ниже (–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др.), то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ионы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могут восстанавли­ваться на катоде одновременно с ионами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водорода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из воды.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9015164" cy="17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283968" y="3645024"/>
            <a:ext cx="72008" cy="1484784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2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945142"/>
            <a:ext cx="9154633" cy="15558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9513" y="518648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34959" y="1093240"/>
            <a:ext cx="6058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Катодные процессы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418" y="185447"/>
            <a:ext cx="3324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Запомним: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" y="3319419"/>
            <a:ext cx="9015164" cy="176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2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225" y="5157192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784976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аноде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при электролизе идет процесс окисления, т.е. отдаче электронов восстановителем, поэтому в </a:t>
            </a: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первую очередь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должны окислять­ся те атомы, молекулы или ионы, </a:t>
            </a:r>
            <a:r>
              <a:rPr lang="ru-RU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потенциалы которых в данных условиях наиболее </a:t>
            </a:r>
            <a:r>
              <a:rPr lang="ru-RU" sz="2800" b="1" u="dbl" dirty="0">
                <a:latin typeface="Arial" panose="020B0604020202020204" pitchFamily="34" charset="0"/>
                <a:cs typeface="Arial" panose="020B0604020202020204" pitchFamily="34" charset="0"/>
              </a:rPr>
              <a:t>низкие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000" algn="just">
              <a:lnSpc>
                <a:spcPct val="85000"/>
              </a:lnSpc>
            </a:pPr>
            <a:r>
              <a:rPr lang="ru-RU" sz="2800" b="1" u="dbl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u="dbl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</a:t>
            </a:r>
            <a:r>
              <a:rPr lang="ru-RU" sz="2800" b="1" u="dbl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растворимых анодах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происходит окисление анионов только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бескислородных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кислот: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2–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000" algn="just">
              <a:lnSpc>
                <a:spcPct val="85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Например, в случае электролиза раствора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аноде протекает процесс окисления ионов хлора, и образуется газообразный хлор:</a:t>
            </a:r>
          </a:p>
          <a:p>
            <a:pPr algn="ctr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2С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2ē → С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омой 6">
            <a:hlinkClick r:id="" action="ppaction://noaction" highlightClick="1"/>
          </p:cNvPr>
          <p:cNvSpPr/>
          <p:nvPr/>
        </p:nvSpPr>
        <p:spPr>
          <a:xfrm>
            <a:off x="1714480" y="1428736"/>
            <a:ext cx="720725" cy="7207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процесс 8"/>
          <p:cNvSpPr>
            <a:spLocks noChangeArrowheads="1"/>
          </p:cNvSpPr>
          <p:nvPr/>
        </p:nvSpPr>
        <p:spPr bwMode="auto">
          <a:xfrm>
            <a:off x="2944813" y="1512888"/>
            <a:ext cx="5730875" cy="476250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содержанию</a:t>
            </a:r>
          </a:p>
        </p:txBody>
      </p:sp>
      <p:sp>
        <p:nvSpPr>
          <p:cNvPr id="11" name="Блок-схема: процесс 10"/>
          <p:cNvSpPr>
            <a:spLocks noChangeArrowheads="1"/>
          </p:cNvSpPr>
          <p:nvPr/>
        </p:nvSpPr>
        <p:spPr bwMode="auto">
          <a:xfrm>
            <a:off x="2944813" y="3789363"/>
            <a:ext cx="5730875" cy="896937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выхода из программы нажмите «</a:t>
            </a:r>
            <a:r>
              <a:rPr lang="en-US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</a:t>
            </a: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r>
              <a:rPr lang="en-US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клавиатуре</a:t>
            </a:r>
          </a:p>
        </p:txBody>
      </p:sp>
      <p:sp>
        <p:nvSpPr>
          <p:cNvPr id="12" name="Блок-схема: процесс 11"/>
          <p:cNvSpPr>
            <a:spLocks noChangeArrowheads="1"/>
          </p:cNvSpPr>
          <p:nvPr/>
        </p:nvSpPr>
        <p:spPr bwMode="auto">
          <a:xfrm>
            <a:off x="2944813" y="2276475"/>
            <a:ext cx="5730875" cy="1223963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Переход к тому действию, о котором гласит надпись, выделенная </a:t>
            </a:r>
            <a:r>
              <a:rPr lang="ru-RU" sz="25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вишневым или желтым цветом</a:t>
            </a:r>
            <a:endParaRPr lang="ru-RU" sz="25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4598" name="Прямоугольник 12"/>
          <p:cNvSpPr>
            <a:spLocks noChangeArrowheads="1"/>
          </p:cNvSpPr>
          <p:nvPr/>
        </p:nvSpPr>
        <p:spPr bwMode="auto">
          <a:xfrm>
            <a:off x="684213" y="2339471"/>
            <a:ext cx="212407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Справочная таблица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Вернемся к опыту 2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728" y="3786190"/>
            <a:ext cx="928694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noaction" highlightClick="1"/>
          </p:cNvPr>
          <p:cNvSpPr/>
          <p:nvPr/>
        </p:nvSpPr>
        <p:spPr>
          <a:xfrm>
            <a:off x="1357290" y="521495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4">
            <a:hlinkClick r:id="" action="ppaction://noaction" highlightClick="1"/>
          </p:cNvPr>
          <p:cNvSpPr/>
          <p:nvPr/>
        </p:nvSpPr>
        <p:spPr>
          <a:xfrm>
            <a:off x="2071670" y="521495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Блок-схема: процесс 13"/>
          <p:cNvSpPr>
            <a:spLocks noChangeArrowheads="1"/>
          </p:cNvSpPr>
          <p:nvPr/>
        </p:nvSpPr>
        <p:spPr bwMode="auto">
          <a:xfrm>
            <a:off x="2944813" y="4941888"/>
            <a:ext cx="5730875" cy="935037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Кнопки для перемещения вперед и назад по </a:t>
            </a:r>
            <a:r>
              <a:rPr lang="ru-RU" sz="25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материалу занятий</a:t>
            </a:r>
            <a:endParaRPr lang="ru-RU" sz="25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4609" name="WordArt 17"/>
          <p:cNvSpPr>
            <a:spLocks noChangeArrowheads="1" noChangeShapeType="1" noTextEdit="1"/>
          </p:cNvSpPr>
          <p:nvPr/>
        </p:nvSpPr>
        <p:spPr bwMode="auto">
          <a:xfrm>
            <a:off x="1403648" y="260648"/>
            <a:ext cx="6713537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Инструкция по использованию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интерфейса</a:t>
            </a:r>
          </a:p>
        </p:txBody>
      </p:sp>
      <p:sp>
        <p:nvSpPr>
          <p:cNvPr id="1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225" y="5157192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9944" y="332656"/>
            <a:ext cx="87849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аноде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800" b="1" u="db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u="dbl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</a:t>
            </a:r>
            <a:r>
              <a:rPr lang="ru-RU" sz="2800" b="1" u="db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растворимых анодах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электролизу подвергаются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водные растворы солей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в состав которых входят анионы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кислородсодержащих кислот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ru-RU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2–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ru-RU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2–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) или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анионы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то </a:t>
            </a:r>
            <a:r>
              <a:rPr lang="ru-RU" sz="2800" b="1" u="dbl" dirty="0">
                <a:latin typeface="Arial" panose="020B0604020202020204" pitchFamily="34" charset="0"/>
                <a:cs typeface="Arial" panose="020B0604020202020204" pitchFamily="34" charset="0"/>
              </a:rPr>
              <a:t>на нерастворимом аноде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 первую очередь окисляются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гидроксогруппы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воды с выделением кислорода: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4ОН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4ē → О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+ 2Н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05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225" y="5157192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908" y="260648"/>
            <a:ext cx="8640960" cy="265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Учитывая, что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является слабым электролитом,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анодный про­цесс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записать иначе:</a:t>
            </a:r>
          </a:p>
          <a:p>
            <a:pPr algn="ctr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2Н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4ē → О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+ 4Н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 есть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одновременно с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образованием кислорода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анодном пространстве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создается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кислая среда</a:t>
            </a:r>
            <a:r>
              <a:rPr lang="ru-RU" sz="28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(рН &lt; 7).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23" y="3824309"/>
            <a:ext cx="9247187" cy="16906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9513" y="518648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6723" y="77171"/>
            <a:ext cx="3324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Запомним: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987418"/>
            <a:ext cx="4722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Анодные процессы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418" y="1703998"/>
            <a:ext cx="879907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>
              <a:buClr>
                <a:schemeClr val="dk1"/>
              </a:buClr>
              <a:buSzPts val="3200"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Растворимый (активный) анод</a:t>
            </a:r>
            <a:r>
              <a:rPr lang="ru-RU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u-RU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М – </a:t>
            </a:r>
            <a:r>
              <a:rPr lang="ru-RU" sz="2800" b="1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</a:t>
            </a:r>
            <a:r>
              <a:rPr lang="ru-RU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= </a:t>
            </a:r>
            <a:r>
              <a:rPr lang="ru-RU" sz="2800" b="1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</a:t>
            </a:r>
            <a:r>
              <a:rPr lang="ru-RU" sz="2800" b="1" baseline="300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</a:t>
            </a:r>
            <a:r>
              <a:rPr lang="ru-RU" sz="2800" b="1" baseline="30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+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4500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растворимый (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инертный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 анод</a:t>
            </a:r>
            <a:r>
              <a:rPr lang="ru-RU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17463" algn="ctr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ru-RU" sz="28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2RCOO</a:t>
            </a:r>
            <a:r>
              <a:rPr lang="ru-RU" sz="2800" b="1" baseline="30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–</a:t>
            </a:r>
            <a:r>
              <a:rPr lang="ru-RU" sz="28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– </a:t>
            </a:r>
            <a:r>
              <a:rPr lang="ru-RU" sz="28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</a:t>
            </a:r>
            <a:r>
              <a:rPr lang="en-US" sz="28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ē</a:t>
            </a:r>
            <a:r>
              <a:rPr lang="ru-RU" sz="28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ru-RU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= </a:t>
            </a:r>
            <a:r>
              <a:rPr lang="ru-RU" sz="28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R–R  </a:t>
            </a:r>
            <a:r>
              <a:rPr lang="ru-RU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+ 2CO</a:t>
            </a:r>
            <a:r>
              <a:rPr lang="ru-RU" sz="2800" b="1" baseline="-25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tatic.wixstatic.com/media/3da4b6_b63717cc6e9445fd8f5c22a04d6ecab4~mv2.jpg/v1/fill/w_877,h_689,al_c,q_90/fi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24"/>
          <a:stretch/>
        </p:blipFill>
        <p:spPr bwMode="auto">
          <a:xfrm>
            <a:off x="157406" y="116632"/>
            <a:ext cx="8716751" cy="62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1225" y="5157192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34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225" y="5157192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889248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 действием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электрического тока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водном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растворе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хлорида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 (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CuCl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+ 2Cl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811864"/>
              </p:ext>
            </p:extLst>
          </p:nvPr>
        </p:nvGraphicFramePr>
        <p:xfrm>
          <a:off x="-1" y="2000205"/>
          <a:ext cx="9157912" cy="19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882">
                  <a:extLst>
                    <a:ext uri="{9D8B030D-6E8A-4147-A177-3AD203B41FA5}">
                      <a16:colId xmlns:a16="http://schemas.microsoft.com/office/drawing/2014/main" val="4207922570"/>
                    </a:ext>
                  </a:extLst>
                </a:gridCol>
                <a:gridCol w="2865031">
                  <a:extLst>
                    <a:ext uri="{9D8B030D-6E8A-4147-A177-3AD203B41FA5}">
                      <a16:colId xmlns:a16="http://schemas.microsoft.com/office/drawing/2014/main" val="4044931639"/>
                    </a:ext>
                  </a:extLst>
                </a:gridCol>
                <a:gridCol w="1023218">
                  <a:extLst>
                    <a:ext uri="{9D8B030D-6E8A-4147-A177-3AD203B41FA5}">
                      <a16:colId xmlns:a16="http://schemas.microsoft.com/office/drawing/2014/main" val="1514107634"/>
                    </a:ext>
                  </a:extLst>
                </a:gridCol>
                <a:gridCol w="381201">
                  <a:extLst>
                    <a:ext uri="{9D8B030D-6E8A-4147-A177-3AD203B41FA5}">
                      <a16:colId xmlns:a16="http://schemas.microsoft.com/office/drawing/2014/main" val="2593188096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413352944"/>
                    </a:ext>
                  </a:extLst>
                </a:gridCol>
                <a:gridCol w="197212">
                  <a:extLst>
                    <a:ext uri="{9D8B030D-6E8A-4147-A177-3AD203B41FA5}">
                      <a16:colId xmlns:a16="http://schemas.microsoft.com/office/drawing/2014/main" val="4180254849"/>
                    </a:ext>
                  </a:extLst>
                </a:gridCol>
                <a:gridCol w="1161849">
                  <a:extLst>
                    <a:ext uri="{9D8B030D-6E8A-4147-A177-3AD203B41FA5}">
                      <a16:colId xmlns:a16="http://schemas.microsoft.com/office/drawing/2014/main" val="2421489201"/>
                    </a:ext>
                  </a:extLst>
                </a:gridCol>
                <a:gridCol w="2497679">
                  <a:extLst>
                    <a:ext uri="{9D8B030D-6E8A-4147-A177-3AD203B41FA5}">
                      <a16:colId xmlns:a16="http://schemas.microsoft.com/office/drawing/2014/main" val="3451090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К (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r>
                        <a:rPr lang="en-US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+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+ 2ē →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r>
                        <a:rPr lang="en-US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восстановление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15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А (+)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ru-RU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ē →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окисление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887737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CuCl</a:t>
                      </a:r>
                      <a:r>
                        <a:rPr lang="en-US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Н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86492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у катода</a:t>
                      </a:r>
                      <a:endParaRPr lang="ru-RU" sz="26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009644"/>
                          </a:solidFill>
                          <a:latin typeface="Arial Narrow" panose="020B0606020202030204" pitchFamily="34" charset="0"/>
                        </a:rPr>
                        <a:t>у анода</a:t>
                      </a:r>
                      <a:endParaRPr lang="ru-RU" sz="2600" b="1" dirty="0">
                        <a:solidFill>
                          <a:srgbClr val="00964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b="1" dirty="0">
                        <a:solidFill>
                          <a:srgbClr val="00964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3905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5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225" y="5157192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889248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 действием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электрического тока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водном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растворе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хлорида натрия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Na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63467"/>
              </p:ext>
            </p:extLst>
          </p:nvPr>
        </p:nvGraphicFramePr>
        <p:xfrm>
          <a:off x="-1" y="2000205"/>
          <a:ext cx="9148821" cy="19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882">
                  <a:extLst>
                    <a:ext uri="{9D8B030D-6E8A-4147-A177-3AD203B41FA5}">
                      <a16:colId xmlns:a16="http://schemas.microsoft.com/office/drawing/2014/main" val="4207922570"/>
                    </a:ext>
                  </a:extLst>
                </a:gridCol>
                <a:gridCol w="3369087">
                  <a:extLst>
                    <a:ext uri="{9D8B030D-6E8A-4147-A177-3AD203B41FA5}">
                      <a16:colId xmlns:a16="http://schemas.microsoft.com/office/drawing/2014/main" val="4044931639"/>
                    </a:ext>
                  </a:extLst>
                </a:gridCol>
                <a:gridCol w="519162">
                  <a:extLst>
                    <a:ext uri="{9D8B030D-6E8A-4147-A177-3AD203B41FA5}">
                      <a16:colId xmlns:a16="http://schemas.microsoft.com/office/drawing/2014/main" val="1514107634"/>
                    </a:ext>
                  </a:extLst>
                </a:gridCol>
                <a:gridCol w="381201">
                  <a:extLst>
                    <a:ext uri="{9D8B030D-6E8A-4147-A177-3AD203B41FA5}">
                      <a16:colId xmlns:a16="http://schemas.microsoft.com/office/drawing/2014/main" val="2593188096"/>
                    </a:ext>
                  </a:extLst>
                </a:gridCol>
                <a:gridCol w="304961">
                  <a:extLst>
                    <a:ext uri="{9D8B030D-6E8A-4147-A177-3AD203B41FA5}">
                      <a16:colId xmlns:a16="http://schemas.microsoft.com/office/drawing/2014/main" val="413352944"/>
                    </a:ext>
                  </a:extLst>
                </a:gridCol>
                <a:gridCol w="810900">
                  <a:extLst>
                    <a:ext uri="{9D8B030D-6E8A-4147-A177-3AD203B41FA5}">
                      <a16:colId xmlns:a16="http://schemas.microsoft.com/office/drawing/2014/main" val="24214892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01707871"/>
                    </a:ext>
                  </a:extLst>
                </a:gridCol>
                <a:gridCol w="1120436">
                  <a:extLst>
                    <a:ext uri="{9D8B030D-6E8A-4147-A177-3AD203B41FA5}">
                      <a16:colId xmlns:a16="http://schemas.microsoft.com/office/drawing/2014/main" val="3451090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К (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2Н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+ 2ē → Н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+ 2ОН</a:t>
                      </a:r>
                      <a:r>
                        <a:rPr lang="ru-RU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восстановление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15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А (+)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ru-RU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ē →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600" b="1" dirty="0">
                        <a:solidFill>
                          <a:srgbClr val="0033C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окисление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887737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NaCl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2Na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endParaRPr lang="ru-RU" sz="2600" b="1" dirty="0">
                        <a:solidFill>
                          <a:srgbClr val="00964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86492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у катода</a:t>
                      </a:r>
                      <a:endParaRPr lang="ru-RU" sz="26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009644"/>
                          </a:solidFill>
                          <a:latin typeface="Arial Narrow" panose="020B0606020202030204" pitchFamily="34" charset="0"/>
                        </a:rPr>
                        <a:t>у анода</a:t>
                      </a:r>
                      <a:endParaRPr lang="ru-RU" sz="2600" b="1" dirty="0">
                        <a:solidFill>
                          <a:srgbClr val="00964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3905738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537" t="23306" r="30899" b="19282"/>
          <a:stretch/>
        </p:blipFill>
        <p:spPr>
          <a:xfrm>
            <a:off x="0" y="3428999"/>
            <a:ext cx="2834585" cy="344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225" y="5157192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889248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 действием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электрического тока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водном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растворе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сульфата меди (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s://w7.pngwing.com/pngs/180/198/png-transparent-electroplating-copper-plating-metal-movement-elements-miscellaneous-angle-tex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3" r="21000"/>
          <a:stretch/>
        </p:blipFill>
        <p:spPr bwMode="auto">
          <a:xfrm>
            <a:off x="107504" y="3407261"/>
            <a:ext cx="2520280" cy="343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845950"/>
              </p:ext>
            </p:extLst>
          </p:nvPr>
        </p:nvGraphicFramePr>
        <p:xfrm>
          <a:off x="-1" y="2000205"/>
          <a:ext cx="9148821" cy="19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882">
                  <a:extLst>
                    <a:ext uri="{9D8B030D-6E8A-4147-A177-3AD203B41FA5}">
                      <a16:colId xmlns:a16="http://schemas.microsoft.com/office/drawing/2014/main" val="4207922570"/>
                    </a:ext>
                  </a:extLst>
                </a:gridCol>
                <a:gridCol w="3009047">
                  <a:extLst>
                    <a:ext uri="{9D8B030D-6E8A-4147-A177-3AD203B41FA5}">
                      <a16:colId xmlns:a16="http://schemas.microsoft.com/office/drawing/2014/main" val="4044931639"/>
                    </a:ext>
                  </a:extLst>
                </a:gridCol>
                <a:gridCol w="879202">
                  <a:extLst>
                    <a:ext uri="{9D8B030D-6E8A-4147-A177-3AD203B41FA5}">
                      <a16:colId xmlns:a16="http://schemas.microsoft.com/office/drawing/2014/main" val="1514107634"/>
                    </a:ext>
                  </a:extLst>
                </a:gridCol>
                <a:gridCol w="381201">
                  <a:extLst>
                    <a:ext uri="{9D8B030D-6E8A-4147-A177-3AD203B41FA5}">
                      <a16:colId xmlns:a16="http://schemas.microsoft.com/office/drawing/2014/main" val="2593188096"/>
                    </a:ext>
                  </a:extLst>
                </a:gridCol>
                <a:gridCol w="304961">
                  <a:extLst>
                    <a:ext uri="{9D8B030D-6E8A-4147-A177-3AD203B41FA5}">
                      <a16:colId xmlns:a16="http://schemas.microsoft.com/office/drawing/2014/main" val="413352944"/>
                    </a:ext>
                  </a:extLst>
                </a:gridCol>
                <a:gridCol w="1963028">
                  <a:extLst>
                    <a:ext uri="{9D8B030D-6E8A-4147-A177-3AD203B41FA5}">
                      <a16:colId xmlns:a16="http://schemas.microsoft.com/office/drawing/2014/main" val="2421489201"/>
                    </a:ext>
                  </a:extLst>
                </a:gridCol>
                <a:gridCol w="1696500">
                  <a:extLst>
                    <a:ext uri="{9D8B030D-6E8A-4147-A177-3AD203B41FA5}">
                      <a16:colId xmlns:a16="http://schemas.microsoft.com/office/drawing/2014/main" val="3451090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К (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r>
                        <a:rPr lang="en-US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+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+ 2ē →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r>
                        <a:rPr lang="en-US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восстановление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15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А (+)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2Н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4ē → О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+ 4Н</a:t>
                      </a:r>
                      <a:r>
                        <a:rPr lang="ru-RU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окисление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887737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2Cu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+ 2Н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600" b="1" dirty="0">
                        <a:solidFill>
                          <a:srgbClr val="00964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86492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у катода</a:t>
                      </a:r>
                      <a:endParaRPr lang="ru-RU" sz="26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009644"/>
                          </a:solidFill>
                          <a:latin typeface="Arial Narrow" panose="020B0606020202030204" pitchFamily="34" charset="0"/>
                        </a:rPr>
                        <a:t>у анода</a:t>
                      </a:r>
                      <a:endParaRPr lang="ru-RU" sz="2600" b="1" dirty="0">
                        <a:solidFill>
                          <a:srgbClr val="00964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3905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2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225" y="5157192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889248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 действием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электрического тока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водном растворе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сульфата натрия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Na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28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019991"/>
              </p:ext>
            </p:extLst>
          </p:nvPr>
        </p:nvGraphicFramePr>
        <p:xfrm>
          <a:off x="-1" y="2000205"/>
          <a:ext cx="9148821" cy="19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882">
                  <a:extLst>
                    <a:ext uri="{9D8B030D-6E8A-4147-A177-3AD203B41FA5}">
                      <a16:colId xmlns:a16="http://schemas.microsoft.com/office/drawing/2014/main" val="4207922570"/>
                    </a:ext>
                  </a:extLst>
                </a:gridCol>
                <a:gridCol w="2744646">
                  <a:extLst>
                    <a:ext uri="{9D8B030D-6E8A-4147-A177-3AD203B41FA5}">
                      <a16:colId xmlns:a16="http://schemas.microsoft.com/office/drawing/2014/main" val="4044931639"/>
                    </a:ext>
                  </a:extLst>
                </a:gridCol>
                <a:gridCol w="1143603">
                  <a:extLst>
                    <a:ext uri="{9D8B030D-6E8A-4147-A177-3AD203B41FA5}">
                      <a16:colId xmlns:a16="http://schemas.microsoft.com/office/drawing/2014/main" val="1514107634"/>
                    </a:ext>
                  </a:extLst>
                </a:gridCol>
                <a:gridCol w="381201">
                  <a:extLst>
                    <a:ext uri="{9D8B030D-6E8A-4147-A177-3AD203B41FA5}">
                      <a16:colId xmlns:a16="http://schemas.microsoft.com/office/drawing/2014/main" val="2593188096"/>
                    </a:ext>
                  </a:extLst>
                </a:gridCol>
                <a:gridCol w="304961">
                  <a:extLst>
                    <a:ext uri="{9D8B030D-6E8A-4147-A177-3AD203B41FA5}">
                      <a16:colId xmlns:a16="http://schemas.microsoft.com/office/drawing/2014/main" val="413352944"/>
                    </a:ext>
                  </a:extLst>
                </a:gridCol>
                <a:gridCol w="609921">
                  <a:extLst>
                    <a:ext uri="{9D8B030D-6E8A-4147-A177-3AD203B41FA5}">
                      <a16:colId xmlns:a16="http://schemas.microsoft.com/office/drawing/2014/main" val="2421489201"/>
                    </a:ext>
                  </a:extLst>
                </a:gridCol>
                <a:gridCol w="2363445">
                  <a:extLst>
                    <a:ext uri="{9D8B030D-6E8A-4147-A177-3AD203B41FA5}">
                      <a16:colId xmlns:a16="http://schemas.microsoft.com/office/drawing/2014/main" val="3001707871"/>
                    </a:ext>
                  </a:extLst>
                </a:gridCol>
                <a:gridCol w="686162">
                  <a:extLst>
                    <a:ext uri="{9D8B030D-6E8A-4147-A177-3AD203B41FA5}">
                      <a16:colId xmlns:a16="http://schemas.microsoft.com/office/drawing/2014/main" val="3451090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К (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2Н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+ 2ē → Н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+ 2ОН</a:t>
                      </a:r>
                      <a:r>
                        <a:rPr lang="ru-RU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восстановление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15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А (+)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2Н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4ē → О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+ 4Н</a:t>
                      </a:r>
                      <a:r>
                        <a:rPr lang="ru-RU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окисление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887737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US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+ 6Н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+ 4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+ 2Н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en-US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600" b="1" dirty="0">
                        <a:solidFill>
                          <a:srgbClr val="00964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86492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у катода</a:t>
                      </a:r>
                      <a:endParaRPr lang="ru-RU" sz="26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009644"/>
                          </a:solidFill>
                          <a:latin typeface="Arial Narrow" panose="020B0606020202030204" pitchFamily="34" charset="0"/>
                        </a:rPr>
                        <a:t>у анода</a:t>
                      </a:r>
                      <a:endParaRPr lang="ru-RU" sz="2600" b="1" dirty="0">
                        <a:solidFill>
                          <a:srgbClr val="00964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3905738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t="2828" r="45610" b="1566"/>
          <a:stretch/>
        </p:blipFill>
        <p:spPr bwMode="auto">
          <a:xfrm>
            <a:off x="15102" y="3527681"/>
            <a:ext cx="3188746" cy="331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73748" y="5023683"/>
            <a:ext cx="4270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 Black" panose="020B0A04020102020204" pitchFamily="34" charset="0"/>
              </a:rPr>
              <a:t>Электролиз воды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771800" y="5608295"/>
            <a:ext cx="4847087" cy="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1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8790001" cy="644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5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43891" y="44624"/>
            <a:ext cx="8964613" cy="39772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indent="450000" algn="just" eaLnBrk="1" hangingPunct="1">
              <a:lnSpc>
                <a:spcPct val="85000"/>
              </a:lnSpc>
              <a:defRPr/>
            </a:pPr>
            <a:r>
              <a:rPr lang="ru-RU" sz="2700" b="1" dirty="0" smtClean="0">
                <a:ln>
                  <a:solidFill>
                    <a:sysClr val="windowText" lastClr="000000"/>
                  </a:solidFill>
                </a:ln>
                <a:solidFill>
                  <a:srgbClr val="E63E10"/>
                </a:solidFill>
                <a:latin typeface="Arial Black" panose="020B0A04020102020204" pitchFamily="34" charset="0"/>
                <a:cs typeface="Arial" pitchFamily="34" charset="0"/>
              </a:rPr>
              <a:t>Электролиз</a:t>
            </a:r>
            <a:r>
              <a:rPr lang="ru-RU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имеет </a:t>
            </a:r>
            <a:r>
              <a:rPr lang="ru-RU" sz="2700" b="1" u="sng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itchFamily="34" charset="0"/>
              </a:rPr>
              <a:t>широкое применение</a:t>
            </a:r>
            <a:r>
              <a:rPr lang="ru-RU" sz="27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в промышленности</a:t>
            </a:r>
            <a:r>
              <a:rPr lang="ru-RU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 С помощью электролиза можно осаждать на металлических деталях тонкие слои других металлов. Так производится никелирование, хромирование, золочение различных изделий.</a:t>
            </a:r>
          </a:p>
          <a:p>
            <a:pPr indent="450000" algn="just" eaLnBrk="1" hangingPunct="1">
              <a:lnSpc>
                <a:spcPct val="85000"/>
              </a:lnSpc>
              <a:defRPr/>
            </a:pPr>
            <a:r>
              <a:rPr lang="ru-RU" sz="2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Пропуская электрический ток через расплавы некоторых солей, можно выделять металлы в чистом виде. Так получают алюминий, рафинированную (сверхчистую) медь и ряд других металлов.</a:t>
            </a:r>
          </a:p>
        </p:txBody>
      </p:sp>
      <p:pic>
        <p:nvPicPr>
          <p:cNvPr id="82948" name="Picture 4" descr="image148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809919" y="4079806"/>
            <a:ext cx="3609946" cy="274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65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21" name="WordArt 5"/>
          <p:cNvSpPr>
            <a:spLocks noChangeArrowheads="1" noChangeShapeType="1" noTextEdit="1"/>
          </p:cNvSpPr>
          <p:nvPr/>
        </p:nvSpPr>
        <p:spPr bwMode="auto">
          <a:xfrm>
            <a:off x="2908211" y="72976"/>
            <a:ext cx="4176042" cy="379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Содержание</a:t>
            </a:r>
          </a:p>
        </p:txBody>
      </p:sp>
      <p:pic>
        <p:nvPicPr>
          <p:cNvPr id="495624" name="Picture 8" descr="читатель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82" y="3845"/>
            <a:ext cx="10096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701" y="1052736"/>
            <a:ext cx="86056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6350" algn="just">
              <a:lnSpc>
                <a:spcPct val="80000"/>
              </a:lnSpc>
            </a:pPr>
            <a:r>
              <a:rPr lang="ru-RU" sz="2800" b="1" dirty="0" smtClean="0">
                <a:ln w="1905"/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Инструкция по использованию интерфейса</a:t>
            </a:r>
            <a:endParaRPr lang="ru-RU" sz="2800" b="1" dirty="0" smtClean="0">
              <a:ln w="1905"/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Электрохимические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процессы (</a:t>
            </a:r>
            <a:r>
              <a:rPr lang="ru-RU" sz="2800" b="1" dirty="0">
                <a:latin typeface="Arial" pitchFamily="34" charset="0"/>
                <a:cs typeface="Arial" pitchFamily="34" charset="0"/>
                <a:hlinkClick r:id="rId5" action="ppaction://hlinksldjump"/>
              </a:rPr>
              <a:t>основные понятия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).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Электродный </a:t>
            </a:r>
            <a:r>
              <a:rPr lang="ru-RU" sz="2800" b="1" dirty="0">
                <a:latin typeface="Arial" pitchFamily="34" charset="0"/>
                <a:cs typeface="Arial" pitchFamily="34" charset="0"/>
                <a:hlinkClick r:id="rId6" action="ppaction://hlinksldjump"/>
              </a:rPr>
              <a:t>ряд 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напряжения.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Электролиз.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hlinkClick r:id="rId8" action="ppaction://hlinksldjump"/>
              </a:rPr>
              <a:t>Применение электролиза.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Использованные источники.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10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6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TRIX\Desktop\slide_16.jpg"/>
          <p:cNvPicPr>
            <a:picLocks noChangeAspect="1" noChangeArrowheads="1"/>
          </p:cNvPicPr>
          <p:nvPr/>
        </p:nvPicPr>
        <p:blipFill rotWithShape="1">
          <a:blip r:embed="rId2" cstate="print"/>
          <a:srcRect l="2751" t="4851" r="5113" b="9051"/>
          <a:stretch/>
        </p:blipFill>
        <p:spPr bwMode="auto">
          <a:xfrm>
            <a:off x="12785" y="63755"/>
            <a:ext cx="9049104" cy="6342107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110253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67544" y="620688"/>
            <a:ext cx="561662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9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ATRIX\Desktop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9" y="38368"/>
            <a:ext cx="9201940" cy="67029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491" y="5830206"/>
            <a:ext cx="3528392" cy="3689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326" y="5769182"/>
            <a:ext cx="4063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8851" y="5830206"/>
            <a:ext cx="3528392" cy="5086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10109" y="5786100"/>
            <a:ext cx="2350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Zn, Cd, Co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домой 15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1636643"/>
            <a:ext cx="3528392" cy="3446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915816" y="1609636"/>
            <a:ext cx="3778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(K, Na, Be, Ca, Ba …)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TRIX\Desktop\slide_15.jpg"/>
          <p:cNvPicPr>
            <a:picLocks noChangeAspect="1" noChangeArrowheads="1"/>
          </p:cNvPicPr>
          <p:nvPr/>
        </p:nvPicPr>
        <p:blipFill rotWithShape="1">
          <a:blip r:embed="rId2" cstate="print"/>
          <a:srcRect l="4290" t="2750" r="3573" b="9051"/>
          <a:stretch/>
        </p:blipFill>
        <p:spPr bwMode="auto">
          <a:xfrm>
            <a:off x="179512" y="185651"/>
            <a:ext cx="8926423" cy="6408713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110253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04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07704" y="84166"/>
            <a:ext cx="5330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E63E10"/>
                </a:solidFill>
                <a:latin typeface="Arial Black" panose="020B0A04020102020204" pitchFamily="34" charset="0"/>
                <a:cs typeface="Arial" pitchFamily="34" charset="0"/>
              </a:rPr>
              <a:t>Получение алюминия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16" name="Picture 2" descr="C:\Users\MATRIX\Desktop\slide_13.jpg"/>
          <p:cNvPicPr>
            <a:picLocks noChangeAspect="1" noChangeArrowheads="1"/>
          </p:cNvPicPr>
          <p:nvPr/>
        </p:nvPicPr>
        <p:blipFill rotWithShape="1">
          <a:blip r:embed="rId5" cstate="print"/>
          <a:srcRect l="4326" t="24800" r="43934" b="45684"/>
          <a:stretch/>
        </p:blipFill>
        <p:spPr bwMode="auto">
          <a:xfrm>
            <a:off x="323528" y="668941"/>
            <a:ext cx="8605913" cy="3120099"/>
          </a:xfrm>
          <a:prstGeom prst="rect">
            <a:avLst/>
          </a:prstGeom>
          <a:noFill/>
        </p:spPr>
      </p:pic>
      <p:pic>
        <p:nvPicPr>
          <p:cNvPr id="17" name="Picture 2" descr="Aluminium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93" y="3789040"/>
            <a:ext cx="2607955" cy="2607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293151" y="6283768"/>
            <a:ext cx="3667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Образец алюминия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59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110253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4984" y="128118"/>
            <a:ext cx="8759503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Современный метод </a:t>
            </a:r>
            <a:r>
              <a:rPr lang="ru-RU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получения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алюминия</a:t>
            </a:r>
            <a:r>
              <a:rPr lang="ru-RU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процесс Холла – Эру</a:t>
            </a:r>
            <a:r>
              <a:rPr lang="ru-RU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был разработан независимо американцем 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Чарльзом Холлом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 и французом 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Полем Эру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 в 1886 году. Он заключается в растворении 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оксида алюминия Al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 в расплаве 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криолита Na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AlF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 с последующим 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электролизом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 с использованием расходуемых 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</a:rPr>
              <a:t>коксовых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 или 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" panose="020B0604020202020204" pitchFamily="34" charset="0"/>
              </a:rPr>
              <a:t>графитовых анодных электродов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. Такой метод получения требует очень больших затрат электроэнергии и поэтому получил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промышленное применение только в XX веке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indent="450000" algn="just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</a:rPr>
              <a:t>Электролиз в расплаве криолита:</a:t>
            </a:r>
            <a:endParaRPr lang="ru-RU" sz="2800" b="1" i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21089" t="52886" r="65058" b="42293"/>
          <a:stretch/>
        </p:blipFill>
        <p:spPr>
          <a:xfrm>
            <a:off x="3529655" y="4884469"/>
            <a:ext cx="4610100" cy="901976"/>
          </a:xfrm>
          <a:prstGeom prst="rect">
            <a:avLst/>
          </a:prstGeom>
        </p:spPr>
      </p:pic>
      <p:pic>
        <p:nvPicPr>
          <p:cNvPr id="14" name="Picture 4" descr="https://upload.wikimedia.org/wikipedia/commons/thumb/1/18/President_Lula_visit_to_Aluminum_factory.jpg/1024px-President_Lula_visit_to_Aluminum_factor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40253"/>
            <a:ext cx="2808312" cy="18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427985" y="5915933"/>
            <a:ext cx="3811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Алюминиевый прокат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95705" y="6405653"/>
            <a:ext cx="5183734" cy="16133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1225" y="5157192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101" y="275046"/>
            <a:ext cx="8892480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Смесь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оксида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алюминия 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Al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3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(около 10 %)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и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криолита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 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Na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AlF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6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(около 90 %)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плавится при температуре около 1000 </a:t>
            </a:r>
            <a:r>
              <a:rPr lang="ru-RU" sz="2800" b="1" baseline="30000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о</a:t>
            </a:r>
            <a:r>
              <a:rPr lang="ru-RU" sz="2800" b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</a:t>
            </a:r>
            <a:r>
              <a:rPr lang="ru-RU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, в то время, как </a:t>
            </a:r>
            <a:r>
              <a:rPr lang="en-US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t</a:t>
            </a:r>
            <a:r>
              <a:rPr lang="ru-RU" sz="2800" b="1" baseline="-25000" dirty="0" smtClean="0">
                <a:solidFill>
                  <a:srgbClr val="202122"/>
                </a:solidFill>
                <a:latin typeface="Arial" panose="020B0604020202020204" pitchFamily="34" charset="0"/>
              </a:rPr>
              <a:t>пл.</a:t>
            </a:r>
            <a:r>
              <a:rPr lang="ru-RU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Al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) = 2045 </a:t>
            </a:r>
            <a:r>
              <a:rPr lang="ru-RU" sz="2800" b="1" baseline="30000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о</a:t>
            </a:r>
            <a:r>
              <a:rPr lang="ru-RU" sz="2800" b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</a:t>
            </a:r>
            <a:r>
              <a:rPr lang="ru-RU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. В расплаве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криолита Na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AlF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6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оксида алюминия Al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,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который представляет собой соль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AlAlO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3 </a:t>
            </a:r>
            <a:r>
              <a:rPr lang="ru-RU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(алюминат алюминия) </a:t>
            </a:r>
            <a:r>
              <a:rPr lang="ru-RU" sz="2800" b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диссоциирует</a:t>
            </a:r>
            <a:r>
              <a:rPr lang="ru-RU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:</a:t>
            </a:r>
          </a:p>
          <a:p>
            <a:pPr algn="ctr">
              <a:lnSpc>
                <a:spcPct val="85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AlAlO</a:t>
            </a:r>
            <a:r>
              <a:rPr lang="ru-RU" sz="2800" b="1" baseline="-250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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Al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en-US" sz="2800" b="1" baseline="300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+ AlO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ru-RU" sz="28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3–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930728"/>
              </p:ext>
            </p:extLst>
          </p:nvPr>
        </p:nvGraphicFramePr>
        <p:xfrm>
          <a:off x="78101" y="3297412"/>
          <a:ext cx="8998067" cy="195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7267">
                  <a:extLst>
                    <a:ext uri="{9D8B030D-6E8A-4147-A177-3AD203B41FA5}">
                      <a16:colId xmlns:a16="http://schemas.microsoft.com/office/drawing/2014/main" val="4207922570"/>
                    </a:ext>
                  </a:extLst>
                </a:gridCol>
                <a:gridCol w="2400488">
                  <a:extLst>
                    <a:ext uri="{9D8B030D-6E8A-4147-A177-3AD203B41FA5}">
                      <a16:colId xmlns:a16="http://schemas.microsoft.com/office/drawing/2014/main" val="404493163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514107634"/>
                    </a:ext>
                  </a:extLst>
                </a:gridCol>
                <a:gridCol w="760925">
                  <a:extLst>
                    <a:ext uri="{9D8B030D-6E8A-4147-A177-3AD203B41FA5}">
                      <a16:colId xmlns:a16="http://schemas.microsoft.com/office/drawing/2014/main" val="698967713"/>
                    </a:ext>
                  </a:extLst>
                </a:gridCol>
                <a:gridCol w="535219">
                  <a:extLst>
                    <a:ext uri="{9D8B030D-6E8A-4147-A177-3AD203B41FA5}">
                      <a16:colId xmlns:a16="http://schemas.microsoft.com/office/drawing/2014/main" val="24214892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37697738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4060466166"/>
                    </a:ext>
                  </a:extLst>
                </a:gridCol>
                <a:gridCol w="2271920">
                  <a:extLst>
                    <a:ext uri="{9D8B030D-6E8A-4147-A177-3AD203B41FA5}">
                      <a16:colId xmlns:a16="http://schemas.microsoft.com/office/drawing/2014/main" val="3451090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(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Al</a:t>
                      </a:r>
                      <a:r>
                        <a:rPr lang="ru-RU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3</a:t>
                      </a:r>
                      <a:r>
                        <a:rPr lang="en-US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+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+ 3ē →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Al</a:t>
                      </a:r>
                      <a:r>
                        <a:rPr lang="ru-RU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3</a:t>
                      </a:r>
                      <a:r>
                        <a:rPr lang="en-US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+</a:t>
                      </a:r>
                      <a:endParaRPr lang="ru-RU" sz="2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восстановление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15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 (+)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4AlO</a:t>
                      </a:r>
                      <a:r>
                        <a:rPr lang="ru-RU" sz="24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r>
                        <a:rPr lang="ru-RU" sz="24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3–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12ē → 3О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600" b="1" baseline="30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0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</a:t>
                      </a:r>
                      <a:r>
                        <a:rPr lang="ru-RU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Al</a:t>
                      </a:r>
                      <a:r>
                        <a:rPr lang="ru-RU" sz="24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ru-RU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ru-RU" sz="24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ru-RU" sz="2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Arial Narrow" panose="020B0606020202030204" pitchFamily="34" charset="0"/>
                        </a:rPr>
                        <a:t>окисление</a:t>
                      </a: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887737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4Al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</a:rPr>
                        <a:t>3 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4Al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3О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</a:rPr>
                        <a:t>Al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lang="ru-RU" sz="26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</a:rPr>
                        <a:t>O</a:t>
                      </a:r>
                      <a:r>
                        <a:rPr lang="ru-RU" sz="2600" b="1" baseline="-25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9644"/>
                          </a:solidFill>
                          <a:latin typeface="Arial" panose="020B0604020202020204" pitchFamily="34" charset="0"/>
                        </a:rPr>
                        <a:t>3</a:t>
                      </a:r>
                      <a:endParaRPr lang="ru-RU" sz="2600" b="1" dirty="0">
                        <a:solidFill>
                          <a:srgbClr val="00964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86492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у катода</a:t>
                      </a:r>
                      <a:endParaRPr lang="ru-RU" sz="26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 smtClean="0">
                          <a:solidFill>
                            <a:srgbClr val="009644"/>
                          </a:solidFill>
                          <a:latin typeface="Arial Narrow" panose="020B0606020202030204" pitchFamily="34" charset="0"/>
                        </a:rPr>
                        <a:t>у анода</a:t>
                      </a:r>
                      <a:endParaRPr lang="ru-RU" sz="2600" b="1" dirty="0">
                        <a:solidFill>
                          <a:srgbClr val="00964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b="1" dirty="0">
                        <a:solidFill>
                          <a:srgbClr val="009644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390573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87726" y="5288499"/>
            <a:ext cx="7446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или</a:t>
            </a: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2Al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3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4Al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3О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26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pic>
        <p:nvPicPr>
          <p:cNvPr id="7" name="Picture 2" descr="https://static.wixstatic.com/media/3da4b6_d514a8896d214da49d9a4d3c0ff7f026~mv2.jpg/v1/fill/w_843,h_685,al_c,q_90/fi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t="9643"/>
          <a:stretch/>
        </p:blipFill>
        <p:spPr bwMode="auto">
          <a:xfrm>
            <a:off x="107504" y="40722"/>
            <a:ext cx="8964487" cy="66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2" y="5110253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152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pic>
        <p:nvPicPr>
          <p:cNvPr id="99332" name="Picture 4" descr="https://jockeypromo.ru/wp-content/uploads/a/d/b/adb7ad149bd015cf4b61ee18b4be19cf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9051" r="6887" b="9051"/>
          <a:stretch/>
        </p:blipFill>
        <p:spPr bwMode="auto">
          <a:xfrm>
            <a:off x="0" y="5090"/>
            <a:ext cx="9137247" cy="685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2" y="5110253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07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110253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90000"/>
              </a:lnSpc>
            </a:pP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</a:rPr>
              <a:t>Для производства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1000 кг чернового алюминия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</a:rPr>
              <a:t>требуется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65 кг криолита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</a:rPr>
              <a:t>35 кг фторида алюминия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02122"/>
                </a:solidFill>
                <a:latin typeface="Arial" panose="020B0604020202020204" pitchFamily="34" charset="0"/>
              </a:rPr>
              <a:t>,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latin typeface="Arial" panose="020B0604020202020204" pitchFamily="34" charset="0"/>
              </a:rPr>
              <a:t>1920 кг 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434"/>
                </a:solidFill>
                <a:latin typeface="Arial" panose="020B0604020202020204" pitchFamily="34" charset="0"/>
              </a:rPr>
              <a:t>глинозёма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2800" b="1" u="sng" dirty="0">
                <a:ln>
                  <a:solidFill>
                    <a:sysClr val="windowText" lastClr="000000"/>
                  </a:solidFill>
                </a:ln>
                <a:solidFill>
                  <a:srgbClr val="202122"/>
                </a:solidFill>
                <a:latin typeface="Arial" panose="020B0604020202020204" pitchFamily="34" charset="0"/>
              </a:rPr>
              <a:t>600 кг анодных графитовых электродов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02122"/>
                </a:solidFill>
                <a:latin typeface="Arial" panose="020B0604020202020204" pitchFamily="34" charset="0"/>
              </a:rPr>
              <a:t> и около 17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rgbClr val="202122"/>
                </a:solidFill>
                <a:latin typeface="Arial" panose="020B0604020202020204" pitchFamily="34" charset="0"/>
              </a:rPr>
              <a:t>МВт·ч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202122"/>
                </a:solidFill>
                <a:latin typeface="Arial" panose="020B0604020202020204" pitchFamily="34" charset="0"/>
              </a:rPr>
              <a:t> электроэнергии (~61 ГДж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02122"/>
                </a:solidFill>
                <a:latin typeface="Arial" panose="020B0604020202020204" pitchFamily="34" charset="0"/>
              </a:rPr>
              <a:t>).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TRIX\Desktop\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1" y="116632"/>
            <a:ext cx="9144001" cy="6858001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7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pic>
        <p:nvPicPr>
          <p:cNvPr id="11" name="Picture 5" descr="D:\диск D\25.12.20-домашние документы\Виртуальные лекции-14.01.20\Химия\анимашки-электролиз\T8R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2" y="548680"/>
            <a:ext cx="9151101" cy="533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1851" y="44624"/>
            <a:ext cx="8694645" cy="10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  <a:cs typeface="Aparajita" panose="020B0604020202020204" pitchFamily="34" charset="0"/>
              </a:rPr>
              <a:t>Электрохимические процессы </a:t>
            </a:r>
            <a:r>
              <a:rPr lang="ru-RU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(основные понятия)</a:t>
            </a:r>
            <a:endParaRPr lang="ru-RU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Aparajita" panose="020B0604020202020204" pitchFamily="34" charset="0"/>
            </a:endParaRPr>
          </a:p>
        </p:txBody>
      </p:sp>
      <p:pic>
        <p:nvPicPr>
          <p:cNvPr id="16" name="Picture 2" descr="D:\диск D\25.12.20-домашние документы\Виртуальные лекции-14.01.20\Физ. химия\анимашки-разное 1\гальванический элемент\7uj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24474"/>
            <a:ext cx="28575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5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" name="Picture 12" descr="пишу 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75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TRIX\Desktop\slide_8.jpg"/>
          <p:cNvPicPr>
            <a:picLocks noChangeAspect="1" noChangeArrowheads="1"/>
          </p:cNvPicPr>
          <p:nvPr/>
        </p:nvPicPr>
        <p:blipFill rotWithShape="1">
          <a:blip r:embed="rId2" cstate="print"/>
          <a:srcRect l="2561" t="3119"/>
          <a:stretch/>
        </p:blipFill>
        <p:spPr bwMode="auto">
          <a:xfrm>
            <a:off x="150546" y="89422"/>
            <a:ext cx="8734908" cy="6513682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8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TRIX\Desktop\slide_9.jpg"/>
          <p:cNvPicPr>
            <a:picLocks noChangeAspect="1" noChangeArrowheads="1"/>
          </p:cNvPicPr>
          <p:nvPr/>
        </p:nvPicPr>
        <p:blipFill rotWithShape="1">
          <a:blip r:embed="rId2" cstate="print"/>
          <a:srcRect l="1963" t="19551" b="19551"/>
          <a:stretch/>
        </p:blipFill>
        <p:spPr bwMode="auto">
          <a:xfrm>
            <a:off x="179511" y="929775"/>
            <a:ext cx="8964488" cy="4176464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110253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70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MATRIX\Desktop\slide_14.jpg"/>
          <p:cNvPicPr>
            <a:picLocks noChangeAspect="1" noChangeArrowheads="1"/>
          </p:cNvPicPr>
          <p:nvPr/>
        </p:nvPicPr>
        <p:blipFill rotWithShape="1">
          <a:blip r:embed="rId2" cstate="print"/>
          <a:srcRect l="3538" t="2750" r="2750" b="4851"/>
          <a:stretch/>
        </p:blipFill>
        <p:spPr bwMode="auto">
          <a:xfrm>
            <a:off x="166612" y="116632"/>
            <a:ext cx="8824988" cy="6526042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89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0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844" y="709418"/>
            <a:ext cx="8858312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lnSpc>
                <a:spcPct val="80000"/>
              </a:lnSpc>
              <a:buFont typeface="+mj-lt"/>
              <a:buAutoNum type="arabicPeriod"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Ерохин Ю. М., Ковалева И. Б., Химия для профессий и специальностей технического и естественно-научного профилей. – 3-е изд., – М.: Академия, 2020. </a:t>
            </a:r>
          </a:p>
          <a:p>
            <a:pPr marL="360363" indent="-360363" algn="just">
              <a:lnSpc>
                <a:spcPct val="80000"/>
              </a:lnSpc>
              <a:buFont typeface="+mj-lt"/>
              <a:buAutoNum type="arabicPeriod"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2. Габриелян О. С., Остроумов И. Г. Химия для профессий и специальностей технического профиля: учебник для студ. учреждений сред. проф. образования. 4-е изд., – М.:  Издательский центр «Академия», 2020.</a:t>
            </a:r>
          </a:p>
          <a:p>
            <a:pPr marL="360363" lvl="0" indent="-360363" algn="just">
              <a:lnSpc>
                <a:spcPct val="80000"/>
              </a:lnSpc>
              <a:buFont typeface="+mj-lt"/>
              <a:buAutoNum type="arabicPeriod"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Габриелян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О. С., Остроумов И. Г. Химия для профессий и специальностей технического профиля: учебник для студ. учреждений сред. проф. образования. – М., 2017. </a:t>
            </a:r>
          </a:p>
          <a:p>
            <a:pPr marL="360363" lvl="0" indent="-360363" algn="just">
              <a:lnSpc>
                <a:spcPct val="80000"/>
              </a:lnSpc>
              <a:buFont typeface="+mj-lt"/>
              <a:buAutoNum type="arabicPeriod"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Габриелян О.С., Остроумов И. Г., Остроумова Е. Е. и др. Химия для профессий и специальностей естественно-научного профиля: учебник для студ. учреждений сред. проф. образования. – М., 2017.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224" y="129581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05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0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6432" y="1056411"/>
            <a:ext cx="8858312" cy="2459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85000"/>
              </a:lnSpc>
              <a:buFont typeface="+mj-lt"/>
              <a:buAutoNum type="arabicPeriod" startAt="5"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ru.wikipedia.org/wiki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/Электрохимические процессы</a:t>
            </a: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lnSpc>
                <a:spcPct val="85000"/>
              </a:lnSpc>
              <a:buFont typeface="+mj-lt"/>
              <a:buAutoNum type="arabicPeriod" startAt="5"/>
            </a:pP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ttps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yandex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/Электрохимические процессы</a:t>
            </a:r>
          </a:p>
          <a:p>
            <a:pPr marL="514350" lvl="0" indent="-514350" algn="just">
              <a:lnSpc>
                <a:spcPct val="85000"/>
              </a:lnSpc>
              <a:buFont typeface="+mj-lt"/>
              <a:buAutoNum type="arabicPeriod" startAt="5"/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org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/Электролиз</a:t>
            </a:r>
          </a:p>
          <a:p>
            <a:pPr marL="514350" lvl="0" indent="-514350" algn="just">
              <a:lnSpc>
                <a:spcPct val="85000"/>
              </a:lnSpc>
              <a:buFont typeface="+mj-lt"/>
              <a:buAutoNum type="arabicPeriod" startAt="5"/>
            </a:pP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ttps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yandex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images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/Электролиз</a:t>
            </a:r>
          </a:p>
          <a:p>
            <a:pPr marL="457200" indent="-457200" algn="just">
              <a:lnSpc>
                <a:spcPct val="85000"/>
              </a:lnSpc>
              <a:buFont typeface="+mj-lt"/>
              <a:buAutoNum type="arabicPeriod" startAt="5"/>
            </a:pP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129581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3c2dec3b10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96752"/>
            <a:ext cx="45116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8072462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pandia.ru/text/80/351/images/image002_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24907"/>
            <a:ext cx="8928991" cy="341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504" y="260648"/>
            <a:ext cx="8928991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Электрохимическими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называются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процессы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42913" indent="-442913" algn="just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протекающие в растворе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под воздействием электрического тока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(электролиз)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442913" indent="-442913" algn="just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б) протекающие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в растворе и приводящие к возникновению электрического тока </a:t>
            </a:r>
            <a:r>
              <a:rPr lang="ru-RU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 внешней цепи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(гальванический элемент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alt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2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D:\диск D\25.12.20-домашние документы\Виртуальные лекции-14.01.20\Химия\анимашки-электролиз\T8R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2" y="548680"/>
            <a:ext cx="9151101" cy="533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35896" y="548680"/>
            <a:ext cx="24159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Электролиз</a:t>
            </a:r>
            <a:endParaRPr lang="ru-RU" sz="3000" dirty="0">
              <a:solidFill>
                <a:srgbClr val="0033CC"/>
              </a:solidFill>
            </a:endParaRPr>
          </a:p>
        </p:txBody>
      </p:sp>
      <p:pic>
        <p:nvPicPr>
          <p:cNvPr id="12" name="Picture 2" descr="D:\диск D\25.12.20-домашние документы\Виртуальные лекции-14.01.20\Физ. химия\анимашки-разное 1\гальванический элемент\7ujw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72074"/>
            <a:ext cx="28575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1520" y="5806397"/>
            <a:ext cx="325236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Гальванический элемент</a:t>
            </a:r>
            <a:endParaRPr lang="ru-RU" sz="2800" dirty="0">
              <a:solidFill>
                <a:srgbClr val="0033CC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51520" y="6197273"/>
            <a:ext cx="367240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6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9513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://900igr.net/up/datas/242597/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4" y="190509"/>
            <a:ext cx="8880921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Процессы, протекающие в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аккумуляторах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 пример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смешанных электрохимических реакций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450000" algn="just">
              <a:lnSpc>
                <a:spcPct val="85000"/>
              </a:lnSpc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D:\диск D\25.12.20-домашние документы\Виртуальные лекции-14.01.20\Физ. химия\анимашки-разное 1\гальванический элемент\image016_3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80367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61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464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Электрохимические процессы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– это частный случай 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кислительно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осстановительных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еакций (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ОВР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).  </a:t>
            </a:r>
          </a:p>
          <a:p>
            <a:pPr indent="442913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ОВР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 можно осуществлять двумя способами: </a:t>
            </a:r>
          </a:p>
          <a:p>
            <a:pPr marL="342900" indent="-342900" algn="just" fontAlgn="auto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 при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прямом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 контакте окислителя и восстановителя, когда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электроны переходят от восстановителя к окислителю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непосредственно.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  <a:p>
            <a:pPr marL="342900" indent="-342900"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 при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пространственном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разделении окислителя и восстановителя, когда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электроны переходят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проводнику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электрического тока –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внешней цепи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latin typeface="Arial" pitchFamily="34" charset="0"/>
                <a:cs typeface="Arial" pitchFamily="34" charset="0"/>
              </a:rPr>
              <a:t>. </a:t>
            </a:r>
            <a:endParaRPr lang="ru-RU" sz="2800" b="1" dirty="0">
              <a:ln>
                <a:solidFill>
                  <a:sysClr val="windowText" lastClr="0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2" y="507207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5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23276</TotalTime>
  <Words>1747</Words>
  <Application>Microsoft Office PowerPoint</Application>
  <PresentationFormat>Экран (4:3)</PresentationFormat>
  <Paragraphs>213</Paragraphs>
  <Slides>55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8" baseType="lpstr">
      <vt:lpstr>Aparajita</vt:lpstr>
      <vt:lpstr>Arial</vt:lpstr>
      <vt:lpstr>Arial Black</vt:lpstr>
      <vt:lpstr>Arial Narrow</vt:lpstr>
      <vt:lpstr>Calibri</vt:lpstr>
      <vt:lpstr>Franklin Gothic Book</vt:lpstr>
      <vt:lpstr>Franklin Gothic Medium</vt:lpstr>
      <vt:lpstr>Impact</vt:lpstr>
      <vt:lpstr>Symbol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2623</cp:revision>
  <dcterms:created xsi:type="dcterms:W3CDTF">2009-11-04T17:47:55Z</dcterms:created>
  <dcterms:modified xsi:type="dcterms:W3CDTF">2022-10-23T20:38:03Z</dcterms:modified>
</cp:coreProperties>
</file>