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4"/>
  </p:notesMasterIdLst>
  <p:sldIdLst>
    <p:sldId id="256" r:id="rId2"/>
    <p:sldId id="276" r:id="rId3"/>
    <p:sldId id="277" r:id="rId4"/>
    <p:sldId id="257" r:id="rId5"/>
    <p:sldId id="268" r:id="rId6"/>
    <p:sldId id="258" r:id="rId7"/>
    <p:sldId id="262" r:id="rId8"/>
    <p:sldId id="269" r:id="rId9"/>
    <p:sldId id="261" r:id="rId10"/>
    <p:sldId id="270" r:id="rId11"/>
    <p:sldId id="260" r:id="rId12"/>
    <p:sldId id="263" r:id="rId13"/>
    <p:sldId id="271" r:id="rId14"/>
    <p:sldId id="264" r:id="rId15"/>
    <p:sldId id="265" r:id="rId16"/>
    <p:sldId id="272" r:id="rId17"/>
    <p:sldId id="273" r:id="rId18"/>
    <p:sldId id="266" r:id="rId19"/>
    <p:sldId id="274" r:id="rId20"/>
    <p:sldId id="275" r:id="rId21"/>
    <p:sldId id="26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3" d="100"/>
          <a:sy n="113" d="100"/>
        </p:scale>
        <p:origin x="-252"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2579FA-2E8E-473B-9225-3431EC68F783}" type="datetimeFigureOut">
              <a:rPr lang="en-US"/>
              <a:pPr/>
              <a:t>12/9/2022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596F51-37C4-4213-B7E9-394CAC331C74}" type="slidenum">
              <a:rPr lang="en-US"/>
              <a:pPr/>
              <a:t>‹#›</a:t>
            </a:fld>
            <a:endParaRPr lang="en-US"/>
          </a:p>
        </p:txBody>
      </p:sp>
    </p:spTree>
    <p:extLst>
      <p:ext uri="{BB962C8B-B14F-4D97-AF65-F5344CB8AC3E}">
        <p14:creationId xmlns="" xmlns:p14="http://schemas.microsoft.com/office/powerpoint/2010/main" val="49345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1</a:t>
            </a:fld>
            <a:endParaRPr lang="en-US"/>
          </a:p>
        </p:txBody>
      </p:sp>
    </p:spTree>
    <p:extLst>
      <p:ext uri="{BB962C8B-B14F-4D97-AF65-F5344CB8AC3E}">
        <p14:creationId xmlns="" xmlns:p14="http://schemas.microsoft.com/office/powerpoint/2010/main" val="29807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18</a:t>
            </a:fld>
            <a:endParaRPr lang="en-US"/>
          </a:p>
        </p:txBody>
      </p:sp>
    </p:spTree>
    <p:extLst>
      <p:ext uri="{BB962C8B-B14F-4D97-AF65-F5344CB8AC3E}">
        <p14:creationId xmlns="" xmlns:p14="http://schemas.microsoft.com/office/powerpoint/2010/main" val="4283389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21</a:t>
            </a:fld>
            <a:endParaRPr lang="en-US"/>
          </a:p>
        </p:txBody>
      </p:sp>
    </p:spTree>
    <p:extLst>
      <p:ext uri="{BB962C8B-B14F-4D97-AF65-F5344CB8AC3E}">
        <p14:creationId xmlns="" xmlns:p14="http://schemas.microsoft.com/office/powerpoint/2010/main" val="4244271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4</a:t>
            </a:fld>
            <a:endParaRPr lang="en-US"/>
          </a:p>
        </p:txBody>
      </p:sp>
    </p:spTree>
    <p:extLst>
      <p:ext uri="{BB962C8B-B14F-4D97-AF65-F5344CB8AC3E}">
        <p14:creationId xmlns="" xmlns:p14="http://schemas.microsoft.com/office/powerpoint/2010/main" val="1162537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6</a:t>
            </a:fld>
            <a:endParaRPr lang="en-US"/>
          </a:p>
        </p:txBody>
      </p:sp>
    </p:spTree>
    <p:extLst>
      <p:ext uri="{BB962C8B-B14F-4D97-AF65-F5344CB8AC3E}">
        <p14:creationId xmlns="" xmlns:p14="http://schemas.microsoft.com/office/powerpoint/2010/main" val="2785101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7</a:t>
            </a:fld>
            <a:endParaRPr lang="en-US"/>
          </a:p>
        </p:txBody>
      </p:sp>
    </p:spTree>
    <p:extLst>
      <p:ext uri="{BB962C8B-B14F-4D97-AF65-F5344CB8AC3E}">
        <p14:creationId xmlns="" xmlns:p14="http://schemas.microsoft.com/office/powerpoint/2010/main" val="1578639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9</a:t>
            </a:fld>
            <a:endParaRPr lang="en-US"/>
          </a:p>
        </p:txBody>
      </p:sp>
    </p:spTree>
    <p:extLst>
      <p:ext uri="{BB962C8B-B14F-4D97-AF65-F5344CB8AC3E}">
        <p14:creationId xmlns="" xmlns:p14="http://schemas.microsoft.com/office/powerpoint/2010/main" val="3190485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11</a:t>
            </a:fld>
            <a:endParaRPr lang="en-US"/>
          </a:p>
        </p:txBody>
      </p:sp>
    </p:spTree>
    <p:extLst>
      <p:ext uri="{BB962C8B-B14F-4D97-AF65-F5344CB8AC3E}">
        <p14:creationId xmlns="" xmlns:p14="http://schemas.microsoft.com/office/powerpoint/2010/main" val="2962112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12</a:t>
            </a:fld>
            <a:endParaRPr lang="en-US"/>
          </a:p>
        </p:txBody>
      </p:sp>
    </p:spTree>
    <p:extLst>
      <p:ext uri="{BB962C8B-B14F-4D97-AF65-F5344CB8AC3E}">
        <p14:creationId xmlns="" xmlns:p14="http://schemas.microsoft.com/office/powerpoint/2010/main" val="51384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14</a:t>
            </a:fld>
            <a:endParaRPr lang="en-US"/>
          </a:p>
        </p:txBody>
      </p:sp>
    </p:spTree>
    <p:extLst>
      <p:ext uri="{BB962C8B-B14F-4D97-AF65-F5344CB8AC3E}">
        <p14:creationId xmlns="" xmlns:p14="http://schemas.microsoft.com/office/powerpoint/2010/main" val="2696668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6F51-37C4-4213-B7E9-394CAC331C74}" type="slidenum">
              <a:rPr lang="en-US"/>
              <a:pPr/>
              <a:t>15</a:t>
            </a:fld>
            <a:endParaRPr lang="en-US"/>
          </a:p>
        </p:txBody>
      </p:sp>
    </p:spTree>
    <p:extLst>
      <p:ext uri="{BB962C8B-B14F-4D97-AF65-F5344CB8AC3E}">
        <p14:creationId xmlns="" xmlns:p14="http://schemas.microsoft.com/office/powerpoint/2010/main" val="3333481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19" name="Нижний колонтитул 18"/>
          <p:cNvSpPr>
            <a:spLocks noGrp="1"/>
          </p:cNvSpPr>
          <p:nvPr>
            <p:ph type="ftr" sz="quarter" idx="11"/>
          </p:nvPr>
        </p:nvSpPr>
        <p:spPr/>
        <p:txBody>
          <a:bodyPr/>
          <a:lstStyle/>
          <a:p>
            <a:endParaRPr lang="en-US" dirty="0"/>
          </a:p>
        </p:txBody>
      </p:sp>
      <p:sp>
        <p:nvSpPr>
          <p:cNvPr id="27" name="Номер слайда 2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914402"/>
            <a:ext cx="27432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914402"/>
            <a:ext cx="80264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09728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09728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8" name="Нижний колонтитул 7"/>
          <p:cNvSpPr>
            <a:spLocks noGrp="1"/>
          </p:cNvSpPr>
          <p:nvPr>
            <p:ph type="ftr" sz="quarter" idx="11"/>
          </p:nvPr>
        </p:nvSpPr>
        <p:spPr/>
        <p:txBody>
          <a:bodyPr/>
          <a:lstStyle/>
          <a:p>
            <a:endParaRPr lang="en-US" dirty="0"/>
          </a:p>
        </p:txBody>
      </p:sp>
      <p:sp>
        <p:nvSpPr>
          <p:cNvPr id="9" name="Номер слайда 8"/>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3" name="Нижний колонтитул 2"/>
          <p:cNvSpPr>
            <a:spLocks noGrp="1"/>
          </p:cNvSpPr>
          <p:nvPr>
            <p:ph type="ftr" sz="quarter" idx="11"/>
          </p:nvPr>
        </p:nvSpPr>
        <p:spPr/>
        <p:txBody>
          <a:bodyPr/>
          <a:lstStyle/>
          <a:p>
            <a:endParaRPr lang="en-US" dirty="0"/>
          </a:p>
        </p:txBody>
      </p:sp>
      <p:sp>
        <p:nvSpPr>
          <p:cNvPr id="4" name="Номер слайда 3"/>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D6E9DEC-419B-4CC5-A080-3B06BD5A8291}" type="datetimeFigureOut">
              <a:rPr lang="en-US" smtClean="0"/>
              <a:pPr/>
              <a:t>12/9/2022</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a:xfrm>
            <a:off x="10769600" y="6356351"/>
            <a:ext cx="812800" cy="365125"/>
          </a:xfrm>
        </p:spPr>
        <p:txBody>
          <a:bodyPr/>
          <a:lstStyle/>
          <a:p>
            <a:fld id="{6D22F896-40B5-4ADD-8801-0D06FADFA095}" type="slidenum">
              <a:rPr lang="en-US" smtClean="0"/>
              <a:pPr/>
              <a:t>‹#›</a:t>
            </a:fld>
            <a:endParaRPr lang="en-US" dirty="0"/>
          </a:p>
        </p:txBody>
      </p:sp>
      <p:sp>
        <p:nvSpPr>
          <p:cNvPr id="3" name="Рисунок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6E9DEC-419B-4CC5-A080-3B06BD5A8291}" type="datetimeFigureOut">
              <a:rPr lang="en-US" smtClean="0"/>
              <a:pPr/>
              <a:t>12/9/2022</a:t>
            </a:fld>
            <a:endParaRPr lang="en-US" dirty="0"/>
          </a:p>
        </p:txBody>
      </p:sp>
      <p:sp>
        <p:nvSpPr>
          <p:cNvPr id="22" name="Нижний колонтитул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Номер слайда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22F896-40B5-4ADD-8801-0D06FADFA095}" type="slidenum">
              <a:rPr lang="en-US" smtClean="0"/>
              <a:pPr/>
              <a:t>‹#›</a:t>
            </a:fld>
            <a:endParaRPr lang="en-US" dirty="0"/>
          </a:p>
        </p:txBody>
      </p:sp>
      <p:grpSp>
        <p:nvGrpSpPr>
          <p:cNvPr id="2" name="Группа 1"/>
          <p:cNvGrpSpPr/>
          <p:nvPr/>
        </p:nvGrpSpPr>
        <p:grpSpPr>
          <a:xfrm>
            <a:off x="-25356" y="202408"/>
            <a:ext cx="12240731"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studwood.net/" TargetMode="External"/><Relationship Id="rId2" Type="http://schemas.openxmlformats.org/officeDocument/2006/relationships/hyperlink" Target="https://ngeo.fxyz.ru/%D1%82%D0%B5%D0%BD%D0%B8/%D1%82%D0%B5%D0%BD%D0%B8_%D0%B2_%D0%BE%D1%80%D1%82%D0%BE%D0%B3%D0%BE%D0%BD%D0%B0%D0%BB%D1%8C%D0%BD%D1%8B%D1%85_%D0%BF%D1%80%D0%BE%D0%B5%D0%BA%D1%86%D0%B8%D1%8F%D1%85/%D1%82%D0%B5%D0%BD%D1%8C_%D0%BF%D0%BB%D0%BE%D1%81%D0%BA%D0%BE%D0%B9_%D1%84%D0%B8%D0%B3%D1%83%D1%80%D1%8B/" TargetMode="External"/><Relationship Id="rId1" Type="http://schemas.openxmlformats.org/officeDocument/2006/relationships/slideLayout" Target="../slideLayouts/slideLayout7.xml"/><Relationship Id="rId4" Type="http://schemas.openxmlformats.org/officeDocument/2006/relationships/hyperlink" Target="http://rudocs.exdat.com/docs/index-347751.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ru-RU"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Тень</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от точки и отрезка   </a:t>
            </a:r>
            <a:r>
              <a:rPr lang="en-US" dirty="0" err="1" smtClean="0">
                <a:latin typeface="Times New Roman" pitchFamily="18" charset="0"/>
                <a:cs typeface="Times New Roman" pitchFamily="18" charset="0"/>
              </a:rPr>
              <a:t>прямой</a:t>
            </a:r>
            <a:r>
              <a:rPr lang="ru-RU"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vert="horz" lIns="91440" tIns="45720" rIns="91440" bIns="45720" rtlCol="0" anchor="t">
            <a:normAutofit fontScale="92500" lnSpcReduction="10000"/>
          </a:bodyPr>
          <a:lstStyle/>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Презентация</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по </a:t>
            </a:r>
            <a:r>
              <a:rPr lang="en-US" dirty="0" err="1">
                <a:latin typeface="Times New Roman" pitchFamily="18" charset="0"/>
                <a:cs typeface="Times New Roman" pitchFamily="18" charset="0"/>
              </a:rPr>
              <a:t>Начертательной</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геометрии</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Преподавателя </a:t>
            </a:r>
            <a:r>
              <a:rPr lang="ru-RU" dirty="0" err="1" smtClean="0">
                <a:latin typeface="Times New Roman" pitchFamily="18" charset="0"/>
                <a:cs typeface="Times New Roman" pitchFamily="18" charset="0"/>
              </a:rPr>
              <a:t>Гомозовой</a:t>
            </a:r>
            <a:r>
              <a:rPr lang="ru-RU" dirty="0" smtClean="0">
                <a:latin typeface="Times New Roman" pitchFamily="18" charset="0"/>
                <a:cs typeface="Times New Roman" pitchFamily="18" charset="0"/>
              </a:rPr>
              <a:t> Л.Н.</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4144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a:srcRect/>
          <a:stretch>
            <a:fillRect/>
          </a:stretch>
        </p:blipFill>
        <p:spPr bwMode="auto">
          <a:xfrm>
            <a:off x="6040407" y="655609"/>
            <a:ext cx="5570747" cy="5633048"/>
          </a:xfrm>
          <a:prstGeom prst="rect">
            <a:avLst/>
          </a:prstGeom>
          <a:noFill/>
          <a:ln w="9525">
            <a:noFill/>
            <a:miter lim="800000"/>
            <a:headEnd/>
            <a:tailEnd/>
          </a:ln>
          <a:effectLst/>
        </p:spPr>
      </p:pic>
      <p:pic>
        <p:nvPicPr>
          <p:cNvPr id="38915" name="Picture 3"/>
          <p:cNvPicPr>
            <a:picLocks noChangeAspect="1" noChangeArrowheads="1"/>
          </p:cNvPicPr>
          <p:nvPr/>
        </p:nvPicPr>
        <p:blipFill>
          <a:blip r:embed="rId3"/>
          <a:srcRect/>
          <a:stretch>
            <a:fillRect/>
          </a:stretch>
        </p:blipFill>
        <p:spPr bwMode="auto">
          <a:xfrm>
            <a:off x="952320" y="1319842"/>
            <a:ext cx="4318420" cy="3631720"/>
          </a:xfrm>
          <a:prstGeom prst="rect">
            <a:avLst/>
          </a:prstGeom>
          <a:noFill/>
          <a:ln w="9525">
            <a:noFill/>
            <a:miter lim="800000"/>
            <a:headEnd/>
            <a:tailEnd/>
          </a:ln>
          <a:effectLst/>
        </p:spPr>
      </p:pic>
      <p:sp>
        <p:nvSpPr>
          <p:cNvPr id="4" name="Прямоугольник 3"/>
          <p:cNvSpPr/>
          <p:nvPr/>
        </p:nvSpPr>
        <p:spPr>
          <a:xfrm>
            <a:off x="1587260" y="6159260"/>
            <a:ext cx="5531937" cy="461665"/>
          </a:xfrm>
          <a:prstGeom prst="rect">
            <a:avLst/>
          </a:prstGeom>
        </p:spPr>
        <p:txBody>
          <a:bodyPr wrap="square">
            <a:spAutoFit/>
          </a:bodyPr>
          <a:lstStyle/>
          <a:p>
            <a:r>
              <a:rPr lang="az-Cyrl-AZ" sz="2400" b="1" dirty="0" smtClean="0">
                <a:solidFill>
                  <a:srgbClr val="000000"/>
                </a:solidFill>
                <a:latin typeface="Times New Roman" pitchFamily="18" charset="0"/>
                <a:cs typeface="Times New Roman" pitchFamily="18" charset="0"/>
              </a:rPr>
              <a:t>Рисунок 3. Тень от точки</a:t>
            </a:r>
            <a:endParaRPr lang="ru-RU"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0346" y="3200400"/>
            <a:ext cx="2743200" cy="369332"/>
          </a:xfrm>
          <a:prstGeom prst="rect">
            <a:avLst/>
          </a:prstGeom>
        </p:spPr>
        <p:txBody>
          <a:bodyPr rtlCol="0">
            <a:spAutoFit/>
          </a:bodyPr>
          <a:lstStyle/>
          <a:p>
            <a:pPr algn="ctr"/>
            <a:endParaRPr lang="en-US"/>
          </a:p>
        </p:txBody>
      </p:sp>
      <p:sp>
        <p:nvSpPr>
          <p:cNvPr id="3" name="TextBox 2"/>
          <p:cNvSpPr txBox="1"/>
          <p:nvPr/>
        </p:nvSpPr>
        <p:spPr>
          <a:xfrm>
            <a:off x="250166" y="465826"/>
            <a:ext cx="11941834" cy="6832640"/>
          </a:xfrm>
          <a:prstGeom prst="rect">
            <a:avLst/>
          </a:prstGeom>
        </p:spPr>
        <p:txBody>
          <a:bodyPr wrap="square" rtlCol="0">
            <a:spAutoFit/>
          </a:bodyPr>
          <a:lstStyle/>
          <a:p>
            <a:pPr algn="just"/>
            <a:r>
              <a:rPr lang="az-Cyrl-AZ" sz="2800" dirty="0">
                <a:solidFill>
                  <a:srgbClr val="000000"/>
                </a:solidFill>
                <a:latin typeface="Times New Roman" pitchFamily="18" charset="0"/>
                <a:cs typeface="Times New Roman" pitchFamily="18" charset="0"/>
              </a:rPr>
              <a:t>На рис. </a:t>
            </a:r>
            <a:r>
              <a:rPr lang="az-Cyrl-AZ" sz="2800" dirty="0" smtClean="0">
                <a:solidFill>
                  <a:srgbClr val="000000"/>
                </a:solidFill>
                <a:latin typeface="Times New Roman" pitchFamily="18" charset="0"/>
                <a:cs typeface="Times New Roman" pitchFamily="18" charset="0"/>
              </a:rPr>
              <a:t>3 а </a:t>
            </a:r>
            <a:r>
              <a:rPr lang="az-Cyrl-AZ" sz="2800" dirty="0">
                <a:solidFill>
                  <a:srgbClr val="000000"/>
                </a:solidFill>
                <a:latin typeface="Times New Roman" pitchFamily="18" charset="0"/>
                <a:cs typeface="Times New Roman" pitchFamily="18" charset="0"/>
              </a:rPr>
              <a:t>в ортогональных проекциях и на рис. </a:t>
            </a:r>
            <a:r>
              <a:rPr lang="az-Cyrl-AZ" sz="2800" dirty="0" smtClean="0">
                <a:solidFill>
                  <a:srgbClr val="000000"/>
                </a:solidFill>
                <a:latin typeface="Times New Roman" pitchFamily="18" charset="0"/>
                <a:cs typeface="Times New Roman" pitchFamily="18" charset="0"/>
              </a:rPr>
              <a:t>3б </a:t>
            </a:r>
            <a:r>
              <a:rPr lang="az-Cyrl-AZ" sz="2800" dirty="0">
                <a:solidFill>
                  <a:srgbClr val="000000"/>
                </a:solidFill>
                <a:latin typeface="Times New Roman" pitchFamily="18" charset="0"/>
                <a:cs typeface="Times New Roman" pitchFamily="18" charset="0"/>
              </a:rPr>
              <a:t>в аксонометрии построены тени, падающие на плоскости Н, </a:t>
            </a:r>
            <a:r>
              <a:rPr lang="en-US" sz="2800" dirty="0">
                <a:solidFill>
                  <a:srgbClr val="000000"/>
                </a:solidFill>
                <a:latin typeface="Times New Roman" pitchFamily="18" charset="0"/>
                <a:cs typeface="Times New Roman" pitchFamily="18" charset="0"/>
              </a:rPr>
              <a:t>V </a:t>
            </a:r>
            <a:r>
              <a:rPr lang="az-Cyrl-AZ" sz="2800" dirty="0">
                <a:solidFill>
                  <a:srgbClr val="000000"/>
                </a:solidFill>
                <a:latin typeface="Times New Roman" pitchFamily="18" charset="0"/>
                <a:cs typeface="Times New Roman" pitchFamily="18" charset="0"/>
              </a:rPr>
              <a:t>и </a:t>
            </a:r>
            <a:r>
              <a:rPr lang="en-US" sz="2800" dirty="0">
                <a:solidFill>
                  <a:srgbClr val="000000"/>
                </a:solidFill>
                <a:latin typeface="Times New Roman" pitchFamily="18" charset="0"/>
                <a:cs typeface="Times New Roman" pitchFamily="18" charset="0"/>
              </a:rPr>
              <a:t>P(</a:t>
            </a:r>
            <a:r>
              <a:rPr lang="en-US" sz="2800" i="1" dirty="0">
                <a:solidFill>
                  <a:srgbClr val="000000"/>
                </a:solidFill>
                <a:latin typeface="Times New Roman" pitchFamily="18" charset="0"/>
                <a:cs typeface="Times New Roman" pitchFamily="18" charset="0"/>
              </a:rPr>
              <a:t>n</a:t>
            </a:r>
            <a:r>
              <a:rPr lang="en-US" sz="2800" dirty="0">
                <a:solidFill>
                  <a:srgbClr val="000000"/>
                </a:solidFill>
                <a:latin typeface="Times New Roman" pitchFamily="18" charset="0"/>
                <a:cs typeface="Times New Roman" pitchFamily="18" charset="0"/>
                <a:sym typeface="Symbol"/>
              </a:rPr>
              <a:t>´</a:t>
            </a:r>
            <a:r>
              <a:rPr lang="en-US" sz="2800" i="1" dirty="0">
                <a:solidFill>
                  <a:srgbClr val="000000"/>
                </a:solidFill>
                <a:latin typeface="Times New Roman" pitchFamily="18" charset="0"/>
                <a:cs typeface="Times New Roman" pitchFamily="18" charset="0"/>
              </a:rPr>
              <a:t>m</a:t>
            </a:r>
            <a:r>
              <a:rPr lang="en-US" sz="2800" dirty="0">
                <a:solidFill>
                  <a:srgbClr val="000000"/>
                </a:solidFill>
                <a:latin typeface="Times New Roman" pitchFamily="18" charset="0"/>
                <a:cs typeface="Times New Roman" pitchFamily="18" charset="0"/>
              </a:rPr>
              <a:t>) </a:t>
            </a:r>
            <a:r>
              <a:rPr lang="az-Cyrl-AZ" sz="2800" dirty="0">
                <a:solidFill>
                  <a:srgbClr val="000000"/>
                </a:solidFill>
                <a:latin typeface="Times New Roman" pitchFamily="18" charset="0"/>
                <a:cs typeface="Times New Roman" pitchFamily="18" charset="0"/>
              </a:rPr>
              <a:t>от точек </a:t>
            </a:r>
            <a:r>
              <a:rPr lang="az-Cyrl-AZ" sz="2800" i="1" dirty="0">
                <a:solidFill>
                  <a:srgbClr val="000000"/>
                </a:solidFill>
                <a:latin typeface="Times New Roman" pitchFamily="18" charset="0"/>
                <a:cs typeface="Times New Roman" pitchFamily="18" charset="0"/>
              </a:rPr>
              <a:t>А</a:t>
            </a:r>
            <a:r>
              <a:rPr lang="az-Cyrl-AZ" sz="2800" dirty="0">
                <a:solidFill>
                  <a:srgbClr val="000000"/>
                </a:solidFill>
                <a:latin typeface="Times New Roman" pitchFamily="18" charset="0"/>
                <a:cs typeface="Times New Roman" pitchFamily="18" charset="0"/>
              </a:rPr>
              <a:t>,</a:t>
            </a:r>
            <a:r>
              <a:rPr lang="az-Cyrl-AZ" sz="2800" i="1" dirty="0">
                <a:solidFill>
                  <a:srgbClr val="000000"/>
                </a:solidFill>
                <a:latin typeface="Times New Roman" pitchFamily="18" charset="0"/>
                <a:cs typeface="Times New Roman" pitchFamily="18" charset="0"/>
              </a:rPr>
              <a:t>В </a:t>
            </a:r>
            <a:r>
              <a:rPr lang="az-Cyrl-AZ" sz="2800" dirty="0">
                <a:solidFill>
                  <a:srgbClr val="000000"/>
                </a:solidFill>
                <a:latin typeface="Times New Roman" pitchFamily="18" charset="0"/>
                <a:cs typeface="Times New Roman" pitchFamily="18" charset="0"/>
              </a:rPr>
              <a:t>и </a:t>
            </a:r>
            <a:r>
              <a:rPr lang="az-Cyrl-AZ" sz="2800" i="1" dirty="0">
                <a:solidFill>
                  <a:srgbClr val="000000"/>
                </a:solidFill>
                <a:latin typeface="Times New Roman" pitchFamily="18" charset="0"/>
                <a:cs typeface="Times New Roman" pitchFamily="18" charset="0"/>
              </a:rPr>
              <a:t>С</a:t>
            </a:r>
            <a:r>
              <a:rPr lang="az-Cyrl-AZ" sz="2800" dirty="0">
                <a:solidFill>
                  <a:srgbClr val="000000"/>
                </a:solidFill>
                <a:latin typeface="Times New Roman" pitchFamily="18" charset="0"/>
                <a:cs typeface="Times New Roman" pitchFamily="18" charset="0"/>
              </a:rPr>
              <a:t>.</a:t>
            </a:r>
          </a:p>
          <a:p>
            <a:pPr algn="just"/>
            <a:r>
              <a:rPr lang="az-Cyrl-AZ" sz="2800" dirty="0">
                <a:solidFill>
                  <a:srgbClr val="000000"/>
                </a:solidFill>
                <a:latin typeface="Times New Roman" pitchFamily="18" charset="0"/>
                <a:cs typeface="Times New Roman" pitchFamily="18" charset="0"/>
              </a:rPr>
              <a:t>Тень от точки </a:t>
            </a:r>
            <a:r>
              <a:rPr lang="az-Cyrl-AZ" sz="2800" i="1" dirty="0">
                <a:solidFill>
                  <a:srgbClr val="000000"/>
                </a:solidFill>
                <a:latin typeface="Times New Roman" pitchFamily="18" charset="0"/>
                <a:cs typeface="Times New Roman" pitchFamily="18" charset="0"/>
              </a:rPr>
              <a:t>А </a:t>
            </a:r>
            <a:r>
              <a:rPr lang="az-Cyrl-AZ" sz="2800" dirty="0">
                <a:solidFill>
                  <a:srgbClr val="000000"/>
                </a:solidFill>
                <a:latin typeface="Times New Roman" pitchFamily="18" charset="0"/>
                <a:cs typeface="Times New Roman" pitchFamily="18" charset="0"/>
              </a:rPr>
              <a:t>падает на плоскость Н в точке </a:t>
            </a:r>
            <a:r>
              <a:rPr lang="az-Cyrl-AZ" sz="2800" i="1" dirty="0" smtClean="0">
                <a:solidFill>
                  <a:srgbClr val="000000"/>
                </a:solidFill>
                <a:latin typeface="Times New Roman" pitchFamily="18" charset="0"/>
                <a:cs typeface="Times New Roman" pitchFamily="18" charset="0"/>
              </a:rPr>
              <a:t>А</a:t>
            </a:r>
            <a:r>
              <a:rPr lang="az-Cyrl-AZ" sz="2800" dirty="0" smtClean="0">
                <a:solidFill>
                  <a:srgbClr val="000000"/>
                </a:solidFill>
                <a:latin typeface="Times New Roman" pitchFamily="18" charset="0"/>
                <a:cs typeface="Times New Roman" pitchFamily="18" charset="0"/>
              </a:rPr>
              <a:t>т' </a:t>
            </a:r>
            <a:r>
              <a:rPr lang="az-Cyrl-AZ" sz="2800" dirty="0">
                <a:solidFill>
                  <a:srgbClr val="000000"/>
                </a:solidFill>
                <a:latin typeface="Times New Roman" pitchFamily="18" charset="0"/>
                <a:cs typeface="Times New Roman" pitchFamily="18" charset="0"/>
              </a:rPr>
              <a:t>(эта точка является горизонтальным следом луча </a:t>
            </a:r>
            <a:r>
              <a:rPr lang="az-Cyrl-AZ" sz="2800" i="1" dirty="0" smtClean="0">
                <a:solidFill>
                  <a:srgbClr val="000000"/>
                </a:solidFill>
                <a:latin typeface="Times New Roman" pitchFamily="18" charset="0"/>
                <a:cs typeface="Times New Roman" pitchFamily="18" charset="0"/>
              </a:rPr>
              <a:t>АА</a:t>
            </a:r>
            <a:r>
              <a:rPr lang="az-Cyrl-AZ" sz="2800" dirty="0" smtClean="0">
                <a:solidFill>
                  <a:srgbClr val="000000"/>
                </a:solidFill>
                <a:latin typeface="Times New Roman" pitchFamily="18" charset="0"/>
                <a:cs typeface="Times New Roman" pitchFamily="18" charset="0"/>
              </a:rPr>
              <a:t>т).</a:t>
            </a:r>
            <a:endParaRPr lang="az-Cyrl-AZ" sz="2800" dirty="0">
              <a:solidFill>
                <a:srgbClr val="000000"/>
              </a:solidFill>
              <a:latin typeface="Times New Roman" pitchFamily="18" charset="0"/>
              <a:cs typeface="Times New Roman" pitchFamily="18" charset="0"/>
            </a:endParaRPr>
          </a:p>
          <a:p>
            <a:pPr algn="just"/>
            <a:r>
              <a:rPr lang="az-Cyrl-AZ" sz="2800" dirty="0">
                <a:solidFill>
                  <a:srgbClr val="000000"/>
                </a:solidFill>
                <a:latin typeface="Times New Roman" pitchFamily="18" charset="0"/>
                <a:cs typeface="Times New Roman" pitchFamily="18" charset="0"/>
              </a:rPr>
              <a:t>Тень от точки </a:t>
            </a:r>
            <a:r>
              <a:rPr lang="az-Cyrl-AZ" sz="2800" i="1" dirty="0">
                <a:solidFill>
                  <a:srgbClr val="000000"/>
                </a:solidFill>
                <a:latin typeface="Times New Roman" pitchFamily="18" charset="0"/>
                <a:cs typeface="Times New Roman" pitchFamily="18" charset="0"/>
              </a:rPr>
              <a:t>В </a:t>
            </a:r>
            <a:r>
              <a:rPr lang="az-Cyrl-AZ" sz="2800" dirty="0">
                <a:solidFill>
                  <a:srgbClr val="000000"/>
                </a:solidFill>
                <a:latin typeface="Times New Roman" pitchFamily="18" charset="0"/>
                <a:cs typeface="Times New Roman" pitchFamily="18" charset="0"/>
              </a:rPr>
              <a:t>падает на плоскость </a:t>
            </a:r>
            <a:r>
              <a:rPr lang="en-US" sz="2800" dirty="0">
                <a:solidFill>
                  <a:srgbClr val="000000"/>
                </a:solidFill>
                <a:latin typeface="Times New Roman" pitchFamily="18" charset="0"/>
                <a:cs typeface="Times New Roman" pitchFamily="18" charset="0"/>
              </a:rPr>
              <a:t>V </a:t>
            </a:r>
            <a:r>
              <a:rPr lang="az-Cyrl-AZ" sz="2800" dirty="0">
                <a:solidFill>
                  <a:srgbClr val="000000"/>
                </a:solidFill>
                <a:latin typeface="Times New Roman" pitchFamily="18" charset="0"/>
                <a:cs typeface="Times New Roman" pitchFamily="18" charset="0"/>
              </a:rPr>
              <a:t>в точке </a:t>
            </a:r>
            <a:r>
              <a:rPr lang="en-US" sz="2800" i="1" dirty="0" smtClean="0">
                <a:solidFill>
                  <a:srgbClr val="000000"/>
                </a:solidFill>
                <a:latin typeface="Times New Roman" pitchFamily="18" charset="0"/>
                <a:cs typeface="Times New Roman" pitchFamily="18" charset="0"/>
              </a:rPr>
              <a:t>B</a:t>
            </a:r>
            <a:r>
              <a:rPr lang="az-Cyrl-AZ" sz="2800" dirty="0" smtClean="0">
                <a:solidFill>
                  <a:srgbClr val="000000"/>
                </a:solidFill>
                <a:latin typeface="Times New Roman" pitchFamily="18" charset="0"/>
                <a:cs typeface="Times New Roman" pitchFamily="18" charset="0"/>
              </a:rPr>
              <a:t>т</a:t>
            </a:r>
            <a:r>
              <a:rPr lang="az-Cyrl-AZ" sz="2800" i="1" dirty="0" smtClean="0">
                <a:solidFill>
                  <a:srgbClr val="000000"/>
                </a:solidFill>
                <a:latin typeface="Times New Roman" pitchFamily="18" charset="0"/>
                <a:cs typeface="Times New Roman" pitchFamily="18" charset="0"/>
              </a:rPr>
              <a:t>''</a:t>
            </a:r>
            <a:r>
              <a:rPr lang="az-Cyrl-AZ" sz="2800" i="1" dirty="0">
                <a:solidFill>
                  <a:srgbClr val="000000"/>
                </a:solidFill>
                <a:latin typeface="Times New Roman" pitchFamily="18" charset="0"/>
                <a:cs typeface="Times New Roman" pitchFamily="18" charset="0"/>
              </a:rPr>
              <a:t> </a:t>
            </a:r>
            <a:r>
              <a:rPr lang="az-Cyrl-AZ" sz="2800" dirty="0">
                <a:solidFill>
                  <a:srgbClr val="000000"/>
                </a:solidFill>
                <a:latin typeface="Times New Roman" pitchFamily="18" charset="0"/>
                <a:cs typeface="Times New Roman" pitchFamily="18" charset="0"/>
              </a:rPr>
              <a:t>(эта точка является фронтальным следом луча </a:t>
            </a:r>
            <a:r>
              <a:rPr lang="az-Cyrl-AZ" sz="2800" i="1" dirty="0" smtClean="0">
                <a:solidFill>
                  <a:srgbClr val="000000"/>
                </a:solidFill>
                <a:latin typeface="Times New Roman" pitchFamily="18" charset="0"/>
                <a:cs typeface="Times New Roman" pitchFamily="18" charset="0"/>
              </a:rPr>
              <a:t>АВ</a:t>
            </a:r>
            <a:r>
              <a:rPr lang="az-Cyrl-AZ" sz="2800" dirty="0" smtClean="0">
                <a:solidFill>
                  <a:srgbClr val="000000"/>
                </a:solidFill>
                <a:latin typeface="Times New Roman" pitchFamily="18" charset="0"/>
                <a:cs typeface="Times New Roman" pitchFamily="18" charset="0"/>
              </a:rPr>
              <a:t>т).</a:t>
            </a:r>
            <a:endParaRPr lang="az-Cyrl-AZ" sz="2800" dirty="0">
              <a:solidFill>
                <a:srgbClr val="000000"/>
              </a:solidFill>
              <a:latin typeface="Times New Roman" pitchFamily="18" charset="0"/>
              <a:cs typeface="Times New Roman" pitchFamily="18" charset="0"/>
            </a:endParaRPr>
          </a:p>
          <a:p>
            <a:pPr algn="just"/>
            <a:r>
              <a:rPr lang="az-Cyrl-AZ" sz="2800" u="sng" dirty="0">
                <a:solidFill>
                  <a:srgbClr val="000000"/>
                </a:solidFill>
                <a:latin typeface="Times New Roman" pitchFamily="18" charset="0"/>
                <a:cs typeface="Times New Roman" pitchFamily="18" charset="0"/>
              </a:rPr>
              <a:t>Тень от точки в аксонометрии </a:t>
            </a:r>
            <a:r>
              <a:rPr lang="az-Cyrl-AZ" sz="2800" dirty="0">
                <a:solidFill>
                  <a:srgbClr val="000000"/>
                </a:solidFill>
                <a:latin typeface="Times New Roman" pitchFamily="18" charset="0"/>
                <a:cs typeface="Times New Roman" pitchFamily="18" charset="0"/>
              </a:rPr>
              <a:t>определяется в результате пересечения луча с его вторичной проекцией.</a:t>
            </a:r>
          </a:p>
          <a:p>
            <a:pPr algn="just"/>
            <a:r>
              <a:rPr lang="az-Cyrl-AZ" sz="2800" dirty="0">
                <a:solidFill>
                  <a:srgbClr val="000000"/>
                </a:solidFill>
                <a:latin typeface="Times New Roman" pitchFamily="18" charset="0"/>
                <a:cs typeface="Times New Roman" pitchFamily="18" charset="0"/>
              </a:rPr>
              <a:t>Тень </a:t>
            </a:r>
            <a:r>
              <a:rPr lang="az-Cyrl-AZ" sz="2800" i="1" dirty="0" smtClean="0">
                <a:solidFill>
                  <a:srgbClr val="000000"/>
                </a:solidFill>
                <a:latin typeface="Times New Roman" pitchFamily="18" charset="0"/>
                <a:cs typeface="Times New Roman" pitchFamily="18" charset="0"/>
              </a:rPr>
              <a:t>В</a:t>
            </a:r>
            <a:r>
              <a:rPr lang="ru-RU" sz="2800" dirty="0" smtClean="0">
                <a:solidFill>
                  <a:srgbClr val="000000"/>
                </a:solidFill>
                <a:latin typeface="Times New Roman" pitchFamily="18" charset="0"/>
                <a:cs typeface="Times New Roman" pitchFamily="18" charset="0"/>
              </a:rPr>
              <a:t>т</a:t>
            </a:r>
            <a:r>
              <a:rPr lang="en-US" sz="2800" dirty="0" smtClean="0">
                <a:solidFill>
                  <a:srgbClr val="000000"/>
                </a:solidFill>
                <a:latin typeface="Times New Roman" pitchFamily="18" charset="0"/>
                <a:cs typeface="Times New Roman" pitchFamily="18" charset="0"/>
              </a:rPr>
              <a:t>'' </a:t>
            </a:r>
            <a:r>
              <a:rPr lang="en-US" sz="2800" dirty="0">
                <a:solidFill>
                  <a:srgbClr val="000000"/>
                </a:solidFill>
                <a:latin typeface="Times New Roman" pitchFamily="18" charset="0"/>
                <a:cs typeface="Times New Roman" pitchFamily="18" charset="0"/>
              </a:rPr>
              <a:t>(</a:t>
            </a:r>
            <a:r>
              <a:rPr lang="az-Cyrl-AZ" sz="2800" dirty="0">
                <a:solidFill>
                  <a:srgbClr val="000000"/>
                </a:solidFill>
                <a:latin typeface="Times New Roman" pitchFamily="18" charset="0"/>
                <a:cs typeface="Times New Roman" pitchFamily="18" charset="0"/>
              </a:rPr>
              <a:t>в аксонометрии) можно построить как точку пересечения луча </a:t>
            </a:r>
            <a:r>
              <a:rPr lang="az-Cyrl-AZ" sz="2800" i="1" dirty="0" smtClean="0">
                <a:solidFill>
                  <a:srgbClr val="000000"/>
                </a:solidFill>
                <a:latin typeface="Times New Roman" pitchFamily="18" charset="0"/>
                <a:cs typeface="Times New Roman" pitchFamily="18" charset="0"/>
              </a:rPr>
              <a:t>ВВ</a:t>
            </a:r>
            <a:r>
              <a:rPr lang="az-Cyrl-AZ" sz="2800" dirty="0" smtClean="0">
                <a:solidFill>
                  <a:srgbClr val="000000"/>
                </a:solidFill>
                <a:latin typeface="Times New Roman" pitchFamily="18" charset="0"/>
                <a:cs typeface="Times New Roman" pitchFamily="18" charset="0"/>
              </a:rPr>
              <a:t>т</a:t>
            </a:r>
            <a:r>
              <a:rPr lang="az-Cyrl-AZ" sz="2800" dirty="0">
                <a:solidFill>
                  <a:srgbClr val="000000"/>
                </a:solidFill>
                <a:latin typeface="Times New Roman" pitchFamily="18" charset="0"/>
                <a:cs typeface="Times New Roman" pitchFamily="18" charset="0"/>
              </a:rPr>
              <a:t> с его фронтальной проекцией </a:t>
            </a:r>
            <a:r>
              <a:rPr lang="az-Cyrl-AZ" sz="2800" i="1" dirty="0">
                <a:solidFill>
                  <a:srgbClr val="000000"/>
                </a:solidFill>
                <a:latin typeface="Times New Roman" pitchFamily="18" charset="0"/>
                <a:cs typeface="Times New Roman" pitchFamily="18" charset="0"/>
              </a:rPr>
              <a:t>В''</a:t>
            </a:r>
            <a:r>
              <a:rPr lang="en-US" sz="2800" i="1" dirty="0" smtClean="0">
                <a:solidFill>
                  <a:srgbClr val="000000"/>
                </a:solidFill>
                <a:latin typeface="Times New Roman" pitchFamily="18" charset="0"/>
                <a:cs typeface="Times New Roman" pitchFamily="18" charset="0"/>
              </a:rPr>
              <a:t>B</a:t>
            </a:r>
            <a:r>
              <a:rPr lang="ru-RU" sz="2800" dirty="0" smtClean="0">
                <a:solidFill>
                  <a:srgbClr val="000000"/>
                </a:solidFill>
                <a:latin typeface="Times New Roman" pitchFamily="18" charset="0"/>
                <a:cs typeface="Times New Roman" pitchFamily="18" charset="0"/>
              </a:rPr>
              <a:t>т</a:t>
            </a:r>
            <a:r>
              <a:rPr lang="en-US" sz="2800" i="1" dirty="0" smtClean="0">
                <a:solidFill>
                  <a:srgbClr val="000000"/>
                </a:solidFill>
                <a:latin typeface="Times New Roman" pitchFamily="18" charset="0"/>
                <a:cs typeface="Times New Roman" pitchFamily="18" charset="0"/>
              </a:rPr>
              <a:t>'</a:t>
            </a:r>
            <a:r>
              <a:rPr lang="en-US" sz="2800" i="1" dirty="0">
                <a:solidFill>
                  <a:srgbClr val="000000"/>
                </a:solidFill>
                <a:latin typeface="Times New Roman" pitchFamily="18" charset="0"/>
                <a:cs typeface="Times New Roman" pitchFamily="18" charset="0"/>
              </a:rPr>
              <a:t>'</a:t>
            </a:r>
            <a:r>
              <a:rPr lang="az-Cyrl-AZ" sz="2800" dirty="0">
                <a:solidFill>
                  <a:srgbClr val="000000"/>
                </a:solidFill>
                <a:latin typeface="Times New Roman" pitchFamily="18" charset="0"/>
                <a:cs typeface="Times New Roman" pitchFamily="18" charset="0"/>
              </a:rPr>
              <a:t>или при помощи горизонтальной проекции луча.</a:t>
            </a:r>
          </a:p>
          <a:p>
            <a:pPr algn="just"/>
            <a:r>
              <a:rPr lang="az-Cyrl-AZ" sz="2800" dirty="0">
                <a:solidFill>
                  <a:srgbClr val="000000"/>
                </a:solidFill>
                <a:latin typeface="Times New Roman" pitchFamily="18" charset="0"/>
                <a:cs typeface="Times New Roman" pitchFamily="18" charset="0"/>
              </a:rPr>
              <a:t>Тень от точки </a:t>
            </a:r>
            <a:r>
              <a:rPr lang="az-Cyrl-AZ" sz="2800" i="1" dirty="0">
                <a:solidFill>
                  <a:srgbClr val="000000"/>
                </a:solidFill>
                <a:latin typeface="Times New Roman" pitchFamily="18" charset="0"/>
                <a:cs typeface="Times New Roman" pitchFamily="18" charset="0"/>
              </a:rPr>
              <a:t>С </a:t>
            </a:r>
            <a:r>
              <a:rPr lang="az-Cyrl-AZ" sz="2800" dirty="0">
                <a:solidFill>
                  <a:srgbClr val="000000"/>
                </a:solidFill>
                <a:latin typeface="Times New Roman" pitchFamily="18" charset="0"/>
                <a:cs typeface="Times New Roman" pitchFamily="18" charset="0"/>
              </a:rPr>
              <a:t>падает на плоскость </a:t>
            </a:r>
            <a:r>
              <a:rPr lang="en-US" sz="2800" dirty="0">
                <a:solidFill>
                  <a:srgbClr val="000000"/>
                </a:solidFill>
                <a:latin typeface="Times New Roman" pitchFamily="18" charset="0"/>
                <a:cs typeface="Times New Roman" pitchFamily="18" charset="0"/>
              </a:rPr>
              <a:t>P (</a:t>
            </a:r>
            <a:r>
              <a:rPr lang="en-US" sz="2800" i="1" dirty="0">
                <a:solidFill>
                  <a:srgbClr val="000000"/>
                </a:solidFill>
                <a:latin typeface="Times New Roman" pitchFamily="18" charset="0"/>
                <a:cs typeface="Times New Roman" pitchFamily="18" charset="0"/>
              </a:rPr>
              <a:t>n</a:t>
            </a:r>
            <a:r>
              <a:rPr lang="en-US" sz="2800" dirty="0">
                <a:solidFill>
                  <a:srgbClr val="000000"/>
                </a:solidFill>
                <a:latin typeface="Times New Roman" pitchFamily="18" charset="0"/>
                <a:cs typeface="Times New Roman" pitchFamily="18" charset="0"/>
                <a:sym typeface="Symbol"/>
              </a:rPr>
              <a:t>´</a:t>
            </a:r>
            <a:r>
              <a:rPr lang="en-US" sz="2800" i="1" dirty="0">
                <a:solidFill>
                  <a:srgbClr val="000000"/>
                </a:solidFill>
                <a:latin typeface="Times New Roman" pitchFamily="18" charset="0"/>
                <a:cs typeface="Times New Roman" pitchFamily="18" charset="0"/>
              </a:rPr>
              <a:t>m</a:t>
            </a:r>
            <a:r>
              <a:rPr lang="en-US" sz="2800" dirty="0">
                <a:solidFill>
                  <a:srgbClr val="000000"/>
                </a:solidFill>
                <a:latin typeface="Times New Roman" pitchFamily="18" charset="0"/>
                <a:cs typeface="Times New Roman" pitchFamily="18" charset="0"/>
              </a:rPr>
              <a:t>) </a:t>
            </a:r>
            <a:r>
              <a:rPr lang="az-Cyrl-AZ" sz="2800" dirty="0">
                <a:solidFill>
                  <a:srgbClr val="000000"/>
                </a:solidFill>
                <a:latin typeface="Times New Roman" pitchFamily="18" charset="0"/>
                <a:cs typeface="Times New Roman" pitchFamily="18" charset="0"/>
              </a:rPr>
              <a:t>в точке </a:t>
            </a:r>
            <a:r>
              <a:rPr lang="az-Cyrl-AZ" sz="2800" i="1" dirty="0" smtClean="0">
                <a:solidFill>
                  <a:srgbClr val="000000"/>
                </a:solidFill>
                <a:latin typeface="Times New Roman" pitchFamily="18" charset="0"/>
                <a:cs typeface="Times New Roman" pitchFamily="18" charset="0"/>
              </a:rPr>
              <a:t>С</a:t>
            </a:r>
            <a:r>
              <a:rPr lang="ru-RU" sz="2800" dirty="0" err="1" smtClean="0">
                <a:solidFill>
                  <a:srgbClr val="000000"/>
                </a:solidFill>
                <a:latin typeface="Times New Roman" pitchFamily="18" charset="0"/>
                <a:cs typeface="Times New Roman" pitchFamily="18" charset="0"/>
              </a:rPr>
              <a:t>тр</a:t>
            </a:r>
            <a:r>
              <a:rPr lang="en-US" sz="2800" dirty="0">
                <a:solidFill>
                  <a:srgbClr val="000000"/>
                </a:solidFill>
                <a:latin typeface="Times New Roman" pitchFamily="18" charset="0"/>
                <a:cs typeface="Times New Roman" pitchFamily="18" charset="0"/>
              </a:rPr>
              <a:t> (</a:t>
            </a:r>
            <a:r>
              <a:rPr lang="az-Cyrl-AZ" sz="2800" i="1" dirty="0" smtClean="0">
                <a:solidFill>
                  <a:srgbClr val="000000"/>
                </a:solidFill>
                <a:latin typeface="Times New Roman" pitchFamily="18" charset="0"/>
                <a:cs typeface="Times New Roman" pitchFamily="18" charset="0"/>
              </a:rPr>
              <a:t>С</a:t>
            </a:r>
            <a:r>
              <a:rPr lang="ru-RU" sz="2800" dirty="0" err="1" smtClean="0">
                <a:solidFill>
                  <a:srgbClr val="000000"/>
                </a:solidFill>
                <a:latin typeface="Times New Roman" pitchFamily="18" charset="0"/>
                <a:cs typeface="Times New Roman" pitchFamily="18" charset="0"/>
              </a:rPr>
              <a:t>тр</a:t>
            </a:r>
            <a:r>
              <a:rPr lang="en-US" sz="2800" i="1" dirty="0" smtClean="0">
                <a:solidFill>
                  <a:srgbClr val="000000"/>
                </a:solidFill>
                <a:latin typeface="Times New Roman" pitchFamily="18" charset="0"/>
                <a:cs typeface="Times New Roman" pitchFamily="18" charset="0"/>
              </a:rPr>
              <a:t>'</a:t>
            </a:r>
            <a:r>
              <a:rPr lang="en-US" sz="2800" dirty="0" smtClean="0">
                <a:solidFill>
                  <a:srgbClr val="000000"/>
                </a:solidFill>
                <a:latin typeface="Times New Roman" pitchFamily="18" charset="0"/>
                <a:cs typeface="Times New Roman" pitchFamily="18" charset="0"/>
              </a:rPr>
              <a:t>,</a:t>
            </a:r>
            <a:r>
              <a:rPr lang="en-US" sz="2800" dirty="0">
                <a:solidFill>
                  <a:srgbClr val="000000"/>
                </a:solidFill>
                <a:latin typeface="Times New Roman" pitchFamily="18" charset="0"/>
                <a:cs typeface="Times New Roman" pitchFamily="18" charset="0"/>
              </a:rPr>
              <a:t> </a:t>
            </a:r>
            <a:r>
              <a:rPr lang="az-Cyrl-AZ" sz="2800" dirty="0" smtClean="0">
                <a:solidFill>
                  <a:srgbClr val="000000"/>
                </a:solidFill>
                <a:latin typeface="Times New Roman" pitchFamily="18" charset="0"/>
                <a:cs typeface="Times New Roman" pitchFamily="18" charset="0"/>
              </a:rPr>
              <a:t>С</a:t>
            </a:r>
            <a:r>
              <a:rPr lang="ru-RU" sz="2800" dirty="0" err="1" smtClean="0">
                <a:solidFill>
                  <a:srgbClr val="000000"/>
                </a:solidFill>
                <a:latin typeface="Times New Roman" pitchFamily="18" charset="0"/>
                <a:cs typeface="Times New Roman" pitchFamily="18" charset="0"/>
              </a:rPr>
              <a:t>тр</a:t>
            </a:r>
            <a:r>
              <a:rPr lang="en-US" sz="2800" i="1" dirty="0" smtClean="0">
                <a:solidFill>
                  <a:srgbClr val="000000"/>
                </a:solidFill>
                <a:latin typeface="Times New Roman" pitchFamily="18" charset="0"/>
                <a:cs typeface="Times New Roman" pitchFamily="18" charset="0"/>
              </a:rPr>
              <a:t>”</a:t>
            </a:r>
            <a:r>
              <a:rPr lang="en-US" sz="2800" dirty="0" smtClean="0">
                <a:solidFill>
                  <a:srgbClr val="000000"/>
                </a:solidFill>
                <a:latin typeface="Times New Roman" pitchFamily="18" charset="0"/>
                <a:cs typeface="Times New Roman" pitchFamily="18" charset="0"/>
              </a:rPr>
              <a:t>), </a:t>
            </a:r>
            <a:r>
              <a:rPr lang="az-Cyrl-AZ" sz="2800" dirty="0">
                <a:solidFill>
                  <a:srgbClr val="000000"/>
                </a:solidFill>
                <a:latin typeface="Times New Roman" pitchFamily="18" charset="0"/>
                <a:cs typeface="Times New Roman" pitchFamily="18" charset="0"/>
              </a:rPr>
              <a:t>которая определяется в результате пересечения луча </a:t>
            </a:r>
            <a:r>
              <a:rPr lang="az-Cyrl-AZ" sz="2800" i="1" dirty="0" smtClean="0">
                <a:solidFill>
                  <a:srgbClr val="000000"/>
                </a:solidFill>
                <a:latin typeface="Times New Roman" pitchFamily="18" charset="0"/>
                <a:cs typeface="Times New Roman" pitchFamily="18" charset="0"/>
              </a:rPr>
              <a:t>СС</a:t>
            </a:r>
            <a:r>
              <a:rPr lang="ru-RU" sz="2800" dirty="0" smtClean="0">
                <a:solidFill>
                  <a:srgbClr val="000000"/>
                </a:solidFill>
                <a:latin typeface="Times New Roman" pitchFamily="18" charset="0"/>
                <a:cs typeface="Times New Roman" pitchFamily="18" charset="0"/>
              </a:rPr>
              <a:t>т</a:t>
            </a:r>
            <a:r>
              <a:rPr lang="en-US" sz="2800" dirty="0">
                <a:solidFill>
                  <a:srgbClr val="000000"/>
                </a:solidFill>
                <a:latin typeface="Times New Roman" pitchFamily="18" charset="0"/>
                <a:cs typeface="Times New Roman" pitchFamily="18" charset="0"/>
              </a:rPr>
              <a:t> </a:t>
            </a:r>
            <a:r>
              <a:rPr lang="ru-RU" sz="2800" dirty="0" smtClean="0">
                <a:solidFill>
                  <a:srgbClr val="000000"/>
                </a:solidFill>
                <a:latin typeface="Times New Roman" pitchFamily="18" charset="0"/>
                <a:cs typeface="Times New Roman" pitchFamily="18" charset="0"/>
              </a:rPr>
              <a:t>,</a:t>
            </a:r>
            <a:r>
              <a:rPr lang="az-Cyrl-AZ" sz="2800" dirty="0" smtClean="0">
                <a:solidFill>
                  <a:srgbClr val="000000"/>
                </a:solidFill>
                <a:latin typeface="Times New Roman" pitchFamily="18" charset="0"/>
                <a:cs typeface="Times New Roman" pitchFamily="18" charset="0"/>
              </a:rPr>
              <a:t>с </a:t>
            </a:r>
            <a:r>
              <a:rPr lang="az-Cyrl-AZ" sz="2800" dirty="0">
                <a:solidFill>
                  <a:srgbClr val="000000"/>
                </a:solidFill>
                <a:latin typeface="Times New Roman" pitchFamily="18" charset="0"/>
                <a:cs typeface="Times New Roman" pitchFamily="18" charset="0"/>
              </a:rPr>
              <a:t>заданной плоскостью Р при помощи горизонтально-проецирующей </a:t>
            </a:r>
            <a:r>
              <a:rPr lang="az-Cyrl-AZ" sz="2800" dirty="0" smtClean="0">
                <a:solidFill>
                  <a:srgbClr val="000000"/>
                </a:solidFill>
                <a:latin typeface="Times New Roman" pitchFamily="18" charset="0"/>
                <a:cs typeface="Times New Roman" pitchFamily="18" charset="0"/>
              </a:rPr>
              <a:t>плоскости</a:t>
            </a:r>
            <a:r>
              <a:rPr lang="en-US" sz="2800" dirty="0" smtClean="0">
                <a:solidFill>
                  <a:srgbClr val="000000"/>
                </a:solidFill>
                <a:latin typeface="Times New Roman" pitchFamily="18" charset="0"/>
                <a:cs typeface="Times New Roman" pitchFamily="18" charset="0"/>
                <a:sym typeface="Symbol"/>
              </a:rPr>
              <a:t> Q</a:t>
            </a:r>
            <a:r>
              <a:rPr lang="ru-RU" sz="2800" dirty="0" smtClean="0">
                <a:solidFill>
                  <a:srgbClr val="000000"/>
                </a:solidFill>
                <a:latin typeface="Times New Roman" pitchFamily="18" charset="0"/>
                <a:cs typeface="Times New Roman" pitchFamily="18" charset="0"/>
                <a:sym typeface="Symbol"/>
              </a:rPr>
              <a:t>.</a:t>
            </a:r>
            <a:endParaRPr lang="en-US" sz="2800" dirty="0">
              <a:latin typeface="Times New Roman" pitchFamily="18" charset="0"/>
              <a:cs typeface="Times New Roman" pitchFamily="18" charset="0"/>
            </a:endParaRPr>
          </a:p>
          <a:p>
            <a:endParaRPr lang="en-US" sz="2800" dirty="0"/>
          </a:p>
          <a:p>
            <a:endParaRPr lang="en-US" dirty="0"/>
          </a:p>
        </p:txBody>
      </p:sp>
    </p:spTree>
    <p:extLst>
      <p:ext uri="{BB962C8B-B14F-4D97-AF65-F5344CB8AC3E}">
        <p14:creationId xmlns="" xmlns:p14="http://schemas.microsoft.com/office/powerpoint/2010/main" val="271728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1652"/>
            <a:ext cx="10972800" cy="1345722"/>
          </a:xfrm>
        </p:spPr>
        <p:txBody>
          <a:bodyPr>
            <a:normAutofit fontScale="90000"/>
          </a:bodyPr>
          <a:lstStyle/>
          <a:p>
            <a:pPr algn="ctr"/>
            <a:r>
              <a:rPr lang="az-Cyrl-AZ" b="1" dirty="0">
                <a:solidFill>
                  <a:srgbClr val="388356"/>
                </a:solidFill>
                <a:latin typeface="Arial"/>
              </a:rPr>
              <a:t>ПАДАЮЩАЯ ТЕНЬ ОТ ПРЯМОЙ ЛИНИИ</a:t>
            </a:r>
          </a:p>
          <a:p>
            <a:endParaRPr lang="en-US" dirty="0"/>
          </a:p>
        </p:txBody>
      </p:sp>
      <p:sp>
        <p:nvSpPr>
          <p:cNvPr id="3" name="Content Placeholder 2"/>
          <p:cNvSpPr>
            <a:spLocks noGrp="1"/>
          </p:cNvSpPr>
          <p:nvPr>
            <p:ph idx="1"/>
          </p:nvPr>
        </p:nvSpPr>
        <p:spPr>
          <a:xfrm>
            <a:off x="609600" y="1716657"/>
            <a:ext cx="10972800" cy="4607942"/>
          </a:xfrm>
        </p:spPr>
        <p:txBody>
          <a:bodyPr vert="horz" lIns="91440" tIns="45720" rIns="91440" bIns="45720" rtlCol="0" anchor="t">
            <a:normAutofit/>
          </a:bodyPr>
          <a:lstStyle/>
          <a:p>
            <a:r>
              <a:rPr lang="az-Cyrl-AZ" sz="2800" dirty="0">
                <a:solidFill>
                  <a:srgbClr val="000000"/>
                </a:solidFill>
                <a:latin typeface="Times New Roman" pitchFamily="18" charset="0"/>
                <a:cs typeface="Times New Roman" pitchFamily="18" charset="0"/>
              </a:rPr>
              <a:t>Тень, падающая от прямой линии, состоит из падающих теней от всех ее точек. Лучи, проходящие через все точки прямой, образуют лучевую плоскость, а </a:t>
            </a:r>
            <a:r>
              <a:rPr lang="az-Cyrl-AZ" sz="2800" u="sng" dirty="0">
                <a:solidFill>
                  <a:srgbClr val="000000"/>
                </a:solidFill>
                <a:latin typeface="Times New Roman" pitchFamily="18" charset="0"/>
                <a:cs typeface="Times New Roman" pitchFamily="18" charset="0"/>
              </a:rPr>
              <a:t>тень от прямой линии есть линия пересечения лучевой плоскости с плоскостью или поверхностью, на которую падает тень (то есть след лучевой плоскости).</a:t>
            </a:r>
          </a:p>
          <a:p>
            <a:r>
              <a:rPr lang="az-Cyrl-AZ" sz="2800" dirty="0">
                <a:solidFill>
                  <a:srgbClr val="000000"/>
                </a:solidFill>
                <a:latin typeface="Times New Roman"/>
              </a:rPr>
              <a:t>Тенью, падающей от прямой на плоскость, является прямая линия, поэтому для ее построения достаточно построить тени от двух точек, принадлежащих этой прямой (рис. </a:t>
            </a:r>
            <a:r>
              <a:rPr lang="az-Cyrl-AZ" sz="2800" dirty="0" smtClean="0">
                <a:solidFill>
                  <a:srgbClr val="000000"/>
                </a:solidFill>
                <a:latin typeface="Times New Roman"/>
              </a:rPr>
              <a:t>4</a:t>
            </a:r>
            <a:r>
              <a:rPr lang="en-US" sz="2800" dirty="0" smtClean="0">
                <a:solidFill>
                  <a:srgbClr val="000000"/>
                </a:solidFill>
                <a:latin typeface="Times New Roman"/>
              </a:rPr>
              <a:t>).</a:t>
            </a:r>
            <a:endParaRPr lang="en-US" sz="2800" dirty="0">
              <a:solidFill>
                <a:srgbClr val="000000"/>
              </a:solidFill>
              <a:latin typeface="Times New Roman"/>
            </a:endParaRPr>
          </a:p>
        </p:txBody>
      </p:sp>
      <p:sp>
        <p:nvSpPr>
          <p:cNvPr id="4" name="TextBox 3"/>
          <p:cNvSpPr txBox="1"/>
          <p:nvPr/>
        </p:nvSpPr>
        <p:spPr>
          <a:xfrm>
            <a:off x="3208858" y="3371850"/>
            <a:ext cx="2743200" cy="369332"/>
          </a:xfrm>
          <a:prstGeom prst="rect">
            <a:avLst/>
          </a:prstGeom>
        </p:spPr>
        <p:txBody>
          <a:bodyPr rtlCol="0">
            <a:spAutoFit/>
          </a:bodyPr>
          <a:lstStyle/>
          <a:p>
            <a:pPr algn="ctr"/>
            <a:endParaRPr lang="en-US"/>
          </a:p>
        </p:txBody>
      </p:sp>
      <p:sp>
        <p:nvSpPr>
          <p:cNvPr id="5" name="TextBox 4"/>
          <p:cNvSpPr txBox="1"/>
          <p:nvPr/>
        </p:nvSpPr>
        <p:spPr>
          <a:xfrm>
            <a:off x="4866261" y="3334155"/>
            <a:ext cx="2743200" cy="369332"/>
          </a:xfrm>
          <a:prstGeom prst="rect">
            <a:avLst/>
          </a:prstGeom>
        </p:spPr>
        <p:txBody>
          <a:bodyPr rtlCol="0">
            <a:spAutoFit/>
          </a:bodyPr>
          <a:lstStyle/>
          <a:p>
            <a:pPr algn="ctr"/>
            <a:endParaRPr lang="en-US"/>
          </a:p>
        </p:txBody>
      </p:sp>
    </p:spTree>
    <p:extLst>
      <p:ext uri="{BB962C8B-B14F-4D97-AF65-F5344CB8AC3E}">
        <p14:creationId xmlns="" xmlns:p14="http://schemas.microsoft.com/office/powerpoint/2010/main" val="1561904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2"/>
                                        </p:tgtEl>
                                        <p:attrNameLst>
                                          <p:attrName>ppt_w</p:attrName>
                                        </p:attrNameLst>
                                      </p:cBhvr>
                                      <p:tavLst>
                                        <p:tav tm="0">
                                          <p:val>
                                            <p:strVal val="ppt_w"/>
                                          </p:val>
                                        </p:tav>
                                        <p:tav tm="100000">
                                          <p:val>
                                            <p:fltVal val="0"/>
                                          </p:val>
                                        </p:tav>
                                      </p:tavLst>
                                    </p:anim>
                                    <p:anim calcmode="lin" valueType="num">
                                      <p:cBhvr>
                                        <p:cTn id="7" dur="500"/>
                                        <p:tgtEl>
                                          <p:spTgt spid="2"/>
                                        </p:tgtEl>
                                        <p:attrNameLst>
                                          <p:attrName>ppt_h</p:attrName>
                                        </p:attrNameLst>
                                      </p:cBhvr>
                                      <p:tavLst>
                                        <p:tav tm="0">
                                          <p:val>
                                            <p:strVal val="ppt_h"/>
                                          </p:val>
                                        </p:tav>
                                        <p:tav tm="100000">
                                          <p:val>
                                            <p:fltVal val="0"/>
                                          </p:val>
                                        </p:tav>
                                      </p:tavLst>
                                    </p:anim>
                                    <p:animEffect transition="out" filter="fade">
                                      <p:cBhvr>
                                        <p:cTn id="8" dur="500"/>
                                        <p:tgtEl>
                                          <p:spTgt spid="2"/>
                                        </p:tgtEl>
                                      </p:cBhvr>
                                    </p:animEffect>
                                    <p:set>
                                      <p:cBhvr>
                                        <p:cTn id="9"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80227" y="5857336"/>
            <a:ext cx="10274060" cy="461665"/>
          </a:xfrm>
          <a:prstGeom prst="rect">
            <a:avLst/>
          </a:prstGeom>
        </p:spPr>
        <p:txBody>
          <a:bodyPr wrap="square">
            <a:spAutoFit/>
          </a:bodyPr>
          <a:lstStyle/>
          <a:p>
            <a:pPr algn="ctr"/>
            <a:r>
              <a:rPr lang="ru-RU" sz="2400" dirty="0" smtClean="0">
                <a:latin typeface="Times New Roman" pitchFamily="18" charset="0"/>
                <a:cs typeface="Times New Roman" pitchFamily="18" charset="0"/>
              </a:rPr>
              <a:t>Рисунок</a:t>
            </a:r>
            <a:r>
              <a:rPr lang="az-Cyrl-AZ" sz="2400" dirty="0" smtClean="0">
                <a:solidFill>
                  <a:srgbClr val="000000"/>
                </a:solidFill>
                <a:latin typeface="Times New Roman"/>
              </a:rPr>
              <a:t>. 4 </a:t>
            </a:r>
            <a:r>
              <a:rPr lang="ru-RU" sz="2400" dirty="0" smtClean="0"/>
              <a:t>Тень, падающая от прямой на плоскость</a:t>
            </a:r>
            <a:endParaRPr lang="az-Cyrl-AZ" sz="2400" dirty="0">
              <a:solidFill>
                <a:srgbClr val="000000"/>
              </a:solidFill>
              <a:latin typeface="Times New Roman"/>
            </a:endParaRPr>
          </a:p>
        </p:txBody>
      </p:sp>
      <p:pic>
        <p:nvPicPr>
          <p:cNvPr id="39938" name="Picture 2"/>
          <p:cNvPicPr>
            <a:picLocks noChangeAspect="1" noChangeArrowheads="1"/>
          </p:cNvPicPr>
          <p:nvPr/>
        </p:nvPicPr>
        <p:blipFill>
          <a:blip r:embed="rId2"/>
          <a:srcRect/>
          <a:stretch>
            <a:fillRect/>
          </a:stretch>
        </p:blipFill>
        <p:spPr bwMode="auto">
          <a:xfrm>
            <a:off x="1325593" y="1060869"/>
            <a:ext cx="6885980" cy="471020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24" y="715992"/>
            <a:ext cx="11876957" cy="5232202"/>
          </a:xfrm>
          <a:prstGeom prst="rect">
            <a:avLst/>
          </a:prstGeom>
        </p:spPr>
        <p:txBody>
          <a:bodyPr wrap="square" rtlCol="0" anchor="t">
            <a:spAutoFit/>
          </a:bodyPr>
          <a:lstStyle/>
          <a:p>
            <a:pPr algn="ctr"/>
            <a:r>
              <a:rPr lang="az-Cyrl-AZ" sz="2800" dirty="0" smtClean="0">
                <a:solidFill>
                  <a:srgbClr val="000000"/>
                </a:solidFill>
                <a:latin typeface="Times New Roman"/>
              </a:rPr>
              <a:t>Тени </a:t>
            </a:r>
            <a:r>
              <a:rPr lang="az-Cyrl-AZ" sz="2800" dirty="0">
                <a:solidFill>
                  <a:srgbClr val="000000"/>
                </a:solidFill>
                <a:latin typeface="Times New Roman"/>
              </a:rPr>
              <a:t>от точек </a:t>
            </a:r>
            <a:r>
              <a:rPr lang="az-Cyrl-AZ" sz="2800" i="1" dirty="0">
                <a:solidFill>
                  <a:srgbClr val="000000"/>
                </a:solidFill>
                <a:latin typeface="Times New Roman"/>
              </a:rPr>
              <a:t>А </a:t>
            </a:r>
            <a:r>
              <a:rPr lang="az-Cyrl-AZ" sz="2800" dirty="0">
                <a:solidFill>
                  <a:srgbClr val="000000"/>
                </a:solidFill>
                <a:latin typeface="Times New Roman"/>
              </a:rPr>
              <a:t>и </a:t>
            </a:r>
            <a:r>
              <a:rPr lang="en-US" sz="2800" i="1" dirty="0">
                <a:solidFill>
                  <a:srgbClr val="000000"/>
                </a:solidFill>
                <a:latin typeface="Times New Roman"/>
              </a:rPr>
              <a:t>B </a:t>
            </a:r>
            <a:r>
              <a:rPr lang="az-Cyrl-AZ" sz="2800" dirty="0">
                <a:solidFill>
                  <a:srgbClr val="000000"/>
                </a:solidFill>
                <a:latin typeface="Times New Roman"/>
              </a:rPr>
              <a:t>в этом примере падают на одну плоскость проекций </a:t>
            </a:r>
            <a:r>
              <a:rPr lang="en-US" sz="2800" dirty="0">
                <a:solidFill>
                  <a:srgbClr val="000000"/>
                </a:solidFill>
                <a:latin typeface="Times New Roman"/>
              </a:rPr>
              <a:t>V, </a:t>
            </a:r>
            <a:r>
              <a:rPr lang="az-Cyrl-AZ" sz="2800" dirty="0">
                <a:solidFill>
                  <a:srgbClr val="000000"/>
                </a:solidFill>
                <a:latin typeface="Times New Roman"/>
              </a:rPr>
              <a:t>поэтому для построения тени отрезка </a:t>
            </a:r>
            <a:r>
              <a:rPr lang="az-Cyrl-AZ" sz="2800" i="1" dirty="0">
                <a:solidFill>
                  <a:srgbClr val="000000"/>
                </a:solidFill>
                <a:latin typeface="Times New Roman"/>
              </a:rPr>
              <a:t>АВ</a:t>
            </a:r>
            <a:r>
              <a:rPr lang="az-Cyrl-AZ" sz="2800" dirty="0">
                <a:solidFill>
                  <a:srgbClr val="000000"/>
                </a:solidFill>
                <a:latin typeface="Times New Roman"/>
              </a:rPr>
              <a:t>достаточно соединить между собой полученные точки </a:t>
            </a:r>
            <a:r>
              <a:rPr lang="az-Cyrl-AZ" sz="2800" i="1" dirty="0" smtClean="0">
                <a:solidFill>
                  <a:srgbClr val="000000"/>
                </a:solidFill>
                <a:latin typeface="Times New Roman"/>
              </a:rPr>
              <a:t>А</a:t>
            </a:r>
            <a:r>
              <a:rPr lang="ru-RU" sz="2800" dirty="0" smtClean="0">
                <a:solidFill>
                  <a:srgbClr val="000000"/>
                </a:solidFill>
                <a:latin typeface="Times New Roman"/>
              </a:rPr>
              <a:t>т</a:t>
            </a:r>
            <a:r>
              <a:rPr lang="en-US" sz="2800" dirty="0" smtClean="0">
                <a:solidFill>
                  <a:srgbClr val="000000"/>
                </a:solidFill>
                <a:latin typeface="Times New Roman"/>
              </a:rPr>
              <a:t>'' </a:t>
            </a:r>
            <a:r>
              <a:rPr lang="az-Cyrl-AZ" sz="2800" dirty="0">
                <a:solidFill>
                  <a:srgbClr val="000000"/>
                </a:solidFill>
                <a:latin typeface="Times New Roman"/>
              </a:rPr>
              <a:t>и </a:t>
            </a:r>
            <a:r>
              <a:rPr lang="az-Cyrl-AZ" sz="2800" i="1" dirty="0" smtClean="0">
                <a:solidFill>
                  <a:srgbClr val="000000"/>
                </a:solidFill>
                <a:latin typeface="Times New Roman"/>
              </a:rPr>
              <a:t>В</a:t>
            </a:r>
            <a:r>
              <a:rPr lang="ru-RU" sz="2800" dirty="0" smtClean="0">
                <a:solidFill>
                  <a:srgbClr val="000000"/>
                </a:solidFill>
                <a:latin typeface="Times New Roman"/>
              </a:rPr>
              <a:t>т</a:t>
            </a:r>
            <a:r>
              <a:rPr lang="en-US" sz="2800" dirty="0" smtClean="0">
                <a:solidFill>
                  <a:srgbClr val="000000"/>
                </a:solidFill>
                <a:latin typeface="Times New Roman"/>
              </a:rPr>
              <a:t>'' </a:t>
            </a:r>
            <a:r>
              <a:rPr lang="az-Cyrl-AZ" sz="2800" dirty="0">
                <a:solidFill>
                  <a:srgbClr val="000000"/>
                </a:solidFill>
                <a:latin typeface="Times New Roman"/>
              </a:rPr>
              <a:t>прямой линией</a:t>
            </a:r>
            <a:r>
              <a:rPr lang="az-Cyrl-AZ" sz="2800" dirty="0" smtClean="0">
                <a:solidFill>
                  <a:srgbClr val="000000"/>
                </a:solidFill>
                <a:latin typeface="Times New Roman"/>
              </a:rPr>
              <a:t>.</a:t>
            </a:r>
          </a:p>
          <a:p>
            <a:pPr algn="ctr"/>
            <a:endParaRPr lang="az-Cyrl-AZ" sz="2800" dirty="0" smtClean="0">
              <a:solidFill>
                <a:srgbClr val="000000"/>
              </a:solidFill>
              <a:latin typeface="Times New Roman"/>
            </a:endParaRPr>
          </a:p>
          <a:p>
            <a:pPr algn="ctr"/>
            <a:endParaRPr lang="az-Cyrl-AZ" sz="2800" dirty="0" smtClean="0">
              <a:solidFill>
                <a:srgbClr val="000000"/>
              </a:solidFill>
              <a:latin typeface="Times New Roman"/>
            </a:endParaRPr>
          </a:p>
          <a:p>
            <a:pPr algn="ctr"/>
            <a:endParaRPr lang="az-Cyrl-AZ" sz="2800" dirty="0" smtClean="0">
              <a:solidFill>
                <a:srgbClr val="000000"/>
              </a:solidFill>
              <a:latin typeface="Times New Roman"/>
            </a:endParaRPr>
          </a:p>
          <a:p>
            <a:pPr algn="ctr"/>
            <a:endParaRPr lang="az-Cyrl-AZ" sz="2800" dirty="0">
              <a:solidFill>
                <a:srgbClr val="000000"/>
              </a:solidFill>
              <a:latin typeface="Times New Roman"/>
            </a:endParaRPr>
          </a:p>
          <a:p>
            <a:pPr algn="ctr"/>
            <a:endParaRPr lang="az-Cyrl-AZ" sz="2800" u="sng" dirty="0" smtClean="0">
              <a:solidFill>
                <a:srgbClr val="000000"/>
              </a:solidFill>
              <a:latin typeface="Times New Roman"/>
            </a:endParaRPr>
          </a:p>
          <a:p>
            <a:pPr algn="ctr"/>
            <a:endParaRPr lang="az-Cyrl-AZ" sz="2800" u="sng" dirty="0" smtClean="0">
              <a:solidFill>
                <a:srgbClr val="000000"/>
              </a:solidFill>
              <a:latin typeface="Times New Roman"/>
            </a:endParaRPr>
          </a:p>
          <a:p>
            <a:pPr algn="ctr"/>
            <a:endParaRPr lang="az-Cyrl-AZ" sz="2800" dirty="0">
              <a:solidFill>
                <a:srgbClr val="000000"/>
              </a:solidFill>
              <a:latin typeface="Times New Roman"/>
            </a:endParaRPr>
          </a:p>
          <a:p>
            <a:pPr algn="ctr"/>
            <a:endParaRPr lang="en-US" dirty="0"/>
          </a:p>
          <a:p>
            <a:pPr algn="ctr"/>
            <a:endParaRPr lang="en-US" dirty="0"/>
          </a:p>
          <a:p>
            <a:pPr algn="ctr"/>
            <a:endParaRPr lang="en-US" dirty="0"/>
          </a:p>
        </p:txBody>
      </p:sp>
      <p:sp>
        <p:nvSpPr>
          <p:cNvPr id="4" name="TextBox 3"/>
          <p:cNvSpPr txBox="1"/>
          <p:nvPr/>
        </p:nvSpPr>
        <p:spPr>
          <a:xfrm>
            <a:off x="4720346" y="3200400"/>
            <a:ext cx="2743200" cy="369332"/>
          </a:xfrm>
          <a:prstGeom prst="rect">
            <a:avLst/>
          </a:prstGeom>
        </p:spPr>
        <p:txBody>
          <a:bodyPr rtlCol="0">
            <a:spAutoFit/>
          </a:bodyPr>
          <a:lstStyle/>
          <a:p>
            <a:pPr algn="ctr"/>
            <a:endParaRPr lang="en-US"/>
          </a:p>
        </p:txBody>
      </p:sp>
      <p:sp>
        <p:nvSpPr>
          <p:cNvPr id="5" name="TextBox 4"/>
          <p:cNvSpPr txBox="1"/>
          <p:nvPr/>
        </p:nvSpPr>
        <p:spPr>
          <a:xfrm>
            <a:off x="4866261" y="3334155"/>
            <a:ext cx="2743200" cy="369332"/>
          </a:xfrm>
          <a:prstGeom prst="rect">
            <a:avLst/>
          </a:prstGeom>
        </p:spPr>
        <p:txBody>
          <a:bodyPr rtlCol="0">
            <a:spAutoFit/>
          </a:bodyPr>
          <a:lstStyle/>
          <a:p>
            <a:pPr algn="ctr"/>
            <a:endParaRPr lang="en-US"/>
          </a:p>
        </p:txBody>
      </p:sp>
      <p:pic>
        <p:nvPicPr>
          <p:cNvPr id="10241" name="Picture 1"/>
          <p:cNvPicPr>
            <a:picLocks noChangeAspect="1" noChangeArrowheads="1"/>
          </p:cNvPicPr>
          <p:nvPr/>
        </p:nvPicPr>
        <p:blipFill>
          <a:blip r:embed="rId3"/>
          <a:srcRect/>
          <a:stretch>
            <a:fillRect/>
          </a:stretch>
        </p:blipFill>
        <p:spPr bwMode="auto">
          <a:xfrm>
            <a:off x="2606215" y="2182482"/>
            <a:ext cx="5468110" cy="4125065"/>
          </a:xfrm>
          <a:prstGeom prst="rect">
            <a:avLst/>
          </a:prstGeom>
          <a:noFill/>
          <a:ln w="9525">
            <a:noFill/>
            <a:miter lim="800000"/>
            <a:headEnd/>
            <a:tailEnd/>
          </a:ln>
          <a:effectLst/>
        </p:spPr>
      </p:pic>
    </p:spTree>
    <p:extLst>
      <p:ext uri="{BB962C8B-B14F-4D97-AF65-F5344CB8AC3E}">
        <p14:creationId xmlns="" xmlns:p14="http://schemas.microsoft.com/office/powerpoint/2010/main" val="35235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2"/>
                                        </p:tgtEl>
                                        <p:attrNameLst>
                                          <p:attrName>ppt_w</p:attrName>
                                        </p:attrNameLst>
                                      </p:cBhvr>
                                      <p:tavLst>
                                        <p:tav tm="0">
                                          <p:val>
                                            <p:strVal val="ppt_w"/>
                                          </p:val>
                                        </p:tav>
                                        <p:tav tm="100000">
                                          <p:val>
                                            <p:fltVal val="0"/>
                                          </p:val>
                                        </p:tav>
                                      </p:tavLst>
                                    </p:anim>
                                    <p:anim calcmode="lin" valueType="num">
                                      <p:cBhvr>
                                        <p:cTn id="7" dur="500"/>
                                        <p:tgtEl>
                                          <p:spTgt spid="2"/>
                                        </p:tgtEl>
                                        <p:attrNameLst>
                                          <p:attrName>ppt_h</p:attrName>
                                        </p:attrNameLst>
                                      </p:cBhvr>
                                      <p:tavLst>
                                        <p:tav tm="0">
                                          <p:val>
                                            <p:strVal val="ppt_h"/>
                                          </p:val>
                                        </p:tav>
                                        <p:tav tm="100000">
                                          <p:val>
                                            <p:fltVal val="0"/>
                                          </p:val>
                                        </p:tav>
                                      </p:tavLst>
                                    </p:anim>
                                    <p:animEffect transition="out" filter="fade">
                                      <p:cBhvr>
                                        <p:cTn id="8" dur="500"/>
                                        <p:tgtEl>
                                          <p:spTgt spid="2"/>
                                        </p:tgtEl>
                                      </p:cBhvr>
                                    </p:animEffect>
                                    <p:set>
                                      <p:cBhvr>
                                        <p:cTn id="9"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8739" y="526211"/>
            <a:ext cx="10886535" cy="461665"/>
          </a:xfrm>
          <a:prstGeom prst="rect">
            <a:avLst/>
          </a:prstGeom>
        </p:spPr>
        <p:txBody>
          <a:bodyPr wrap="square">
            <a:spAutoFit/>
          </a:bodyPr>
          <a:lstStyle/>
          <a:p>
            <a:r>
              <a:rPr lang="az-Cyrl-AZ" sz="2400" u="sng" dirty="0" smtClean="0">
                <a:solidFill>
                  <a:srgbClr val="000000"/>
                </a:solidFill>
                <a:latin typeface="Times New Roman"/>
              </a:rPr>
              <a:t>ПРИМЕР</a:t>
            </a:r>
            <a:r>
              <a:rPr lang="az-Cyrl-AZ" sz="2400" dirty="0" smtClean="0">
                <a:solidFill>
                  <a:srgbClr val="000000"/>
                </a:solidFill>
                <a:latin typeface="Times New Roman"/>
              </a:rPr>
              <a:t>. Построить падающую тень на </a:t>
            </a:r>
            <a:r>
              <a:rPr lang="en-US" sz="2400" dirty="0" smtClean="0">
                <a:solidFill>
                  <a:srgbClr val="000000"/>
                </a:solidFill>
                <a:latin typeface="Times New Roman"/>
              </a:rPr>
              <a:t>H </a:t>
            </a:r>
            <a:r>
              <a:rPr lang="az-Cyrl-AZ" sz="2400" dirty="0" smtClean="0">
                <a:solidFill>
                  <a:srgbClr val="000000"/>
                </a:solidFill>
                <a:latin typeface="Times New Roman"/>
              </a:rPr>
              <a:t>и </a:t>
            </a:r>
            <a:r>
              <a:rPr lang="en-US" sz="2400" dirty="0" smtClean="0">
                <a:solidFill>
                  <a:srgbClr val="000000"/>
                </a:solidFill>
                <a:latin typeface="Times New Roman"/>
              </a:rPr>
              <a:t>V </a:t>
            </a:r>
            <a:r>
              <a:rPr lang="az-Cyrl-AZ" sz="2400" dirty="0" smtClean="0">
                <a:solidFill>
                  <a:srgbClr val="000000"/>
                </a:solidFill>
                <a:latin typeface="Times New Roman"/>
              </a:rPr>
              <a:t>от отрезка прямой </a:t>
            </a:r>
            <a:r>
              <a:rPr lang="az-Cyrl-AZ" sz="2400" i="1" dirty="0" smtClean="0">
                <a:solidFill>
                  <a:srgbClr val="000000"/>
                </a:solidFill>
                <a:latin typeface="Times New Roman"/>
              </a:rPr>
              <a:t>С</a:t>
            </a:r>
            <a:r>
              <a:rPr lang="en-US" sz="2400" i="1" dirty="0" smtClean="0">
                <a:solidFill>
                  <a:srgbClr val="000000"/>
                </a:solidFill>
                <a:latin typeface="Times New Roman"/>
              </a:rPr>
              <a:t>D</a:t>
            </a:r>
            <a:r>
              <a:rPr lang="ru-RU" sz="2400" i="1" dirty="0" smtClean="0">
                <a:solidFill>
                  <a:srgbClr val="000000"/>
                </a:solidFill>
                <a:latin typeface="Times New Roman"/>
              </a:rPr>
              <a:t> </a:t>
            </a:r>
            <a:r>
              <a:rPr lang="en-US" sz="2400" dirty="0" smtClean="0">
                <a:solidFill>
                  <a:srgbClr val="000000"/>
                </a:solidFill>
                <a:latin typeface="Times New Roman"/>
              </a:rPr>
              <a:t>(</a:t>
            </a:r>
            <a:r>
              <a:rPr lang="az-Cyrl-AZ" sz="2400" dirty="0" smtClean="0">
                <a:solidFill>
                  <a:srgbClr val="000000"/>
                </a:solidFill>
                <a:latin typeface="Times New Roman"/>
              </a:rPr>
              <a:t>рис. 5, 6).</a:t>
            </a:r>
          </a:p>
        </p:txBody>
      </p:sp>
      <p:sp>
        <p:nvSpPr>
          <p:cNvPr id="6" name="Прямоугольник 5"/>
          <p:cNvSpPr/>
          <p:nvPr/>
        </p:nvSpPr>
        <p:spPr>
          <a:xfrm>
            <a:off x="629727" y="1155941"/>
            <a:ext cx="11197087" cy="369332"/>
          </a:xfrm>
          <a:prstGeom prst="rect">
            <a:avLst/>
          </a:prstGeom>
        </p:spPr>
        <p:txBody>
          <a:bodyPr wrap="square">
            <a:spAutoFit/>
          </a:bodyPr>
          <a:lstStyle/>
          <a:p>
            <a:r>
              <a:rPr lang="az-Cyrl-AZ" dirty="0" smtClean="0">
                <a:solidFill>
                  <a:srgbClr val="000000"/>
                </a:solidFill>
                <a:latin typeface="Times New Roman"/>
              </a:rPr>
              <a:t> </a:t>
            </a:r>
          </a:p>
        </p:txBody>
      </p:sp>
      <p:pic>
        <p:nvPicPr>
          <p:cNvPr id="8193" name="Picture 1"/>
          <p:cNvPicPr>
            <a:picLocks noChangeAspect="1" noChangeArrowheads="1"/>
          </p:cNvPicPr>
          <p:nvPr/>
        </p:nvPicPr>
        <p:blipFill>
          <a:blip r:embed="rId3"/>
          <a:srcRect/>
          <a:stretch>
            <a:fillRect/>
          </a:stretch>
        </p:blipFill>
        <p:spPr bwMode="auto">
          <a:xfrm>
            <a:off x="3171825" y="1270401"/>
            <a:ext cx="5463217" cy="4644624"/>
          </a:xfrm>
          <a:prstGeom prst="rect">
            <a:avLst/>
          </a:prstGeom>
          <a:noFill/>
          <a:ln w="9525">
            <a:noFill/>
            <a:miter lim="800000"/>
            <a:headEnd/>
            <a:tailEnd/>
          </a:ln>
          <a:effectLst/>
        </p:spPr>
      </p:pic>
      <p:sp>
        <p:nvSpPr>
          <p:cNvPr id="11" name="Прямоугольник 10"/>
          <p:cNvSpPr/>
          <p:nvPr/>
        </p:nvSpPr>
        <p:spPr>
          <a:xfrm>
            <a:off x="4886694" y="3244334"/>
            <a:ext cx="242374" cy="369332"/>
          </a:xfrm>
          <a:prstGeom prst="rect">
            <a:avLst/>
          </a:prstGeom>
        </p:spPr>
        <p:txBody>
          <a:bodyPr wrap="none">
            <a:spAutoFit/>
          </a:bodyPr>
          <a:lstStyle/>
          <a:p>
            <a:r>
              <a:rPr lang="ru-RU" i="1" dirty="0" smtClean="0">
                <a:solidFill>
                  <a:srgbClr val="000000"/>
                </a:solidFill>
                <a:latin typeface="Times New Roman"/>
              </a:rPr>
              <a:t> </a:t>
            </a:r>
            <a:endParaRPr lang="ru-RU" dirty="0"/>
          </a:p>
        </p:txBody>
      </p:sp>
      <p:sp>
        <p:nvSpPr>
          <p:cNvPr id="12" name="Прямоугольник 11"/>
          <p:cNvSpPr/>
          <p:nvPr/>
        </p:nvSpPr>
        <p:spPr>
          <a:xfrm>
            <a:off x="1190446" y="5883215"/>
            <a:ext cx="9790980" cy="461665"/>
          </a:xfrm>
          <a:prstGeom prst="rect">
            <a:avLst/>
          </a:prstGeom>
        </p:spPr>
        <p:txBody>
          <a:bodyPr wrap="square">
            <a:spAutoFit/>
          </a:bodyPr>
          <a:lstStyle/>
          <a:p>
            <a:r>
              <a:rPr lang="az-Cyrl-AZ" sz="2400" dirty="0" smtClean="0">
                <a:solidFill>
                  <a:srgbClr val="000000"/>
                </a:solidFill>
                <a:latin typeface="Times New Roman"/>
              </a:rPr>
              <a:t>Рисунок 5. Падающая тень от отрезка прямой </a:t>
            </a:r>
            <a:r>
              <a:rPr lang="az-Cyrl-AZ" sz="2400" i="1" dirty="0" smtClean="0">
                <a:solidFill>
                  <a:srgbClr val="000000"/>
                </a:solidFill>
                <a:latin typeface="Times New Roman"/>
              </a:rPr>
              <a:t>С</a:t>
            </a:r>
            <a:r>
              <a:rPr lang="en-US" sz="2400" i="1" dirty="0" smtClean="0">
                <a:solidFill>
                  <a:srgbClr val="000000"/>
                </a:solidFill>
                <a:latin typeface="Times New Roman"/>
              </a:rPr>
              <a:t>D</a:t>
            </a:r>
            <a:endParaRPr lang="ru-RU" sz="2400" dirty="0"/>
          </a:p>
        </p:txBody>
      </p:sp>
    </p:spTree>
    <p:extLst>
      <p:ext uri="{BB962C8B-B14F-4D97-AF65-F5344CB8AC3E}">
        <p14:creationId xmlns="" xmlns:p14="http://schemas.microsoft.com/office/powerpoint/2010/main" val="168820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0167" y="422695"/>
            <a:ext cx="11464506" cy="3046988"/>
          </a:xfrm>
          <a:prstGeom prst="rect">
            <a:avLst/>
          </a:prstGeom>
        </p:spPr>
        <p:txBody>
          <a:bodyPr wrap="square">
            <a:spAutoFit/>
          </a:bodyPr>
          <a:lstStyle/>
          <a:p>
            <a:r>
              <a:rPr lang="az-Cyrl-AZ" sz="2400" dirty="0" smtClean="0">
                <a:solidFill>
                  <a:srgbClr val="000000"/>
                </a:solidFill>
                <a:latin typeface="Times New Roman"/>
              </a:rPr>
              <a:t>Решение. Тень от отрезка </a:t>
            </a:r>
            <a:r>
              <a:rPr lang="az-Cyrl-AZ" sz="2400" i="1" dirty="0" smtClean="0">
                <a:solidFill>
                  <a:srgbClr val="000000"/>
                </a:solidFill>
                <a:latin typeface="Times New Roman"/>
              </a:rPr>
              <a:t>С</a:t>
            </a:r>
            <a:r>
              <a:rPr lang="en-US" sz="2400" i="1" dirty="0" smtClean="0">
                <a:solidFill>
                  <a:srgbClr val="000000"/>
                </a:solidFill>
                <a:latin typeface="Times New Roman"/>
              </a:rPr>
              <a:t>D </a:t>
            </a:r>
            <a:r>
              <a:rPr lang="az-Cyrl-AZ" sz="2400" dirty="0" smtClean="0">
                <a:solidFill>
                  <a:srgbClr val="000000"/>
                </a:solidFill>
                <a:latin typeface="Times New Roman"/>
              </a:rPr>
              <a:t>падает на две плоскости проекций и представляет собой ломаную линию </a:t>
            </a:r>
            <a:r>
              <a:rPr lang="en-US" sz="2400" i="1" dirty="0" smtClean="0">
                <a:solidFill>
                  <a:srgbClr val="000000"/>
                </a:solidFill>
                <a:latin typeface="Times New Roman"/>
              </a:rPr>
              <a:t>C</a:t>
            </a:r>
            <a:r>
              <a:rPr lang="ru-RU" sz="2400" dirty="0" smtClean="0">
                <a:solidFill>
                  <a:srgbClr val="000000"/>
                </a:solidFill>
                <a:latin typeface="Times New Roman"/>
              </a:rPr>
              <a:t>т</a:t>
            </a:r>
            <a:r>
              <a:rPr lang="en-US" sz="2400" dirty="0" smtClean="0">
                <a:solidFill>
                  <a:srgbClr val="000000"/>
                </a:solidFill>
                <a:latin typeface="Times New Roman"/>
              </a:rPr>
              <a:t>''</a:t>
            </a:r>
            <a:r>
              <a:rPr lang="en-US" sz="2400" i="1" dirty="0" smtClean="0">
                <a:solidFill>
                  <a:srgbClr val="000000"/>
                </a:solidFill>
                <a:latin typeface="Times New Roman"/>
              </a:rPr>
              <a:t>K</a:t>
            </a:r>
            <a:r>
              <a:rPr lang="ru-RU" sz="2400" dirty="0" err="1" smtClean="0">
                <a:solidFill>
                  <a:srgbClr val="000000"/>
                </a:solidFill>
                <a:latin typeface="Times New Roman"/>
              </a:rPr>
              <a:t>х</a:t>
            </a:r>
            <a:r>
              <a:rPr lang="en-US" sz="2400" i="1" dirty="0" smtClean="0">
                <a:solidFill>
                  <a:srgbClr val="000000"/>
                </a:solidFill>
                <a:latin typeface="Times New Roman"/>
              </a:rPr>
              <a:t>D</a:t>
            </a:r>
            <a:r>
              <a:rPr lang="ru-RU" sz="2400" dirty="0" smtClean="0">
                <a:solidFill>
                  <a:srgbClr val="000000"/>
                </a:solidFill>
                <a:latin typeface="Times New Roman"/>
              </a:rPr>
              <a:t>т</a:t>
            </a:r>
            <a:r>
              <a:rPr lang="en-US" sz="2400" dirty="0" smtClean="0">
                <a:solidFill>
                  <a:srgbClr val="000000"/>
                </a:solidFill>
                <a:latin typeface="Times New Roman"/>
              </a:rPr>
              <a:t>'. </a:t>
            </a:r>
            <a:r>
              <a:rPr lang="az-Cyrl-AZ" sz="2400" dirty="0" smtClean="0">
                <a:solidFill>
                  <a:srgbClr val="000000"/>
                </a:solidFill>
                <a:latin typeface="Times New Roman"/>
              </a:rPr>
              <a:t>Точку перелома </a:t>
            </a:r>
            <a:r>
              <a:rPr lang="az-Cyrl-AZ" sz="2400" i="1" dirty="0" smtClean="0">
                <a:solidFill>
                  <a:srgbClr val="000000"/>
                </a:solidFill>
                <a:latin typeface="Times New Roman"/>
              </a:rPr>
              <a:t>К</a:t>
            </a:r>
            <a:r>
              <a:rPr lang="ru-RU" sz="2400" dirty="0" err="1" smtClean="0">
                <a:solidFill>
                  <a:srgbClr val="000000"/>
                </a:solidFill>
                <a:latin typeface="Times New Roman"/>
              </a:rPr>
              <a:t>х</a:t>
            </a:r>
            <a:r>
              <a:rPr lang="en-US" sz="2400" i="1" dirty="0" smtClean="0">
                <a:solidFill>
                  <a:srgbClr val="000000"/>
                </a:solidFill>
                <a:latin typeface="Times New Roman"/>
              </a:rPr>
              <a:t> </a:t>
            </a:r>
            <a:r>
              <a:rPr lang="az-Cyrl-AZ" sz="2400" dirty="0" smtClean="0">
                <a:solidFill>
                  <a:srgbClr val="000000"/>
                </a:solidFill>
                <a:latin typeface="Times New Roman"/>
              </a:rPr>
              <a:t>можно определить двумя способами:</a:t>
            </a:r>
          </a:p>
          <a:p>
            <a:r>
              <a:rPr lang="az-Cyrl-AZ" sz="2400" dirty="0" smtClean="0">
                <a:solidFill>
                  <a:srgbClr val="000000"/>
                </a:solidFill>
                <a:latin typeface="Times New Roman"/>
              </a:rPr>
              <a:t>1)</a:t>
            </a:r>
            <a:r>
              <a:rPr lang="az-Cyrl-AZ" sz="2400" b="1" dirty="0" smtClean="0">
                <a:solidFill>
                  <a:srgbClr val="000000"/>
                </a:solidFill>
                <a:latin typeface="Times New Roman"/>
              </a:rPr>
              <a:t> при помощи мнимой тени </a:t>
            </a:r>
            <a:r>
              <a:rPr lang="az-Cyrl-AZ" sz="2400" dirty="0" smtClean="0">
                <a:solidFill>
                  <a:srgbClr val="000000"/>
                </a:solidFill>
                <a:latin typeface="Times New Roman"/>
              </a:rPr>
              <a:t>(рис. 6).</a:t>
            </a:r>
          </a:p>
          <a:p>
            <a:r>
              <a:rPr lang="az-Cyrl-AZ" sz="2400" dirty="0" smtClean="0">
                <a:solidFill>
                  <a:srgbClr val="000000"/>
                </a:solidFill>
                <a:latin typeface="Times New Roman"/>
              </a:rPr>
              <a:t>Для этого строят тень отрезка на одну из плоскостей проекций, предполагая, что второй не существует. На рисунке сначала построена тень отрезка на плоскость Н (</a:t>
            </a:r>
            <a:r>
              <a:rPr lang="az-Cyrl-AZ" sz="2400" i="1" dirty="0" smtClean="0">
                <a:solidFill>
                  <a:srgbClr val="000000"/>
                </a:solidFill>
                <a:latin typeface="Times New Roman"/>
              </a:rPr>
              <a:t>С</a:t>
            </a:r>
            <a:r>
              <a:rPr lang="ru-RU" sz="2400" dirty="0" smtClean="0">
                <a:solidFill>
                  <a:srgbClr val="000000"/>
                </a:solidFill>
                <a:latin typeface="Times New Roman"/>
              </a:rPr>
              <a:t>т</a:t>
            </a:r>
            <a:r>
              <a:rPr lang="en-US" sz="2400" dirty="0" smtClean="0">
                <a:solidFill>
                  <a:srgbClr val="000000"/>
                </a:solidFill>
                <a:latin typeface="Times New Roman"/>
              </a:rPr>
              <a:t>'</a:t>
            </a:r>
            <a:r>
              <a:rPr lang="en-US" sz="2400" i="1" dirty="0" smtClean="0">
                <a:solidFill>
                  <a:srgbClr val="000000"/>
                </a:solidFill>
                <a:latin typeface="Times New Roman"/>
              </a:rPr>
              <a:t>D</a:t>
            </a:r>
            <a:r>
              <a:rPr lang="ru-RU" sz="2400" dirty="0" smtClean="0">
                <a:solidFill>
                  <a:srgbClr val="000000"/>
                </a:solidFill>
                <a:latin typeface="Times New Roman"/>
              </a:rPr>
              <a:t>т</a:t>
            </a:r>
            <a:r>
              <a:rPr lang="en-US" sz="2400" dirty="0" smtClean="0">
                <a:solidFill>
                  <a:srgbClr val="000000"/>
                </a:solidFill>
                <a:latin typeface="Times New Roman"/>
              </a:rPr>
              <a:t>'). </a:t>
            </a:r>
            <a:r>
              <a:rPr lang="az-Cyrl-AZ" sz="2400" dirty="0" smtClean="0">
                <a:solidFill>
                  <a:srgbClr val="000000"/>
                </a:solidFill>
                <a:latin typeface="Times New Roman"/>
              </a:rPr>
              <a:t>Построенная тень пересекает ось </a:t>
            </a:r>
            <a:r>
              <a:rPr lang="az-Cyrl-AZ" sz="2400" i="1" dirty="0" smtClean="0">
                <a:solidFill>
                  <a:srgbClr val="000000"/>
                </a:solidFill>
                <a:latin typeface="Times New Roman"/>
              </a:rPr>
              <a:t>ОХ </a:t>
            </a:r>
            <a:r>
              <a:rPr lang="az-Cyrl-AZ" sz="2400" dirty="0" smtClean="0">
                <a:solidFill>
                  <a:srgbClr val="000000"/>
                </a:solidFill>
                <a:latin typeface="Times New Roman"/>
              </a:rPr>
              <a:t>в точке </a:t>
            </a:r>
            <a:r>
              <a:rPr lang="az-Cyrl-AZ" sz="2400" i="1" dirty="0" smtClean="0">
                <a:solidFill>
                  <a:srgbClr val="000000"/>
                </a:solidFill>
                <a:latin typeface="Times New Roman"/>
              </a:rPr>
              <a:t>К</a:t>
            </a:r>
            <a:r>
              <a:rPr lang="ru-RU" sz="2400" dirty="0" err="1" smtClean="0">
                <a:solidFill>
                  <a:srgbClr val="000000"/>
                </a:solidFill>
                <a:latin typeface="Times New Roman"/>
              </a:rPr>
              <a:t>х</a:t>
            </a:r>
            <a:r>
              <a:rPr lang="en-US" sz="2400" dirty="0" smtClean="0">
                <a:solidFill>
                  <a:srgbClr val="000000"/>
                </a:solidFill>
                <a:latin typeface="Times New Roman"/>
              </a:rPr>
              <a:t>, </a:t>
            </a:r>
            <a:r>
              <a:rPr lang="az-Cyrl-AZ" sz="2400" dirty="0" smtClean="0">
                <a:solidFill>
                  <a:srgbClr val="000000"/>
                </a:solidFill>
                <a:latin typeface="Times New Roman"/>
              </a:rPr>
              <a:t>в этой точке тень переломится и с одной плоскости перейдет на другую (в точку </a:t>
            </a:r>
            <a:r>
              <a:rPr lang="az-Cyrl-AZ" sz="2400" i="1" dirty="0" smtClean="0">
                <a:solidFill>
                  <a:srgbClr val="000000"/>
                </a:solidFill>
                <a:latin typeface="Times New Roman"/>
              </a:rPr>
              <a:t>С</a:t>
            </a:r>
            <a:r>
              <a:rPr lang="ru-RU" sz="2400" dirty="0" smtClean="0">
                <a:solidFill>
                  <a:srgbClr val="000000"/>
                </a:solidFill>
                <a:latin typeface="Times New Roman"/>
              </a:rPr>
              <a:t>т</a:t>
            </a:r>
            <a:r>
              <a:rPr lang="en-US" sz="2400" dirty="0" smtClean="0">
                <a:solidFill>
                  <a:srgbClr val="000000"/>
                </a:solidFill>
                <a:latin typeface="Times New Roman"/>
              </a:rPr>
              <a:t>'').</a:t>
            </a:r>
            <a:endParaRPr lang="ru-RU" sz="2400" dirty="0" smtClean="0">
              <a:solidFill>
                <a:srgbClr val="000000"/>
              </a:solidFill>
              <a:latin typeface="Times New Roman"/>
            </a:endParaRPr>
          </a:p>
          <a:p>
            <a:endParaRPr lang="ru-RU" sz="2400" dirty="0" smtClean="0">
              <a:solidFill>
                <a:srgbClr val="000000"/>
              </a:solidFill>
              <a:latin typeface="Times New Roman"/>
            </a:endParaRPr>
          </a:p>
        </p:txBody>
      </p:sp>
      <p:pic>
        <p:nvPicPr>
          <p:cNvPr id="40962" name="Picture 2"/>
          <p:cNvPicPr>
            <a:picLocks noChangeAspect="1" noChangeArrowheads="1"/>
          </p:cNvPicPr>
          <p:nvPr/>
        </p:nvPicPr>
        <p:blipFill>
          <a:blip r:embed="rId2"/>
          <a:srcRect/>
          <a:stretch>
            <a:fillRect/>
          </a:stretch>
        </p:blipFill>
        <p:spPr bwMode="auto">
          <a:xfrm>
            <a:off x="5338532" y="3019245"/>
            <a:ext cx="4970034" cy="344194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4067" y="353684"/>
            <a:ext cx="11412748" cy="6370975"/>
          </a:xfrm>
          <a:prstGeom prst="rect">
            <a:avLst/>
          </a:prstGeom>
        </p:spPr>
        <p:txBody>
          <a:bodyPr wrap="square">
            <a:spAutoFit/>
          </a:bodyPr>
          <a:lstStyle/>
          <a:p>
            <a:r>
              <a:rPr lang="az-Cyrl-AZ" sz="2400" dirty="0" smtClean="0">
                <a:solidFill>
                  <a:srgbClr val="000000"/>
                </a:solidFill>
                <a:latin typeface="Times New Roman"/>
              </a:rPr>
              <a:t>2)</a:t>
            </a:r>
            <a:r>
              <a:rPr lang="az-Cyrl-AZ" sz="2400" b="1" dirty="0" smtClean="0">
                <a:solidFill>
                  <a:srgbClr val="000000"/>
                </a:solidFill>
                <a:latin typeface="Times New Roman"/>
              </a:rPr>
              <a:t> при помощи тени от промежуточной точки </a:t>
            </a:r>
            <a:r>
              <a:rPr lang="az-Cyrl-AZ" sz="2400" dirty="0" smtClean="0">
                <a:solidFill>
                  <a:srgbClr val="000000"/>
                </a:solidFill>
                <a:latin typeface="Times New Roman"/>
              </a:rPr>
              <a:t>(рис. 7).</a:t>
            </a:r>
          </a:p>
          <a:p>
            <a:endParaRPr lang="az-Cyrl-AZ" sz="2400"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endParaRPr lang="az-Cyrl-AZ" sz="2400" b="1" dirty="0" smtClean="0">
              <a:solidFill>
                <a:srgbClr val="000000"/>
              </a:solidFill>
              <a:latin typeface="Times New Roman"/>
            </a:endParaRPr>
          </a:p>
          <a:p>
            <a:r>
              <a:rPr lang="az-Cyrl-AZ" sz="2400" dirty="0" smtClean="0">
                <a:solidFill>
                  <a:srgbClr val="000000"/>
                </a:solidFill>
                <a:latin typeface="Times New Roman"/>
              </a:rPr>
              <a:t>Рисунок 7. Точка перелома</a:t>
            </a:r>
            <a:endParaRPr lang="az-Cyrl-AZ" sz="2400" b="1" dirty="0" smtClean="0">
              <a:solidFill>
                <a:srgbClr val="000000"/>
              </a:solidFill>
              <a:latin typeface="Times New Roman"/>
            </a:endParaRPr>
          </a:p>
          <a:p>
            <a:r>
              <a:rPr lang="az-Cyrl-AZ" sz="2400" dirty="0" smtClean="0">
                <a:solidFill>
                  <a:srgbClr val="000000"/>
                </a:solidFill>
                <a:latin typeface="Times New Roman"/>
              </a:rPr>
              <a:t>На чертеже точка перелома </a:t>
            </a:r>
            <a:r>
              <a:rPr lang="az-Cyrl-AZ" sz="2400" i="1" dirty="0" smtClean="0">
                <a:solidFill>
                  <a:srgbClr val="000000"/>
                </a:solidFill>
                <a:latin typeface="Times New Roman"/>
              </a:rPr>
              <a:t>К</a:t>
            </a:r>
            <a:r>
              <a:rPr lang="ru-RU" sz="2400" dirty="0" err="1" smtClean="0">
                <a:solidFill>
                  <a:srgbClr val="000000"/>
                </a:solidFill>
                <a:latin typeface="Times New Roman"/>
              </a:rPr>
              <a:t>х</a:t>
            </a:r>
            <a:r>
              <a:rPr lang="en-US" sz="2400" dirty="0" smtClean="0">
                <a:solidFill>
                  <a:srgbClr val="000000"/>
                </a:solidFill>
                <a:latin typeface="Times New Roman"/>
              </a:rPr>
              <a:t> </a:t>
            </a:r>
            <a:r>
              <a:rPr lang="az-Cyrl-AZ" sz="2400" dirty="0" smtClean="0">
                <a:solidFill>
                  <a:srgbClr val="000000"/>
                </a:solidFill>
                <a:latin typeface="Times New Roman"/>
              </a:rPr>
              <a:t>определяется при помощи тени от произвольной промежуточной точки </a:t>
            </a:r>
            <a:r>
              <a:rPr lang="az-Cyrl-AZ" sz="2400" i="1" dirty="0" smtClean="0">
                <a:solidFill>
                  <a:srgbClr val="000000"/>
                </a:solidFill>
                <a:latin typeface="Times New Roman"/>
              </a:rPr>
              <a:t>Е </a:t>
            </a:r>
            <a:r>
              <a:rPr lang="az-Cyrl-AZ" sz="2400" dirty="0" smtClean="0">
                <a:solidFill>
                  <a:srgbClr val="000000"/>
                </a:solidFill>
                <a:latin typeface="Times New Roman"/>
              </a:rPr>
              <a:t>(</a:t>
            </a:r>
            <a:r>
              <a:rPr lang="az-Cyrl-AZ" sz="2400" i="1" dirty="0" smtClean="0">
                <a:solidFill>
                  <a:srgbClr val="000000"/>
                </a:solidFill>
                <a:latin typeface="Times New Roman"/>
              </a:rPr>
              <a:t>Е</a:t>
            </a:r>
            <a:r>
              <a:rPr lang="ru-RU" sz="2400" dirty="0" smtClean="0">
                <a:solidFill>
                  <a:srgbClr val="000000"/>
                </a:solidFill>
                <a:latin typeface="Times New Roman"/>
              </a:rPr>
              <a:t>т</a:t>
            </a:r>
            <a:r>
              <a:rPr lang="en-US" sz="2400" dirty="0" smtClean="0">
                <a:solidFill>
                  <a:srgbClr val="000000"/>
                </a:solidFill>
                <a:latin typeface="Times New Roman"/>
              </a:rPr>
              <a:t>'').</a:t>
            </a:r>
          </a:p>
        </p:txBody>
      </p:sp>
      <p:pic>
        <p:nvPicPr>
          <p:cNvPr id="41986" name="Picture 2"/>
          <p:cNvPicPr>
            <a:picLocks noChangeAspect="1" noChangeArrowheads="1"/>
          </p:cNvPicPr>
          <p:nvPr/>
        </p:nvPicPr>
        <p:blipFill>
          <a:blip r:embed="rId2"/>
          <a:srcRect/>
          <a:stretch>
            <a:fillRect/>
          </a:stretch>
        </p:blipFill>
        <p:spPr bwMode="auto">
          <a:xfrm>
            <a:off x="2735991" y="1038225"/>
            <a:ext cx="4820749" cy="4275647"/>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058" y="439948"/>
            <a:ext cx="11593900" cy="414067"/>
          </a:xfrm>
        </p:spPr>
        <p:txBody>
          <a:bodyPr>
            <a:noAutofit/>
          </a:bodyPr>
          <a:lstStyle/>
          <a:p>
            <a:r>
              <a:rPr lang="az-Cyrl-AZ" sz="3200" b="1" dirty="0" smtClean="0">
                <a:solidFill>
                  <a:srgbClr val="3A8099"/>
                </a:solidFill>
                <a:latin typeface="Times New Roman" pitchFamily="18" charset="0"/>
                <a:cs typeface="Times New Roman" pitchFamily="18" charset="0"/>
              </a:rPr>
              <a:t>Тени от прямых, находящихся в частных положениях</a:t>
            </a:r>
            <a:endParaRPr lang="en-US" sz="3200" dirty="0"/>
          </a:p>
        </p:txBody>
      </p:sp>
      <p:sp>
        <p:nvSpPr>
          <p:cNvPr id="4" name="TextBox 3"/>
          <p:cNvSpPr txBox="1"/>
          <p:nvPr/>
        </p:nvSpPr>
        <p:spPr>
          <a:xfrm>
            <a:off x="4720346" y="3200400"/>
            <a:ext cx="2743200" cy="369332"/>
          </a:xfrm>
          <a:prstGeom prst="rect">
            <a:avLst/>
          </a:prstGeom>
        </p:spPr>
        <p:txBody>
          <a:bodyPr rtlCol="0">
            <a:spAutoFit/>
          </a:bodyPr>
          <a:lstStyle/>
          <a:p>
            <a:pPr algn="ctr"/>
            <a:endParaRPr lang="en-US"/>
          </a:p>
        </p:txBody>
      </p:sp>
      <p:pic>
        <p:nvPicPr>
          <p:cNvPr id="6145" name="Picture 1"/>
          <p:cNvPicPr>
            <a:picLocks noGrp="1" noChangeAspect="1" noChangeArrowheads="1"/>
          </p:cNvPicPr>
          <p:nvPr>
            <p:ph idx="1"/>
          </p:nvPr>
        </p:nvPicPr>
        <p:blipFill>
          <a:blip r:embed="rId3"/>
          <a:srcRect/>
          <a:stretch>
            <a:fillRect/>
          </a:stretch>
        </p:blipFill>
        <p:spPr bwMode="auto">
          <a:xfrm>
            <a:off x="2235422" y="1940943"/>
            <a:ext cx="7670740" cy="4589253"/>
          </a:xfrm>
          <a:prstGeom prst="rect">
            <a:avLst/>
          </a:prstGeom>
          <a:noFill/>
          <a:ln w="9525">
            <a:noFill/>
            <a:miter lim="800000"/>
            <a:headEnd/>
            <a:tailEnd/>
          </a:ln>
          <a:effectLst/>
        </p:spPr>
      </p:pic>
      <p:sp>
        <p:nvSpPr>
          <p:cNvPr id="6" name="Прямоугольник 5"/>
          <p:cNvSpPr/>
          <p:nvPr/>
        </p:nvSpPr>
        <p:spPr>
          <a:xfrm>
            <a:off x="189781" y="974786"/>
            <a:ext cx="11869947" cy="830997"/>
          </a:xfrm>
          <a:prstGeom prst="rect">
            <a:avLst/>
          </a:prstGeom>
        </p:spPr>
        <p:txBody>
          <a:bodyPr wrap="square">
            <a:spAutoFit/>
          </a:bodyPr>
          <a:lstStyle/>
          <a:p>
            <a:r>
              <a:rPr lang="ru-RU" sz="2400" u="sng" dirty="0" smtClean="0">
                <a:latin typeface="Times New Roman" pitchFamily="18" charset="0"/>
                <a:cs typeface="Times New Roman" pitchFamily="18" charset="0"/>
              </a:rPr>
              <a:t>ПРИМЕР</a:t>
            </a:r>
            <a:r>
              <a:rPr lang="ru-RU" sz="2400" dirty="0" smtClean="0">
                <a:latin typeface="Times New Roman" pitchFamily="18" charset="0"/>
                <a:cs typeface="Times New Roman" pitchFamily="18" charset="0"/>
              </a:rPr>
              <a:t>. В ортогональных проекциях заданы отрезки частного положения </a:t>
            </a:r>
            <a:r>
              <a:rPr lang="ru-RU" sz="2400" i="1" dirty="0" smtClean="0">
                <a:latin typeface="Times New Roman" pitchFamily="18" charset="0"/>
                <a:cs typeface="Times New Roman" pitchFamily="18" charset="0"/>
              </a:rPr>
              <a:t>АВ</a:t>
            </a:r>
            <a:r>
              <a:rPr lang="ru-RU" sz="2400"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СD </a:t>
            </a:r>
            <a:r>
              <a:rPr lang="ru-RU" sz="2400" dirty="0" smtClean="0">
                <a:latin typeface="Times New Roman" pitchFamily="18" charset="0"/>
                <a:cs typeface="Times New Roman" pitchFamily="18" charset="0"/>
              </a:rPr>
              <a:t>и </a:t>
            </a:r>
            <a:r>
              <a:rPr lang="ru-RU" sz="2400" i="1" dirty="0" smtClean="0">
                <a:latin typeface="Times New Roman" pitchFamily="18" charset="0"/>
                <a:cs typeface="Times New Roman" pitchFamily="18" charset="0"/>
              </a:rPr>
              <a:t>EF</a:t>
            </a:r>
            <a:r>
              <a:rPr lang="ru-RU" sz="2400" dirty="0" smtClean="0">
                <a:latin typeface="Times New Roman" pitchFamily="18" charset="0"/>
                <a:cs typeface="Times New Roman" pitchFamily="18" charset="0"/>
              </a:rPr>
              <a:t>. Построить тени, падающие от этих отрезков на плоскости проекций H и V (рис. 8)</a:t>
            </a:r>
            <a:endParaRPr lang="ru-RU"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95206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2913" y="345057"/>
            <a:ext cx="11688793" cy="5262979"/>
          </a:xfrm>
          <a:prstGeom prst="rect">
            <a:avLst/>
          </a:prstGeom>
        </p:spPr>
        <p:txBody>
          <a:bodyPr wrap="square">
            <a:spAutoFit/>
          </a:bodyPr>
          <a:lstStyle/>
          <a:p>
            <a:pPr algn="just"/>
            <a:r>
              <a:rPr lang="ru-RU" sz="2800" u="sng" dirty="0" smtClean="0">
                <a:latin typeface="Times New Roman" pitchFamily="18" charset="0"/>
                <a:cs typeface="Times New Roman" pitchFamily="18" charset="0"/>
              </a:rPr>
              <a:t>Решение.</a:t>
            </a:r>
          </a:p>
          <a:p>
            <a:pPr algn="just"/>
            <a:r>
              <a:rPr lang="ru-RU" sz="2800" dirty="0" smtClean="0">
                <a:latin typeface="Times New Roman" pitchFamily="18" charset="0"/>
                <a:cs typeface="Times New Roman" pitchFamily="18" charset="0"/>
              </a:rPr>
              <a:t>1. Отрезок АВ занимает вертикальное положение, поэтому лучи, проходящие через все его точки, образуют вертикальную (горизонтально-проецирующую) лучевую плоскость </a:t>
            </a:r>
            <a:r>
              <a:rPr lang="el-GR" sz="2800" dirty="0" smtClean="0">
                <a:latin typeface="Times New Roman" pitchFamily="18" charset="0"/>
                <a:cs typeface="Times New Roman" pitchFamily="18" charset="0"/>
              </a:rPr>
              <a:t>Σ</a:t>
            </a:r>
            <a:r>
              <a:rPr lang="ru-RU" sz="2800" dirty="0" smtClean="0">
                <a:latin typeface="Times New Roman" pitchFamily="18" charset="0"/>
                <a:cs typeface="Times New Roman" pitchFamily="18" charset="0"/>
              </a:rPr>
              <a:t>, которая пересечет плоскость Н по линии</a:t>
            </a:r>
            <a:r>
              <a:rPr lang="el-GR" sz="2800" dirty="0" smtClean="0">
                <a:latin typeface="Times New Roman" pitchFamily="18" charset="0"/>
                <a:cs typeface="Times New Roman" pitchFamily="18" charset="0"/>
              </a:rPr>
              <a:t> Σ</a:t>
            </a:r>
            <a:r>
              <a:rPr lang="ru-RU" sz="2800" baseline="-25000" dirty="0" smtClean="0">
                <a:latin typeface="Times New Roman" pitchFamily="18" charset="0"/>
                <a:cs typeface="Times New Roman" pitchFamily="18" charset="0"/>
              </a:rPr>
              <a:t>H</a:t>
            </a:r>
            <a:r>
              <a:rPr lang="ru-RU" sz="2800" dirty="0" smtClean="0">
                <a:latin typeface="Times New Roman" pitchFamily="18" charset="0"/>
                <a:cs typeface="Times New Roman" pitchFamily="18" charset="0"/>
              </a:rPr>
              <a:t>, а плоскость V — по вертикальной прямой </a:t>
            </a:r>
            <a:r>
              <a:rPr lang="ru-RU" sz="2800" i="1" dirty="0" err="1" smtClean="0">
                <a:latin typeface="Times New Roman" pitchFamily="18" charset="0"/>
                <a:cs typeface="Times New Roman" pitchFamily="18" charset="0"/>
              </a:rPr>
              <a:t>m</a:t>
            </a:r>
            <a:r>
              <a:rPr lang="ru-RU" sz="2800" dirty="0" err="1" smtClean="0">
                <a:latin typeface="Times New Roman" pitchFamily="18" charset="0"/>
                <a:cs typeface="Times New Roman" pitchFamily="18" charset="0"/>
              </a:rPr>
              <a:t>=</a:t>
            </a:r>
            <a:r>
              <a:rPr lang="ru-RU" sz="2800" i="1" dirty="0" err="1" smtClean="0">
                <a:latin typeface="Times New Roman" pitchFamily="18" charset="0"/>
                <a:cs typeface="Times New Roman" pitchFamily="18" charset="0"/>
              </a:rPr>
              <a:t>m</a:t>
            </a:r>
            <a:r>
              <a:rPr lang="ru-RU" sz="2800" i="1"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Следовательно, тень от вертикальной прямой линии на горизонтальной плоскости совпадает с горизонтальной проекцией (следом) лучевой плоскости.</a:t>
            </a:r>
          </a:p>
          <a:p>
            <a:pPr algn="just"/>
            <a:r>
              <a:rPr lang="ru-RU" sz="2800" dirty="0" smtClean="0">
                <a:latin typeface="Times New Roman" pitchFamily="18" charset="0"/>
                <a:cs typeface="Times New Roman" pitchFamily="18" charset="0"/>
              </a:rPr>
              <a:t>Но, так как горизонтальная проекция лучевой плоскости параллельна горизонтальной проекции луча света, то для построения тени на горизонтальной плоскости проекций (от вертикальной прямой) достаточно через горизонтальную проекцию прямой (точку) провести горизонтальную проекцию луча света.</a:t>
            </a:r>
            <a:endParaRPr lang="ru-RU"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5488" y="1402080"/>
            <a:ext cx="11399520" cy="1569660"/>
          </a:xfrm>
          <a:prstGeom prst="rect">
            <a:avLst/>
          </a:prstGeom>
        </p:spPr>
        <p:txBody>
          <a:bodyPr wrap="square">
            <a:spAutoFit/>
          </a:bodyPr>
          <a:lstStyle/>
          <a:p>
            <a:pPr algn="just"/>
            <a:r>
              <a:rPr lang="ru-RU" sz="3200" dirty="0" smtClean="0">
                <a:latin typeface="Times New Roman" pitchFamily="18" charset="0"/>
                <a:cs typeface="Times New Roman" pitchFamily="18" charset="0"/>
              </a:rPr>
              <a:t>Цель: рассмотреть построение теней в ортогональных проекциях и в перспективе, объяснить основы теории теней, основные методы построения теней</a:t>
            </a:r>
            <a:endParaRPr lang="ru-RU" sz="32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5661" y="750498"/>
            <a:ext cx="11654286" cy="2677656"/>
          </a:xfrm>
          <a:prstGeom prst="rect">
            <a:avLst/>
          </a:prstGeom>
        </p:spPr>
        <p:txBody>
          <a:bodyPr wrap="square">
            <a:spAutoFit/>
          </a:bodyPr>
          <a:lstStyle/>
          <a:p>
            <a:r>
              <a:rPr lang="ru-RU" sz="2800" dirty="0" smtClean="0">
                <a:latin typeface="Times New Roman" pitchFamily="18" charset="0"/>
                <a:cs typeface="Times New Roman" pitchFamily="18" charset="0"/>
              </a:rPr>
              <a:t>2. Отрезок </a:t>
            </a:r>
            <a:r>
              <a:rPr lang="ru-RU" sz="2800" i="1" dirty="0" smtClean="0">
                <a:latin typeface="Times New Roman" pitchFamily="18" charset="0"/>
                <a:cs typeface="Times New Roman" pitchFamily="18" charset="0"/>
              </a:rPr>
              <a:t>CD </a:t>
            </a:r>
            <a:r>
              <a:rPr lang="ru-RU" sz="2800" dirty="0" smtClean="0">
                <a:latin typeface="Times New Roman" pitchFamily="18" charset="0"/>
                <a:cs typeface="Times New Roman" pitchFamily="18" charset="0"/>
              </a:rPr>
              <a:t>перпендикулярен плоскости V, поэтому проходящая через него лучевая плоскость является фронтально-проецирующей плоскостью.</a:t>
            </a:r>
          </a:p>
          <a:p>
            <a:r>
              <a:rPr lang="ru-RU" sz="2800" dirty="0" smtClean="0">
                <a:latin typeface="Times New Roman" pitchFamily="18" charset="0"/>
                <a:cs typeface="Times New Roman" pitchFamily="18" charset="0"/>
              </a:rPr>
              <a:t>В ортогональных проекциях тень от прямой </a:t>
            </a:r>
            <a:r>
              <a:rPr lang="ru-RU" sz="2800" i="1" dirty="0" smtClean="0">
                <a:latin typeface="Times New Roman" pitchFamily="18" charset="0"/>
                <a:cs typeface="Times New Roman" pitchFamily="18" charset="0"/>
              </a:rPr>
              <a:t>СD </a:t>
            </a:r>
            <a:r>
              <a:rPr lang="ru-RU" sz="2800" dirty="0" smtClean="0">
                <a:latin typeface="Times New Roman" pitchFamily="18" charset="0"/>
                <a:cs typeface="Times New Roman" pitchFamily="18" charset="0"/>
              </a:rPr>
              <a:t>на плоскости V совпадает с проекцией лучевой плоскости.</a:t>
            </a:r>
          </a:p>
          <a:p>
            <a:r>
              <a:rPr lang="ru-RU" sz="2800" dirty="0" smtClean="0">
                <a:latin typeface="Times New Roman" pitchFamily="18" charset="0"/>
                <a:cs typeface="Times New Roman" pitchFamily="18" charset="0"/>
              </a:rPr>
              <a:t>3. Отрезок </a:t>
            </a:r>
            <a:r>
              <a:rPr lang="ru-RU" sz="2800" i="1" dirty="0" smtClean="0">
                <a:latin typeface="Times New Roman" pitchFamily="18" charset="0"/>
                <a:cs typeface="Times New Roman" pitchFamily="18" charset="0"/>
              </a:rPr>
              <a:t>EF </a:t>
            </a:r>
            <a:r>
              <a:rPr lang="ru-RU" sz="2800" dirty="0" smtClean="0">
                <a:latin typeface="Times New Roman" pitchFamily="18" charset="0"/>
                <a:cs typeface="Times New Roman" pitchFamily="18" charset="0"/>
              </a:rPr>
              <a:t>параллелен плоскости V. Его тень </a:t>
            </a:r>
            <a:r>
              <a:rPr lang="ru-RU" sz="2800" i="1" dirty="0" smtClean="0">
                <a:latin typeface="Times New Roman" pitchFamily="18" charset="0"/>
                <a:cs typeface="Times New Roman" pitchFamily="18" charset="0"/>
              </a:rPr>
              <a:t>E</a:t>
            </a:r>
            <a:r>
              <a:rPr lang="ru-RU" sz="2800" baseline="-25000" dirty="0" smtClean="0">
                <a:latin typeface="Times New Roman" pitchFamily="18" charset="0"/>
                <a:cs typeface="Times New Roman" pitchFamily="18" charset="0"/>
              </a:rPr>
              <a:t>T</a:t>
            </a:r>
            <a:r>
              <a:rPr lang="ru-RU" sz="2800" dirty="0" smtClean="0">
                <a:latin typeface="Times New Roman" pitchFamily="18" charset="0"/>
                <a:cs typeface="Times New Roman" pitchFamily="18" charset="0"/>
              </a:rPr>
              <a:t>''</a:t>
            </a:r>
            <a:r>
              <a:rPr lang="ru-RU" sz="2800" i="1" dirty="0" smtClean="0">
                <a:latin typeface="Times New Roman" pitchFamily="18" charset="0"/>
                <a:cs typeface="Times New Roman" pitchFamily="18" charset="0"/>
              </a:rPr>
              <a:t>F</a:t>
            </a:r>
            <a:r>
              <a:rPr lang="ru-RU" sz="2800" baseline="-25000" dirty="0" smtClean="0">
                <a:latin typeface="Times New Roman" pitchFamily="18" charset="0"/>
                <a:cs typeface="Times New Roman" pitchFamily="18" charset="0"/>
              </a:rPr>
              <a:t>T</a:t>
            </a:r>
            <a:r>
              <a:rPr lang="ru-RU" sz="2800" dirty="0" smtClean="0">
                <a:latin typeface="Times New Roman" pitchFamily="18" charset="0"/>
                <a:cs typeface="Times New Roman" pitchFamily="18" charset="0"/>
              </a:rPr>
              <a:t>'' параллельна и равна данному отрезку.</a:t>
            </a:r>
            <a:endParaRPr lang="ru-RU" sz="28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0513" y="476882"/>
            <a:ext cx="11341100" cy="3231654"/>
          </a:xfrm>
          <a:prstGeom prst="rect">
            <a:avLst/>
          </a:prstGeom>
        </p:spPr>
        <p:txBody>
          <a:bodyPr rtlCol="0">
            <a:spAutoFit/>
          </a:bodyPr>
          <a:lstStyle/>
          <a:p>
            <a:r>
              <a:rPr lang="az-Cyrl-AZ" sz="2800" dirty="0" smtClean="0">
                <a:solidFill>
                  <a:srgbClr val="000000"/>
                </a:solidFill>
                <a:latin typeface="Times New Roman" pitchFamily="18" charset="0"/>
                <a:cs typeface="Times New Roman" pitchFamily="18" charset="0"/>
              </a:rPr>
              <a:t>ВЫВОДЫ</a:t>
            </a:r>
            <a:r>
              <a:rPr lang="az-Cyrl-AZ" sz="2800" dirty="0">
                <a:solidFill>
                  <a:srgbClr val="000000"/>
                </a:solidFill>
                <a:latin typeface="Times New Roman" pitchFamily="18" charset="0"/>
                <a:cs typeface="Times New Roman" pitchFamily="18" charset="0"/>
              </a:rPr>
              <a:t>:</a:t>
            </a:r>
          </a:p>
          <a:p>
            <a:r>
              <a:rPr lang="az-Cyrl-AZ" sz="2800" dirty="0">
                <a:solidFill>
                  <a:srgbClr val="000000"/>
                </a:solidFill>
                <a:latin typeface="Times New Roman" pitchFamily="18" charset="0"/>
                <a:cs typeface="Times New Roman" pitchFamily="18" charset="0"/>
              </a:rPr>
              <a:t>1. Тень от прямой, перпендикулярной к плоскости, совпадает с ортогональной проекцией светового луча на эту плоскость.</a:t>
            </a:r>
          </a:p>
          <a:p>
            <a:r>
              <a:rPr lang="az-Cyrl-AZ" sz="2800" dirty="0">
                <a:solidFill>
                  <a:srgbClr val="000000"/>
                </a:solidFill>
                <a:latin typeface="Times New Roman" pitchFamily="18" charset="0"/>
                <a:cs typeface="Times New Roman" pitchFamily="18" charset="0"/>
              </a:rPr>
              <a:t>2. Тень, падающая на плоскость от отрезка прямой, параллельной этой плоскости, параллельна и равна отрезку прямой. На комплексном чертеже проекция тени равна и параллельна проекции отрезка.</a:t>
            </a:r>
          </a:p>
          <a:p>
            <a:endParaRPr lang="en-US" b="1" dirty="0">
              <a:solidFill>
                <a:srgbClr val="000000"/>
              </a:solidFill>
            </a:endParaRPr>
          </a:p>
          <a:p>
            <a:endParaRPr lang="en-US" dirty="0"/>
          </a:p>
        </p:txBody>
      </p:sp>
    </p:spTree>
    <p:extLst>
      <p:ext uri="{BB962C8B-B14F-4D97-AF65-F5344CB8AC3E}">
        <p14:creationId xmlns="" xmlns:p14="http://schemas.microsoft.com/office/powerpoint/2010/main" val="58548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31136" y="150838"/>
            <a:ext cx="8168640"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Литература или использованные источники</a:t>
            </a:r>
          </a:p>
          <a:p>
            <a:pPr marL="0" marR="0" lvl="0" indent="0" algn="ctr" defTabSz="914400" rtl="0" eaLnBrk="1" fontAlgn="base" latinLnBrk="0" hangingPunct="1">
              <a:lnSpc>
                <a:spcPct val="100000"/>
              </a:lnSpc>
              <a:spcBef>
                <a:spcPct val="0"/>
              </a:spcBef>
              <a:spcAft>
                <a:spcPct val="0"/>
              </a:spcAft>
              <a:buClrTx/>
              <a:buSzTx/>
              <a:buFontTx/>
              <a:buNone/>
              <a:tabLst/>
            </a:pPr>
            <a:endParaRPr lang="ru-RU" sz="2400" dirty="0" smtClean="0">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Прямоугольник 2"/>
          <p:cNvSpPr/>
          <p:nvPr/>
        </p:nvSpPr>
        <p:spPr>
          <a:xfrm>
            <a:off x="2560320" y="1840992"/>
            <a:ext cx="6583680" cy="923330"/>
          </a:xfrm>
          <a:prstGeom prst="rect">
            <a:avLst/>
          </a:prstGeom>
        </p:spPr>
        <p:txBody>
          <a:bodyPr wrap="square">
            <a:spAutoFit/>
          </a:bodyPr>
          <a:lstStyle/>
          <a:p>
            <a:r>
              <a:rPr lang="ru-RU" u="sng" dirty="0" smtClean="0">
                <a:hlinkClick r:id="rId2"/>
              </a:rPr>
              <a:t/>
            </a:r>
            <a:br>
              <a:rPr lang="ru-RU" u="sng" dirty="0" smtClean="0">
                <a:hlinkClick r:id="rId2"/>
              </a:rPr>
            </a:br>
            <a:endParaRPr lang="ru-RU" u="sng" dirty="0" smtClean="0">
              <a:hlinkClick r:id="rId2"/>
            </a:endParaRPr>
          </a:p>
          <a:p>
            <a:endParaRPr lang="ru-RU" u="sng" dirty="0">
              <a:hlinkClick r:id="rId2"/>
            </a:endParaRPr>
          </a:p>
        </p:txBody>
      </p:sp>
      <p:sp>
        <p:nvSpPr>
          <p:cNvPr id="4" name="Прямоугольник 3"/>
          <p:cNvSpPr/>
          <p:nvPr/>
        </p:nvSpPr>
        <p:spPr>
          <a:xfrm>
            <a:off x="329184" y="719329"/>
            <a:ext cx="9546336" cy="4585871"/>
          </a:xfrm>
          <a:prstGeom prst="rect">
            <a:avLst/>
          </a:prstGeom>
        </p:spPr>
        <p:txBody>
          <a:bodyPr wrap="square">
            <a:spAutoFit/>
          </a:bodyPr>
          <a:lstStyle/>
          <a:p>
            <a:endParaRPr lang="ru-RU" dirty="0" smtClean="0">
              <a:solidFill>
                <a:schemeClr val="tx1">
                  <a:lumMod val="95000"/>
                  <a:lumOff val="5000"/>
                </a:schemeClr>
              </a:solidFill>
              <a:latin typeface="Times New Roman" pitchFamily="18" charset="0"/>
              <a:cs typeface="Times New Roman" pitchFamily="18" charset="0"/>
              <a:hlinkClick r:id="rId3"/>
            </a:endParaRPr>
          </a:p>
          <a:p>
            <a:endParaRPr lang="ru-RU" dirty="0" smtClean="0">
              <a:solidFill>
                <a:schemeClr val="tx1">
                  <a:lumMod val="95000"/>
                  <a:lumOff val="5000"/>
                </a:schemeClr>
              </a:solidFill>
              <a:latin typeface="Times New Roman" pitchFamily="18" charset="0"/>
              <a:cs typeface="Times New Roman" pitchFamily="18" charset="0"/>
              <a:hlinkClick r:id="rId3"/>
            </a:endParaRPr>
          </a:p>
          <a:p>
            <a:endParaRPr lang="ru-RU" dirty="0" smtClean="0">
              <a:solidFill>
                <a:schemeClr val="tx1">
                  <a:lumMod val="95000"/>
                  <a:lumOff val="5000"/>
                </a:schemeClr>
              </a:solidFill>
              <a:latin typeface="Times New Roman" pitchFamily="18" charset="0"/>
              <a:cs typeface="Times New Roman" pitchFamily="18" charset="0"/>
              <a:hlinkClick r:id="rId3"/>
            </a:endParaRPr>
          </a:p>
          <a:p>
            <a:endParaRPr lang="ru-RU" dirty="0" smtClean="0">
              <a:solidFill>
                <a:schemeClr val="tx1">
                  <a:lumMod val="95000"/>
                  <a:lumOff val="5000"/>
                </a:schemeClr>
              </a:solidFill>
              <a:latin typeface="Times New Roman" pitchFamily="18" charset="0"/>
              <a:cs typeface="Times New Roman" pitchFamily="18" charset="0"/>
              <a:hlinkClick r:id="rId3"/>
            </a:endParaRPr>
          </a:p>
          <a:p>
            <a:r>
              <a:rPr lang="en-US" sz="2800" dirty="0" smtClean="0">
                <a:solidFill>
                  <a:schemeClr val="tx1">
                    <a:lumMod val="95000"/>
                    <a:lumOff val="5000"/>
                  </a:schemeClr>
                </a:solidFill>
                <a:latin typeface="Times New Roman" pitchFamily="18" charset="0"/>
                <a:cs typeface="Times New Roman" pitchFamily="18" charset="0"/>
              </a:rPr>
              <a:t>https://ngeo.fxyz.ru </a:t>
            </a:r>
          </a:p>
          <a:p>
            <a:r>
              <a:rPr lang="en-US" sz="2800" dirty="0" smtClean="0">
                <a:solidFill>
                  <a:schemeClr val="tx1">
                    <a:lumMod val="95000"/>
                    <a:lumOff val="5000"/>
                  </a:schemeClr>
                </a:solidFill>
                <a:latin typeface="Times New Roman" pitchFamily="18" charset="0"/>
                <a:cs typeface="Times New Roman" pitchFamily="18" charset="0"/>
              </a:rPr>
              <a:t>https://studwood.net</a:t>
            </a:r>
          </a:p>
          <a:p>
            <a:r>
              <a:rPr lang="en-US" sz="2800" dirty="0" smtClean="0">
                <a:solidFill>
                  <a:schemeClr val="tx1">
                    <a:lumMod val="95000"/>
                    <a:lumOff val="5000"/>
                  </a:schemeClr>
                </a:solidFill>
                <a:latin typeface="Times New Roman" pitchFamily="18" charset="0"/>
                <a:cs typeface="Times New Roman" pitchFamily="18" charset="0"/>
              </a:rPr>
              <a:t>http://rudocs.exdat.com</a:t>
            </a:r>
          </a:p>
          <a:p>
            <a:endParaRPr lang="ru-RU" sz="2800" dirty="0" smtClean="0">
              <a:solidFill>
                <a:schemeClr val="tx1">
                  <a:lumMod val="95000"/>
                  <a:lumOff val="5000"/>
                </a:schemeClr>
              </a:solidFill>
              <a:latin typeface="Times New Roman" pitchFamily="18" charset="0"/>
              <a:cs typeface="Times New Roman" pitchFamily="18" charset="0"/>
            </a:endParaRPr>
          </a:p>
          <a:p>
            <a:endParaRPr lang="ru-RU" dirty="0" smtClean="0">
              <a:solidFill>
                <a:schemeClr val="tx1">
                  <a:lumMod val="95000"/>
                  <a:lumOff val="5000"/>
                </a:schemeClr>
              </a:solidFill>
              <a:latin typeface="Times New Roman" pitchFamily="18" charset="0"/>
              <a:cs typeface="Times New Roman" pitchFamily="18" charset="0"/>
            </a:endParaRPr>
          </a:p>
          <a:p>
            <a:r>
              <a:rPr lang="ru-RU" u="sng" dirty="0" smtClean="0">
                <a:solidFill>
                  <a:schemeClr val="tx1">
                    <a:lumMod val="95000"/>
                    <a:lumOff val="5000"/>
                  </a:schemeClr>
                </a:solidFill>
                <a:latin typeface="Times New Roman" pitchFamily="18" charset="0"/>
                <a:cs typeface="Times New Roman" pitchFamily="18" charset="0"/>
                <a:hlinkClick r:id="rId4"/>
              </a:rPr>
              <a:t/>
            </a:r>
            <a:br>
              <a:rPr lang="ru-RU" u="sng" dirty="0" smtClean="0">
                <a:solidFill>
                  <a:schemeClr val="tx1">
                    <a:lumMod val="95000"/>
                    <a:lumOff val="5000"/>
                  </a:schemeClr>
                </a:solidFill>
                <a:latin typeface="Times New Roman" pitchFamily="18" charset="0"/>
                <a:cs typeface="Times New Roman" pitchFamily="18" charset="0"/>
                <a:hlinkClick r:id="rId4"/>
              </a:rPr>
            </a:br>
            <a:endParaRPr lang="ru-RU" u="sng" dirty="0" smtClean="0">
              <a:solidFill>
                <a:schemeClr val="tx1">
                  <a:lumMod val="95000"/>
                  <a:lumOff val="5000"/>
                </a:schemeClr>
              </a:solidFill>
              <a:latin typeface="Times New Roman" pitchFamily="18" charset="0"/>
              <a:cs typeface="Times New Roman" pitchFamily="18" charset="0"/>
              <a:hlinkClick r:id="rId4"/>
            </a:endParaRPr>
          </a:p>
          <a:p>
            <a:endParaRPr lang="ru-RU" dirty="0" smtClean="0"/>
          </a:p>
          <a:p>
            <a:endParaRPr lang="ru-RU" dirty="0" smtClean="0"/>
          </a:p>
          <a:p>
            <a:endParaRPr lang="ru-RU" dirty="0">
              <a:solidFill>
                <a:sysClr val="windowText" lastClr="000000"/>
              </a:solidFill>
            </a:endParaRPr>
          </a:p>
        </p:txBody>
      </p:sp>
      <p:sp>
        <p:nvSpPr>
          <p:cNvPr id="1026" name="Rectangle 2"/>
          <p:cNvSpPr>
            <a:spLocks noChangeArrowheads="1"/>
          </p:cNvSpPr>
          <p:nvPr/>
        </p:nvSpPr>
        <p:spPr bwMode="auto">
          <a:xfrm>
            <a:off x="268224" y="1486298"/>
            <a:ext cx="965606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Брилинг</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Н.С. Черчение: учебник для </a:t>
            </a:r>
            <a:r>
              <a:rPr kumimoji="0" lang="ru-RU"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техникумов-М.:Стройиздат</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2018</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6992" y="646176"/>
            <a:ext cx="11536341" cy="3508653"/>
          </a:xfrm>
          <a:prstGeom prst="rect">
            <a:avLst/>
          </a:prstGeom>
        </p:spPr>
        <p:txBody>
          <a:bodyPr wrap="square">
            <a:spAutoFit/>
          </a:bodyPr>
          <a:lstStyle/>
          <a:p>
            <a:pPr marL="342900" indent="-342900">
              <a:buAutoNum type="arabicPeriod"/>
            </a:pPr>
            <a:endParaRPr lang="az-Cyrl-AZ" sz="2800" dirty="0" smtClean="0">
              <a:solidFill>
                <a:srgbClr val="000000"/>
              </a:solidFill>
              <a:latin typeface="Times New Roman"/>
            </a:endParaRPr>
          </a:p>
          <a:p>
            <a:pPr marL="342900" indent="-342900">
              <a:buAutoNum type="arabicPeriod"/>
            </a:pPr>
            <a:r>
              <a:rPr lang="az-Cyrl-AZ" sz="2800" dirty="0" smtClean="0">
                <a:solidFill>
                  <a:srgbClr val="000000"/>
                </a:solidFill>
                <a:latin typeface="Times New Roman"/>
              </a:rPr>
              <a:t>Собственные и падающие тени</a:t>
            </a:r>
          </a:p>
          <a:p>
            <a:pPr marL="342900" indent="-342900">
              <a:buAutoNum type="arabicPeriod"/>
            </a:pPr>
            <a:r>
              <a:rPr lang="az-Cyrl-AZ" sz="2800" dirty="0" smtClean="0">
                <a:solidFill>
                  <a:srgbClr val="000000"/>
                </a:solidFill>
                <a:latin typeface="Times New Roman"/>
              </a:rPr>
              <a:t>Направление световых лучей</a:t>
            </a:r>
          </a:p>
          <a:p>
            <a:pPr marL="342900" indent="-342900">
              <a:buAutoNum type="arabicPeriod"/>
            </a:pPr>
            <a:r>
              <a:rPr lang="az-Cyrl-AZ" sz="2800" dirty="0" smtClean="0">
                <a:solidFill>
                  <a:srgbClr val="000000"/>
                </a:solidFill>
                <a:latin typeface="Times New Roman"/>
              </a:rPr>
              <a:t>Тени от точки, линии и плоской фигуры</a:t>
            </a:r>
          </a:p>
          <a:p>
            <a:pPr marL="342900" indent="-342900">
              <a:buAutoNum type="arabicPeriod"/>
            </a:pPr>
            <a:r>
              <a:rPr lang="az-Cyrl-AZ" sz="2800" dirty="0" smtClean="0">
                <a:solidFill>
                  <a:srgbClr val="000000"/>
                </a:solidFill>
                <a:latin typeface="Times New Roman"/>
              </a:rPr>
              <a:t>Падающая тень от прямой линии</a:t>
            </a:r>
          </a:p>
          <a:p>
            <a:pPr marL="342900" indent="-342900">
              <a:buAutoNum type="arabicPeriod"/>
            </a:pPr>
            <a:r>
              <a:rPr lang="az-Cyrl-AZ" sz="2800" dirty="0" smtClean="0">
                <a:solidFill>
                  <a:srgbClr val="000000"/>
                </a:solidFill>
                <a:latin typeface="Times New Roman"/>
              </a:rPr>
              <a:t>Тени от прямых, находящихся в частном положении</a:t>
            </a:r>
          </a:p>
          <a:p>
            <a:pPr marL="342900" indent="-342900">
              <a:buAutoNum type="arabicPeriod"/>
            </a:pPr>
            <a:endParaRPr lang="az-Cyrl-AZ" dirty="0" smtClean="0">
              <a:solidFill>
                <a:srgbClr val="000000"/>
              </a:solidFill>
              <a:latin typeface="Times New Roman"/>
            </a:endParaRPr>
          </a:p>
          <a:p>
            <a:pPr marL="342900" indent="-342900">
              <a:buAutoNum type="arabicPeriod"/>
            </a:pPr>
            <a:endParaRPr lang="az-Cyrl-AZ" dirty="0" smtClean="0">
              <a:solidFill>
                <a:srgbClr val="000000"/>
              </a:solidFill>
              <a:latin typeface="Times New Roman"/>
            </a:endParaRPr>
          </a:p>
          <a:p>
            <a:pPr marL="342900" indent="-342900">
              <a:buAutoNum type="arabicPeriod"/>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0888" y="410564"/>
            <a:ext cx="10851640" cy="5632311"/>
          </a:xfrm>
          <a:prstGeom prst="rect">
            <a:avLst/>
          </a:prstGeom>
        </p:spPr>
        <p:txBody>
          <a:bodyPr wrap="square" rtlCol="0" anchor="t">
            <a:spAutoFit/>
          </a:bodyPr>
          <a:lstStyle/>
          <a:p>
            <a:pPr algn="just"/>
            <a:r>
              <a:rPr lang="az-Cyrl-AZ" sz="3600" dirty="0">
                <a:solidFill>
                  <a:srgbClr val="000000"/>
                </a:solidFill>
                <a:latin typeface="Times New Roman"/>
              </a:rPr>
              <a:t>Нанесением теней пользуются для придания проекционным чертежам большей наглядности. Особенно широко используются тени при оформлении архитектурных проектов, а также для решения ряда практических задач</a:t>
            </a:r>
          </a:p>
          <a:p>
            <a:pPr algn="just"/>
            <a:r>
              <a:rPr lang="az-Cyrl-AZ" sz="3600" dirty="0">
                <a:solidFill>
                  <a:srgbClr val="000000"/>
                </a:solidFill>
                <a:latin typeface="Times New Roman"/>
              </a:rPr>
              <a:t>Различают собственные и падающие тени.</a:t>
            </a:r>
          </a:p>
          <a:p>
            <a:pPr algn="just"/>
            <a:r>
              <a:rPr lang="az-Cyrl-AZ" sz="3600" b="1" dirty="0">
                <a:solidFill>
                  <a:srgbClr val="000000"/>
                </a:solidFill>
                <a:latin typeface="Times New Roman"/>
              </a:rPr>
              <a:t>СОБСТВЕННОЙ </a:t>
            </a:r>
            <a:r>
              <a:rPr lang="az-Cyrl-AZ" sz="3600" dirty="0">
                <a:solidFill>
                  <a:srgbClr val="000000"/>
                </a:solidFill>
                <a:latin typeface="Times New Roman"/>
              </a:rPr>
              <a:t>называется тень, которая получается на неосвещенной поверхности предмета (или объекта) при освещении его каким-либо источником света</a:t>
            </a:r>
            <a:r>
              <a:rPr lang="en-US" sz="3600" dirty="0">
                <a:solidFill>
                  <a:srgbClr val="000000"/>
                </a:solidFill>
                <a:latin typeface="Times New Roman"/>
              </a:rPr>
              <a:t> </a:t>
            </a:r>
          </a:p>
        </p:txBody>
      </p:sp>
    </p:spTree>
    <p:extLst>
      <p:ext uri="{BB962C8B-B14F-4D97-AF65-F5344CB8AC3E}">
        <p14:creationId xmlns="" xmlns:p14="http://schemas.microsoft.com/office/powerpoint/2010/main" val="3849529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846054" y="698739"/>
            <a:ext cx="7392161" cy="5184475"/>
          </a:xfrm>
          <a:prstGeom prst="rect">
            <a:avLst/>
          </a:prstGeom>
          <a:noFill/>
          <a:ln w="9525">
            <a:noFill/>
            <a:miter lim="800000"/>
            <a:headEnd/>
            <a:tailEnd/>
          </a:ln>
          <a:effectLst/>
        </p:spPr>
      </p:pic>
      <p:sp>
        <p:nvSpPr>
          <p:cNvPr id="1027" name="Rectangle 3"/>
          <p:cNvSpPr>
            <a:spLocks noChangeArrowheads="1"/>
          </p:cNvSpPr>
          <p:nvPr/>
        </p:nvSpPr>
        <p:spPr bwMode="auto">
          <a:xfrm>
            <a:off x="2156604" y="6038491"/>
            <a:ext cx="8065698"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defTabSz="914400" fontAlgn="base">
              <a:spcBef>
                <a:spcPct val="0"/>
              </a:spcBef>
              <a:spcAft>
                <a:spcPct val="0"/>
              </a:spcAft>
            </a:pPr>
            <a:r>
              <a:rPr kumimoji="0" lang="ru-RU" sz="2400" b="1" i="0" u="none" strike="noStrike" cap="none" normalizeH="0" baseline="0" dirty="0" smtClean="0">
                <a:ln>
                  <a:noFill/>
                </a:ln>
                <a:solidFill>
                  <a:schemeClr val="tx1"/>
                </a:solidFill>
                <a:effectLst/>
                <a:latin typeface="Times New Roman" pitchFamily="18" charset="0"/>
                <a:cs typeface="Times New Roman" pitchFamily="18" charset="0"/>
              </a:rPr>
              <a:t>Рисунок</a:t>
            </a:r>
            <a:r>
              <a:rPr kumimoji="0" lang="ru-RU" sz="2400" b="1" i="0" u="none" strike="noStrike" cap="none" normalizeH="0" dirty="0" smtClean="0">
                <a:ln>
                  <a:noFill/>
                </a:ln>
                <a:solidFill>
                  <a:schemeClr val="tx1"/>
                </a:solidFill>
                <a:effectLst/>
                <a:latin typeface="Times New Roman" pitchFamily="18" charset="0"/>
                <a:cs typeface="Times New Roman" pitchFamily="18" charset="0"/>
              </a:rPr>
              <a:t> 1. </a:t>
            </a:r>
            <a:r>
              <a:rPr lang="ru-RU" sz="2400" b="1" dirty="0" smtClean="0">
                <a:latin typeface="Times New Roman" pitchFamily="18" charset="0"/>
                <a:cs typeface="Times New Roman" pitchFamily="18" charset="0"/>
              </a:rPr>
              <a:t>Тени собственная и падающая</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4068" y="207034"/>
            <a:ext cx="11473132" cy="6771084"/>
          </a:xfrm>
          <a:prstGeom prst="rect">
            <a:avLst/>
          </a:prstGeom>
        </p:spPr>
        <p:txBody>
          <a:bodyPr wrap="square" rtlCol="0" anchor="t">
            <a:spAutoFit/>
          </a:bodyPr>
          <a:lstStyle/>
          <a:p>
            <a:pPr algn="just"/>
            <a:r>
              <a:rPr lang="az-Cyrl-AZ" sz="3200" b="1" dirty="0">
                <a:solidFill>
                  <a:srgbClr val="000000"/>
                </a:solidFill>
                <a:latin typeface="Times New Roman"/>
              </a:rPr>
              <a:t>ПАДАЮЩЕЙ </a:t>
            </a:r>
            <a:r>
              <a:rPr lang="az-Cyrl-AZ" sz="3200" dirty="0">
                <a:solidFill>
                  <a:srgbClr val="000000"/>
                </a:solidFill>
                <a:latin typeface="Times New Roman"/>
              </a:rPr>
              <a:t>называется тень, отбрасываемая предметом на плоскости проекций, или возникающая на поверхности предмета из-за того, что на пути лучей света расположен другой предмет.</a:t>
            </a:r>
          </a:p>
          <a:p>
            <a:pPr algn="just"/>
            <a:endParaRPr lang="az-Cyrl-AZ" sz="3200" dirty="0">
              <a:latin typeface="Times New Roman"/>
            </a:endParaRPr>
          </a:p>
          <a:p>
            <a:pPr algn="just"/>
            <a:r>
              <a:rPr lang="az-Cyrl-AZ" sz="3200" dirty="0">
                <a:solidFill>
                  <a:srgbClr val="000000"/>
                </a:solidFill>
                <a:latin typeface="Times New Roman"/>
              </a:rPr>
              <a:t>Если предмет освещается источником света, находящимся на конечном расстоянии от него (факелом, лампой, свечой), то совокупность световых лучей, падающих на предмет, образует конус или пирамиду. Такая тень называется </a:t>
            </a:r>
            <a:r>
              <a:rPr lang="az-Cyrl-AZ" sz="3200" b="1" dirty="0">
                <a:solidFill>
                  <a:srgbClr val="000000"/>
                </a:solidFill>
                <a:latin typeface="Times New Roman"/>
              </a:rPr>
              <a:t>ФАКЕЛЬНОЙ.</a:t>
            </a:r>
          </a:p>
          <a:p>
            <a:pPr algn="just"/>
            <a:endParaRPr lang="az-Cyrl-AZ" sz="3200" b="1" dirty="0">
              <a:latin typeface="Times New Roman"/>
            </a:endParaRPr>
          </a:p>
          <a:p>
            <a:pPr algn="just"/>
            <a:r>
              <a:rPr lang="az-Cyrl-AZ" sz="3200" dirty="0">
                <a:solidFill>
                  <a:srgbClr val="000000"/>
                </a:solidFill>
                <a:latin typeface="Times New Roman"/>
              </a:rPr>
              <a:t>Если же источник света находится в бесконечности, то совокупность световых лучей образует цилиндр или призму. </a:t>
            </a:r>
            <a:endParaRPr lang="az-Cyrl-AZ" sz="3200" dirty="0">
              <a:solidFill>
                <a:srgbClr val="000000"/>
              </a:solidFill>
            </a:endParaRPr>
          </a:p>
          <a:p>
            <a:pPr algn="just"/>
            <a:r>
              <a:rPr lang="az-Cyrl-AZ" sz="3200" dirty="0">
                <a:solidFill>
                  <a:srgbClr val="000000"/>
                </a:solidFill>
                <a:latin typeface="Times New Roman"/>
              </a:rPr>
              <a:t>Тень при этих условиях называется </a:t>
            </a:r>
            <a:r>
              <a:rPr lang="az-Cyrl-AZ" sz="3200" b="1" dirty="0">
                <a:solidFill>
                  <a:srgbClr val="000000"/>
                </a:solidFill>
                <a:latin typeface="Times New Roman"/>
              </a:rPr>
              <a:t>СОЛНЕЧНОЙ</a:t>
            </a:r>
            <a:r>
              <a:rPr lang="az-Cyrl-AZ" sz="3200" dirty="0">
                <a:solidFill>
                  <a:srgbClr val="000000"/>
                </a:solidFill>
                <a:latin typeface="Times New Roman"/>
              </a:rPr>
              <a:t>.</a:t>
            </a:r>
            <a:endParaRPr lang="az-Cyrl-AZ" sz="3200" dirty="0">
              <a:latin typeface="Times New Roman"/>
            </a:endParaRPr>
          </a:p>
          <a:p>
            <a:endParaRPr lang="en-US" dirty="0"/>
          </a:p>
        </p:txBody>
      </p:sp>
    </p:spTree>
    <p:extLst>
      <p:ext uri="{BB962C8B-B14F-4D97-AF65-F5344CB8AC3E}">
        <p14:creationId xmlns="" xmlns:p14="http://schemas.microsoft.com/office/powerpoint/2010/main" val="223237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5660"/>
            <a:ext cx="10972800" cy="957532"/>
          </a:xfrm>
        </p:spPr>
        <p:txBody>
          <a:bodyPr>
            <a:normAutofit fontScale="90000"/>
          </a:bodyPr>
          <a:lstStyle/>
          <a:p>
            <a:r>
              <a:rPr lang="en-US" sz="6600" dirty="0"/>
              <a:t>Направление световых лучей</a:t>
            </a:r>
          </a:p>
        </p:txBody>
      </p:sp>
      <p:sp>
        <p:nvSpPr>
          <p:cNvPr id="3" name="Content Placeholder 2"/>
          <p:cNvSpPr>
            <a:spLocks noGrp="1"/>
          </p:cNvSpPr>
          <p:nvPr>
            <p:ph idx="1"/>
          </p:nvPr>
        </p:nvSpPr>
        <p:spPr>
          <a:xfrm>
            <a:off x="310551" y="1190445"/>
            <a:ext cx="11271849" cy="5134155"/>
          </a:xfrm>
        </p:spPr>
        <p:txBody>
          <a:bodyPr vert="horz" lIns="91440" tIns="45720" rIns="91440" bIns="45720" rtlCol="0" anchor="t">
            <a:normAutofit fontScale="92500"/>
          </a:bodyPr>
          <a:lstStyle/>
          <a:p>
            <a:r>
              <a:rPr lang="az-Cyrl-AZ" sz="3200" dirty="0">
                <a:solidFill>
                  <a:srgbClr val="000000"/>
                </a:solidFill>
                <a:latin typeface="Times New Roman"/>
              </a:rPr>
              <a:t>При построении теней в ортогональных проекциях, направление </a:t>
            </a:r>
            <a:r>
              <a:rPr lang="en-US" sz="3200" i="1" dirty="0">
                <a:solidFill>
                  <a:srgbClr val="000000"/>
                </a:solidFill>
                <a:latin typeface="Times New Roman"/>
              </a:rPr>
              <a:t>l </a:t>
            </a:r>
            <a:r>
              <a:rPr lang="az-Cyrl-AZ" sz="3200" dirty="0">
                <a:solidFill>
                  <a:srgbClr val="000000"/>
                </a:solidFill>
                <a:latin typeface="Times New Roman"/>
              </a:rPr>
              <a:t>лучей света обычно принимают параллельным диагонали куба, грани которого параллельны плоскостям проекций</a:t>
            </a:r>
            <a:r>
              <a:rPr lang="en-US" sz="3200" dirty="0">
                <a:solidFill>
                  <a:srgbClr val="000000"/>
                </a:solidFill>
                <a:latin typeface="Times New Roman"/>
              </a:rPr>
              <a:t> </a:t>
            </a:r>
          </a:p>
          <a:p>
            <a:r>
              <a:rPr lang="az-Cyrl-AZ" sz="3200" dirty="0">
                <a:solidFill>
                  <a:srgbClr val="000000"/>
                </a:solidFill>
                <a:latin typeface="Times New Roman"/>
              </a:rPr>
              <a:t>Диагональ куба </a:t>
            </a:r>
            <a:r>
              <a:rPr lang="az-Cyrl-AZ" sz="3200" i="1" dirty="0">
                <a:solidFill>
                  <a:srgbClr val="000000"/>
                </a:solidFill>
                <a:latin typeface="Times New Roman"/>
              </a:rPr>
              <a:t>АВ </a:t>
            </a:r>
            <a:r>
              <a:rPr lang="az-Cyrl-AZ" sz="3200" dirty="0">
                <a:solidFill>
                  <a:srgbClr val="000000"/>
                </a:solidFill>
                <a:latin typeface="Times New Roman"/>
              </a:rPr>
              <a:t>образует с плоскостями проекций углы, равные 35о16', а проекции ее наклонены к плоскостям </a:t>
            </a:r>
            <a:r>
              <a:rPr lang="en-US" sz="3200" dirty="0">
                <a:solidFill>
                  <a:srgbClr val="000000"/>
                </a:solidFill>
                <a:latin typeface="Times New Roman"/>
              </a:rPr>
              <a:t>H, V, </a:t>
            </a:r>
            <a:r>
              <a:rPr lang="az-Cyrl-AZ" sz="3200" dirty="0">
                <a:solidFill>
                  <a:srgbClr val="000000"/>
                </a:solidFill>
                <a:latin typeface="Times New Roman"/>
              </a:rPr>
              <a:t>и </a:t>
            </a:r>
            <a:r>
              <a:rPr lang="en-US" sz="3200" dirty="0">
                <a:solidFill>
                  <a:srgbClr val="000000"/>
                </a:solidFill>
                <a:latin typeface="Times New Roman"/>
              </a:rPr>
              <a:t>W </a:t>
            </a:r>
            <a:r>
              <a:rPr lang="az-Cyrl-AZ" sz="3200" dirty="0">
                <a:solidFill>
                  <a:srgbClr val="000000"/>
                </a:solidFill>
                <a:latin typeface="Times New Roman"/>
              </a:rPr>
              <a:t>под углом </a:t>
            </a:r>
            <a:r>
              <a:rPr lang="az-Cyrl-AZ" sz="3200" dirty="0" smtClean="0">
                <a:solidFill>
                  <a:srgbClr val="000000"/>
                </a:solidFill>
                <a:latin typeface="Times New Roman"/>
              </a:rPr>
              <a:t>45</a:t>
            </a:r>
            <a:r>
              <a:rPr lang="en-US" sz="3200" dirty="0" smtClean="0">
                <a:solidFill>
                  <a:srgbClr val="000000"/>
                </a:solidFill>
                <a:latin typeface="Times New Roman"/>
              </a:rPr>
              <a:t>º</a:t>
            </a:r>
            <a:r>
              <a:rPr lang="ru-RU" sz="3200" dirty="0" smtClean="0">
                <a:solidFill>
                  <a:srgbClr val="000000"/>
                </a:solidFill>
                <a:latin typeface="Times New Roman"/>
              </a:rPr>
              <a:t>, представлен на рисунке 2.</a:t>
            </a:r>
            <a:endParaRPr lang="en-US" sz="3200" dirty="0">
              <a:solidFill>
                <a:srgbClr val="000000"/>
              </a:solidFill>
              <a:latin typeface="Times New Roman"/>
            </a:endParaRPr>
          </a:p>
          <a:p>
            <a:r>
              <a:rPr lang="az-Cyrl-AZ" sz="3200" dirty="0">
                <a:solidFill>
                  <a:srgbClr val="000000"/>
                </a:solidFill>
                <a:latin typeface="Times New Roman"/>
              </a:rPr>
              <a:t>При построении теней в аксонометрии, направление лучей света, параллельное диагонали куба, не всегда дает удачное расположение светотеней; в таких случаях следует выбрать другое направление, обеспечивающее выразительность чертежа.</a:t>
            </a:r>
          </a:p>
          <a:p>
            <a:endParaRPr lang="en-US" dirty="0">
              <a:latin typeface="Times New Roman"/>
            </a:endParaRPr>
          </a:p>
        </p:txBody>
      </p:sp>
    </p:spTree>
    <p:extLst>
      <p:ext uri="{BB962C8B-B14F-4D97-AF65-F5344CB8AC3E}">
        <p14:creationId xmlns="" xmlns:p14="http://schemas.microsoft.com/office/powerpoint/2010/main" val="298285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0" nodeType="clickEffect">
                                  <p:stCondLst>
                                    <p:cond delay="0"/>
                                  </p:stCondLst>
                                  <p:childTnLst>
                                    <p:anim calcmode="lin" valueType="num">
                                      <p:cBhvr>
                                        <p:cTn id="13" dur="500"/>
                                        <p:tgtEl>
                                          <p:spTgt spid="3"/>
                                        </p:tgtEl>
                                        <p:attrNameLst>
                                          <p:attrName>ppt_w</p:attrName>
                                        </p:attrNameLst>
                                      </p:cBhvr>
                                      <p:tavLst>
                                        <p:tav tm="0">
                                          <p:val>
                                            <p:strVal val="ppt_w"/>
                                          </p:val>
                                        </p:tav>
                                        <p:tav tm="100000">
                                          <p:val>
                                            <p:fltVal val="0"/>
                                          </p:val>
                                        </p:tav>
                                      </p:tavLst>
                                    </p:anim>
                                    <p:anim calcmode="lin" valueType="num">
                                      <p:cBhvr>
                                        <p:cTn id="14" dur="500"/>
                                        <p:tgtEl>
                                          <p:spTgt spid="3"/>
                                        </p:tgtEl>
                                        <p:attrNameLst>
                                          <p:attrName>ppt_h</p:attrName>
                                        </p:attrNameLst>
                                      </p:cBhvr>
                                      <p:tavLst>
                                        <p:tav tm="0">
                                          <p:val>
                                            <p:strVal val="ppt_h"/>
                                          </p:val>
                                        </p:tav>
                                        <p:tav tm="100000">
                                          <p:val>
                                            <p:fltVal val="0"/>
                                          </p:val>
                                        </p:tav>
                                      </p:tavLst>
                                    </p:anim>
                                    <p:animEffect transition="out" filter="fade">
                                      <p:cBhvr>
                                        <p:cTn id="15" dur="500"/>
                                        <p:tgtEl>
                                          <p:spTgt spid="3"/>
                                        </p:tgtEl>
                                      </p:cBhvr>
                                    </p:animEffect>
                                    <p:set>
                                      <p:cBhvr>
                                        <p:cTn id="16"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2386013" y="733246"/>
            <a:ext cx="7215187" cy="5376919"/>
          </a:xfrm>
          <a:prstGeom prst="rect">
            <a:avLst/>
          </a:prstGeom>
          <a:noFill/>
          <a:ln w="9525">
            <a:noFill/>
            <a:miter lim="800000"/>
            <a:headEnd/>
            <a:tailEnd/>
          </a:ln>
          <a:effectLst/>
        </p:spPr>
      </p:pic>
      <p:sp>
        <p:nvSpPr>
          <p:cNvPr id="2051" name="Rectangle 3"/>
          <p:cNvSpPr>
            <a:spLocks noChangeArrowheads="1"/>
          </p:cNvSpPr>
          <p:nvPr/>
        </p:nvSpPr>
        <p:spPr bwMode="auto">
          <a:xfrm>
            <a:off x="785003" y="0"/>
            <a:ext cx="9213011"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1397479" y="6262777"/>
            <a:ext cx="8971472" cy="461665"/>
          </a:xfrm>
          <a:prstGeom prst="rect">
            <a:avLst/>
          </a:prstGeom>
        </p:spPr>
        <p:txBody>
          <a:bodyPr wrap="square">
            <a:spAutoFit/>
          </a:bodyPr>
          <a:lstStyle/>
          <a:p>
            <a:r>
              <a:rPr lang="ru-RU" sz="2400" b="1" dirty="0" smtClean="0">
                <a:latin typeface="Times New Roman" pitchFamily="18" charset="0"/>
                <a:cs typeface="Times New Roman" pitchFamily="18" charset="0"/>
              </a:rPr>
              <a:t>Рисунок 2. Направление световых лучей</a:t>
            </a:r>
            <a:endParaRPr lang="ru-RU"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7750"/>
            <a:ext cx="10972800" cy="724619"/>
          </a:xfrm>
        </p:spPr>
        <p:txBody>
          <a:bodyPr>
            <a:normAutofit fontScale="90000"/>
          </a:bodyPr>
          <a:lstStyle/>
          <a:p>
            <a:pPr algn="ctr"/>
            <a:r>
              <a:rPr lang="az-Cyrl-AZ" dirty="0">
                <a:solidFill>
                  <a:srgbClr val="B76F0B"/>
                </a:solidFill>
                <a:latin typeface="Arial"/>
              </a:rPr>
              <a:t>Тени от точки, линии и плоской фигуры</a:t>
            </a:r>
          </a:p>
          <a:p>
            <a:endParaRPr lang="en-US" dirty="0"/>
          </a:p>
        </p:txBody>
      </p:sp>
      <p:sp>
        <p:nvSpPr>
          <p:cNvPr id="3" name="Content Placeholder 2"/>
          <p:cNvSpPr>
            <a:spLocks noGrp="1"/>
          </p:cNvSpPr>
          <p:nvPr>
            <p:ph idx="1"/>
          </p:nvPr>
        </p:nvSpPr>
        <p:spPr>
          <a:xfrm>
            <a:off x="0" y="991719"/>
            <a:ext cx="11783683" cy="5719313"/>
          </a:xfrm>
        </p:spPr>
        <p:txBody>
          <a:bodyPr vert="horz" lIns="91440" tIns="45720" rIns="91440" bIns="45720" rtlCol="0" anchor="t">
            <a:noAutofit/>
          </a:bodyPr>
          <a:lstStyle/>
          <a:p>
            <a:pPr algn="just"/>
            <a:r>
              <a:rPr lang="az-Cyrl-AZ" sz="2800" b="1" dirty="0">
                <a:solidFill>
                  <a:srgbClr val="000000"/>
                </a:solidFill>
                <a:latin typeface="Times New Roman" pitchFamily="18" charset="0"/>
                <a:cs typeface="Times New Roman" pitchFamily="18" charset="0"/>
              </a:rPr>
              <a:t>ПАДАЮЩАЯ ТЕНЬ ОТ ТОЧКИ</a:t>
            </a:r>
          </a:p>
          <a:p>
            <a:pPr algn="just"/>
            <a:r>
              <a:rPr lang="az-Cyrl-AZ" sz="2800" dirty="0">
                <a:solidFill>
                  <a:srgbClr val="000000"/>
                </a:solidFill>
                <a:latin typeface="Times New Roman" pitchFamily="18" charset="0"/>
                <a:cs typeface="Times New Roman" pitchFamily="18" charset="0"/>
              </a:rPr>
              <a:t>Представим себе материальную точку </a:t>
            </a:r>
            <a:r>
              <a:rPr lang="az-Cyrl-AZ" sz="2800" i="1" dirty="0">
                <a:solidFill>
                  <a:srgbClr val="000000"/>
                </a:solidFill>
                <a:latin typeface="Times New Roman" pitchFamily="18" charset="0"/>
                <a:cs typeface="Times New Roman" pitchFamily="18" charset="0"/>
              </a:rPr>
              <a:t>А </a:t>
            </a:r>
            <a:r>
              <a:rPr lang="az-Cyrl-AZ" sz="2800" dirty="0">
                <a:solidFill>
                  <a:srgbClr val="000000"/>
                </a:solidFill>
                <a:latin typeface="Times New Roman" pitchFamily="18" charset="0"/>
                <a:cs typeface="Times New Roman" pitchFamily="18" charset="0"/>
              </a:rPr>
              <a:t>(рис. </a:t>
            </a:r>
            <a:r>
              <a:rPr lang="az-Cyrl-AZ" sz="2800" dirty="0" smtClean="0">
                <a:solidFill>
                  <a:srgbClr val="000000"/>
                </a:solidFill>
                <a:latin typeface="Times New Roman" pitchFamily="18" charset="0"/>
                <a:cs typeface="Times New Roman" pitchFamily="18" charset="0"/>
              </a:rPr>
              <a:t>3), </a:t>
            </a:r>
            <a:r>
              <a:rPr lang="az-Cyrl-AZ" sz="2800" dirty="0">
                <a:solidFill>
                  <a:srgbClr val="000000"/>
                </a:solidFill>
                <a:latin typeface="Times New Roman" pitchFamily="18" charset="0"/>
                <a:cs typeface="Times New Roman" pitchFamily="18" charset="0"/>
              </a:rPr>
              <a:t>расположенную в пространстве над плоскостью Н, которая освещается световыми лучами, идущими из бесконечности параллельно заданному направлению </a:t>
            </a:r>
            <a:r>
              <a:rPr lang="en-US" sz="2800" i="1" dirty="0">
                <a:solidFill>
                  <a:srgbClr val="000000"/>
                </a:solidFill>
                <a:latin typeface="Times New Roman" pitchFamily="18" charset="0"/>
                <a:cs typeface="Times New Roman" pitchFamily="18" charset="0"/>
              </a:rPr>
              <a:t>l</a:t>
            </a:r>
            <a:r>
              <a:rPr lang="en-US" sz="2800" dirty="0">
                <a:solidFill>
                  <a:srgbClr val="000000"/>
                </a:solidFill>
                <a:latin typeface="Times New Roman" pitchFamily="18" charset="0"/>
                <a:cs typeface="Times New Roman" pitchFamily="18" charset="0"/>
              </a:rPr>
              <a:t>. </a:t>
            </a:r>
            <a:r>
              <a:rPr lang="az-Cyrl-AZ" sz="2800" dirty="0">
                <a:solidFill>
                  <a:srgbClr val="000000"/>
                </a:solidFill>
                <a:latin typeface="Times New Roman" pitchFamily="18" charset="0"/>
                <a:cs typeface="Times New Roman" pitchFamily="18" charset="0"/>
              </a:rPr>
              <a:t>Точка </a:t>
            </a:r>
            <a:r>
              <a:rPr lang="az-Cyrl-AZ" sz="2800" i="1" dirty="0" smtClean="0">
                <a:solidFill>
                  <a:srgbClr val="000000"/>
                </a:solidFill>
                <a:latin typeface="Times New Roman" pitchFamily="18" charset="0"/>
                <a:cs typeface="Times New Roman" pitchFamily="18" charset="0"/>
              </a:rPr>
              <a:t>А </a:t>
            </a:r>
            <a:r>
              <a:rPr lang="az-Cyrl-AZ" sz="2800" dirty="0" smtClean="0">
                <a:solidFill>
                  <a:srgbClr val="000000"/>
                </a:solidFill>
                <a:latin typeface="Times New Roman" pitchFamily="18" charset="0"/>
                <a:cs typeface="Times New Roman" pitchFamily="18" charset="0"/>
              </a:rPr>
              <a:t>задержит </a:t>
            </a:r>
            <a:r>
              <a:rPr lang="az-Cyrl-AZ" sz="2800" dirty="0">
                <a:solidFill>
                  <a:srgbClr val="000000"/>
                </a:solidFill>
                <a:latin typeface="Times New Roman" pitchFamily="18" charset="0"/>
                <a:cs typeface="Times New Roman" pitchFamily="18" charset="0"/>
              </a:rPr>
              <a:t>один из них и отбросит теневой луч, который пересечет плоскость Н в точке </a:t>
            </a:r>
            <a:r>
              <a:rPr lang="az-Cyrl-AZ" sz="2800" i="1" dirty="0">
                <a:solidFill>
                  <a:srgbClr val="000000"/>
                </a:solidFill>
                <a:latin typeface="Times New Roman" pitchFamily="18" charset="0"/>
                <a:cs typeface="Times New Roman" pitchFamily="18" charset="0"/>
              </a:rPr>
              <a:t>А</a:t>
            </a:r>
            <a:r>
              <a:rPr lang="az-Cyrl-AZ" sz="2800" dirty="0">
                <a:solidFill>
                  <a:srgbClr val="000000"/>
                </a:solidFill>
                <a:latin typeface="Times New Roman" pitchFamily="18" charset="0"/>
                <a:cs typeface="Times New Roman" pitchFamily="18" charset="0"/>
              </a:rPr>
              <a:t>Т'. Эта точка и будет являться тенью точки </a:t>
            </a:r>
            <a:r>
              <a:rPr lang="az-Cyrl-AZ" sz="2800" i="1" dirty="0">
                <a:solidFill>
                  <a:srgbClr val="000000"/>
                </a:solidFill>
                <a:latin typeface="Times New Roman" pitchFamily="18" charset="0"/>
                <a:cs typeface="Times New Roman" pitchFamily="18" charset="0"/>
              </a:rPr>
              <a:t>А</a:t>
            </a:r>
            <a:r>
              <a:rPr lang="az-Cyrl-AZ" sz="2800" dirty="0">
                <a:solidFill>
                  <a:srgbClr val="000000"/>
                </a:solidFill>
                <a:latin typeface="Times New Roman" pitchFamily="18" charset="0"/>
                <a:cs typeface="Times New Roman" pitchFamily="18" charset="0"/>
              </a:rPr>
              <a:t>.</a:t>
            </a:r>
          </a:p>
          <a:p>
            <a:pPr algn="just"/>
            <a:r>
              <a:rPr lang="az-Cyrl-AZ" sz="2800" dirty="0">
                <a:solidFill>
                  <a:srgbClr val="000000"/>
                </a:solidFill>
                <a:latin typeface="Times New Roman" pitchFamily="18" charset="0"/>
                <a:cs typeface="Times New Roman" pitchFamily="18" charset="0"/>
              </a:rPr>
              <a:t>Иными словами, </a:t>
            </a:r>
            <a:r>
              <a:rPr lang="az-Cyrl-AZ" sz="2800" u="sng" dirty="0">
                <a:solidFill>
                  <a:srgbClr val="000000"/>
                </a:solidFill>
                <a:latin typeface="Times New Roman" pitchFamily="18" charset="0"/>
                <a:cs typeface="Times New Roman" pitchFamily="18" charset="0"/>
              </a:rPr>
              <a:t>тень точки является следом теневого луча</a:t>
            </a:r>
            <a:r>
              <a:rPr lang="az-Cyrl-AZ" sz="2800" dirty="0">
                <a:solidFill>
                  <a:srgbClr val="000000"/>
                </a:solidFill>
                <a:latin typeface="Times New Roman" pitchFamily="18" charset="0"/>
                <a:cs typeface="Times New Roman" pitchFamily="18" charset="0"/>
              </a:rPr>
              <a:t>.</a:t>
            </a:r>
          </a:p>
          <a:p>
            <a:pPr algn="just"/>
            <a:r>
              <a:rPr lang="az-Cyrl-AZ" sz="2800" dirty="0">
                <a:solidFill>
                  <a:srgbClr val="000000"/>
                </a:solidFill>
                <a:latin typeface="Times New Roman" pitchFamily="18" charset="0"/>
                <a:cs typeface="Times New Roman" pitchFamily="18" charset="0"/>
              </a:rPr>
              <a:t>Итак, чтобы построить тень, падающую от точки на какую-либо плоскость или поверхность, необходимо через данную точку провести прямую, параллельную направлению лучей света, и определить точку пересечения этой прямой с плоскостью или поверхностью, на которую падает тень.</a:t>
            </a:r>
          </a:p>
          <a:p>
            <a:pPr algn="just"/>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95026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2"/>
                                        </p:tgtEl>
                                        <p:attrNameLst>
                                          <p:attrName>ppt_w</p:attrName>
                                        </p:attrNameLst>
                                      </p:cBhvr>
                                      <p:tavLst>
                                        <p:tav tm="0">
                                          <p:val>
                                            <p:strVal val="ppt_w"/>
                                          </p:val>
                                        </p:tav>
                                        <p:tav tm="100000">
                                          <p:val>
                                            <p:fltVal val="0"/>
                                          </p:val>
                                        </p:tav>
                                      </p:tavLst>
                                    </p:anim>
                                    <p:anim calcmode="lin" valueType="num">
                                      <p:cBhvr>
                                        <p:cTn id="7" dur="500"/>
                                        <p:tgtEl>
                                          <p:spTgt spid="2"/>
                                        </p:tgtEl>
                                        <p:attrNameLst>
                                          <p:attrName>ppt_h</p:attrName>
                                        </p:attrNameLst>
                                      </p:cBhvr>
                                      <p:tavLst>
                                        <p:tav tm="0">
                                          <p:val>
                                            <p:strVal val="ppt_h"/>
                                          </p:val>
                                        </p:tav>
                                        <p:tav tm="100000">
                                          <p:val>
                                            <p:fltVal val="0"/>
                                          </p:val>
                                        </p:tav>
                                      </p:tavLst>
                                    </p:anim>
                                    <p:animEffect transition="out" filter="fade">
                                      <p:cBhvr>
                                        <p:cTn id="8" dur="500"/>
                                        <p:tgtEl>
                                          <p:spTgt spid="2"/>
                                        </p:tgtEl>
                                      </p:cBhvr>
                                    </p:animEffect>
                                    <p:set>
                                      <p:cBhvr>
                                        <p:cTn id="9"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301</TotalTime>
  <Words>346</Words>
  <Application>Microsoft Office PowerPoint</Application>
  <PresentationFormat>Произвольный</PresentationFormat>
  <Paragraphs>112</Paragraphs>
  <Slides>22</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Поток</vt:lpstr>
      <vt:lpstr>«Тень от точки и отрезка   прямой»</vt:lpstr>
      <vt:lpstr>Слайд 2</vt:lpstr>
      <vt:lpstr>Слайд 3</vt:lpstr>
      <vt:lpstr>Слайд 4</vt:lpstr>
      <vt:lpstr>Слайд 5</vt:lpstr>
      <vt:lpstr>Слайд 6</vt:lpstr>
      <vt:lpstr>Направление световых лучей</vt:lpstr>
      <vt:lpstr>Слайд 8</vt:lpstr>
      <vt:lpstr>Тени от точки, линии и плоской фигуры </vt:lpstr>
      <vt:lpstr>Слайд 10</vt:lpstr>
      <vt:lpstr>Слайд 11</vt:lpstr>
      <vt:lpstr>ПАДАЮЩАЯ ТЕНЬ ОТ ПРЯМОЙ ЛИНИИ </vt:lpstr>
      <vt:lpstr>Слайд 13</vt:lpstr>
      <vt:lpstr>Слайд 14</vt:lpstr>
      <vt:lpstr>Слайд 15</vt:lpstr>
      <vt:lpstr>Слайд 16</vt:lpstr>
      <vt:lpstr>Слайд 17</vt:lpstr>
      <vt:lpstr>Тени от прямых, находящихся в частных положениях</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Гомозова Лариса Николаевна</dc:creator>
  <cp:lastModifiedBy>avanesyan</cp:lastModifiedBy>
  <cp:revision>40</cp:revision>
  <dcterms:created xsi:type="dcterms:W3CDTF">2015-09-21T23:12:49Z</dcterms:created>
  <dcterms:modified xsi:type="dcterms:W3CDTF">2022-12-09T06:08:02Z</dcterms:modified>
</cp:coreProperties>
</file>