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4" r:id="rId13"/>
    <p:sldId id="267" r:id="rId14"/>
    <p:sldId id="268" r:id="rId15"/>
    <p:sldId id="269" r:id="rId16"/>
    <p:sldId id="271" r:id="rId17"/>
    <p:sldId id="292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6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79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61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31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3781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564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977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55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186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297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4865F7-5BFE-4DE1-85E9-6C8DC8FA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D9FEC3-F504-4698-81E2-C41220BE4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5FB4D0-15C6-431A-A602-6BF03F4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19106D-6FF7-486F-9F3C-738C461E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039954-C259-4097-8E3F-54E69961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7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32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52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70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460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54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57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1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39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08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43AEAD5-FB8D-40A7-990C-97C5664FFF7D}"/>
              </a:ext>
            </a:extLst>
          </p:cNvPr>
          <p:cNvSpPr/>
          <p:nvPr/>
        </p:nvSpPr>
        <p:spPr>
          <a:xfrm>
            <a:off x="4576856" y="176247"/>
            <a:ext cx="4597871" cy="10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МДК.01.04. Основы градостроительного проектирования поселений с элементами благоустройства селитебных территорий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4410F70-37D4-4E8A-8D54-B7274FD4B81E}"/>
              </a:ext>
            </a:extLst>
          </p:cNvPr>
          <p:cNvSpPr/>
          <p:nvPr/>
        </p:nvSpPr>
        <p:spPr>
          <a:xfrm>
            <a:off x="395536" y="1988840"/>
            <a:ext cx="8644071" cy="77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«Функциональная организация и планировочная структура территории города»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2AD8CCA-C022-4470-9DAA-685899106F45}"/>
              </a:ext>
            </a:extLst>
          </p:cNvPr>
          <p:cNvSpPr/>
          <p:nvPr/>
        </p:nvSpPr>
        <p:spPr>
          <a:xfrm>
            <a:off x="2339752" y="2780928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07.02.01 «Архитектура»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667B3C1-6B3D-455C-8A4A-13E485C816B1}"/>
              </a:ext>
            </a:extLst>
          </p:cNvPr>
          <p:cNvSpPr/>
          <p:nvPr/>
        </p:nvSpPr>
        <p:spPr>
          <a:xfrm>
            <a:off x="121819" y="541634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kern="0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 А.Н., преподаватель градостроительных дисциплин </a:t>
            </a:r>
          </a:p>
          <a:p>
            <a:pPr>
              <a:defRPr/>
            </a:pPr>
            <a:r>
              <a:rPr lang="ru-RU" sz="2000" kern="0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ГАПОУ КК </a:t>
            </a:r>
            <a:r>
              <a:rPr lang="ru-RU" sz="2000" kern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«Новороссийского </a:t>
            </a:r>
            <a:r>
              <a:rPr lang="ru-RU" sz="2000" kern="0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 строительства и </a:t>
            </a:r>
            <a:r>
              <a:rPr lang="ru-RU" sz="2000" kern="0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экономики»</a:t>
            </a:r>
            <a:endParaRPr lang="ru-RU" sz="2000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9C1988F-4269-46F9-BC60-443074C692E5}"/>
              </a:ext>
            </a:extLst>
          </p:cNvPr>
          <p:cNvSpPr/>
          <p:nvPr/>
        </p:nvSpPr>
        <p:spPr>
          <a:xfrm>
            <a:off x="179512" y="328498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данной презентации: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планировочной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городских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сельских поселений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7710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предварительного определения потребности в селитебной территории следует принимать укрупненные показатели в расчете на 1000 чел.: в городах при средней этажности жилой застройки до 3 этажей - 10 га для застройки без земельных участков и 20 га -для застройки с участками; от 4 до 8 этажей - 8 га; 9 этажей и выше - 7 га.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116633"/>
            <a:ext cx="7773338" cy="10801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центры</a:t>
            </a:r>
          </a:p>
        </p:txBody>
      </p:sp>
      <p:pic>
        <p:nvPicPr>
          <p:cNvPr id="2050" name="Picture 2" descr="C:\Users\biblio.NKSE\Desktop\1bda97dd1749f8fcc711d6fcfd7c5fcbf1cbdf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991"/>
            <a:ext cx="8784976" cy="631601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городах следует формировать систему общественных центров, включающую общегородской центр, центры планировочных районов (зон), жилых и промышленных районов, зон отдыха, торгово-бытовые центры повседневного пользования, а также специализированные центры (медицинские, учебные, спортивные и др.), которые допускается размещать в пригородной зоне.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447663"/>
            <a:ext cx="8517632" cy="59626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общегородском центре в зависимости от его размеров и планировочной организации следует формировать системы взаимосвязанных общественных пространств (главных улиц, площадей, пешеходных зон), составляющих ядро общегородского центра.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3338" cy="79425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Жилая застройка</a:t>
            </a:r>
          </a:p>
        </p:txBody>
      </p:sp>
      <p:pic>
        <p:nvPicPr>
          <p:cNvPr id="3074" name="Picture 2" descr="C:\Users\biblio.NKSE\Desktop\obninsk_1_project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152237"/>
            <a:ext cx="8219256" cy="669674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(квартал) - структурный элемент жилой застройки площадью, как правило,10-60 га, но не более 80 га, не расчлененный магистральными улицами и дорогами, в пределах которого размещаются учреждения и предприятия повседневного пользования с радиусом обслуживания не более 500 м (кроме школ и детских дошкольных учреждений, радиус обслуживания которых определяется в соответствии с табл. 1 настоящих норм); границами, как правило, являются магистральные или жилые улицы, проезды, пешеходные пути, естественные рубежи;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638132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район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структурный элемент селитебной территории площадью, как правило, от 80 до 250 га, в пределах которого размещаются учреждения и предприятия с радиусом обслуживания не более 1500 м, а также часть объектов городского значения; границами, как правило, являются труднопреодолимые естественные и искусственные рубежи, магистральные улицы и дороги общегородского значения.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F269877-13B8-43CA-97CE-C1EA097CC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4503648"/>
              </p:ext>
            </p:extLst>
          </p:nvPr>
        </p:nvGraphicFramePr>
        <p:xfrm>
          <a:off x="0" y="10319"/>
          <a:ext cx="9144000" cy="700301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68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и предприятия обслуживания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Радиус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обслуживания, 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2931">
                <a:tc>
                  <a:txBody>
                    <a:bodyPr/>
                    <a:lstStyle/>
                    <a:p>
                      <a:r>
                        <a:rPr lang="ru-RU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дошкольные учреждения: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городах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сельских поселениях и в малых городах, при одно- и двухэтажной застройке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Общеобразовательные школы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Помещения для физкультурно-оздоровительных занятий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Физкультурно-спортивные центры жилых районов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Поликлиники и их филиалы в городах</a:t>
                      </a:r>
                      <a:endParaRPr lang="ru-RU" sz="1800" b="1" kern="12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Аптеки в городах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 же, при одно- и двухэтажной застройке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Предприятия торговли, общественного питания и бытового обслуживания местного значения: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городах при застройке: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Многоэтажной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одно-, двухэтажной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сельских поселениях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Отделения связи и филиалы сберегательного банка</a:t>
                      </a:r>
                    </a:p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569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озелененной территории микрорайона (квартала) следует принимать не менее 6 м</a:t>
            </a:r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/чел.(без учета участков школ и детских дошкольных учреждений).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площадь отдельных участков озелененной территории микрорайона включаются площадки для отдыха, для игр детей, пешеходные дорожки, если они занимают не более 30 % общей площади участка.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4397" y="3401500"/>
            <a:ext cx="7435205" cy="2437205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преимущественного функционального использования территория города подразделяется 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селитебную, производственную и ландшафтно-рекреационную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583264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длинными сторонами жилых зданий высотой от 2 до 3 этажей следует принимать расстояния (бытовые разрывы)не менее </a:t>
            </a:r>
            <a:b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м, а высотой 4 этажа - не менее 20 м, между длинными сторонами и торцами этих же зданий с окнами из жилых комнат - не менее 10 м. Указанные расстояния могут быть сокращены при соблюдении норм инсоляции и освещенности, если обеспечивается не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просматриваемость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жилых помещений (комнат и кухонь) из окна в окно.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3732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проектировании жилой застройки следует предусматривать размещение площадок ,размеры которых и расстояния от них до жилых и общественных зданий принимать не менее приведенных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табл.2.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1189798"/>
              </p:ext>
            </p:extLst>
          </p:nvPr>
        </p:nvGraphicFramePr>
        <p:xfrm>
          <a:off x="0" y="1"/>
          <a:ext cx="9143999" cy="6890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7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8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265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Удельные размеры площадок, м</a:t>
                      </a:r>
                      <a:r>
                        <a:rPr lang="ru-RU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/чел.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Расстояния от площадок до окон жилых и общественных зданий, м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0680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игр детей дошкольного и младшего школьного возраста </a:t>
                      </a: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отдыха взрослого населения </a:t>
                      </a: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занятий физкультурой</a:t>
                      </a:r>
                    </a:p>
                    <a:p>
                      <a:endParaRPr lang="ru-RU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хозяйственных целей и выгула собак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10-40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(для хозяйственных целей) 40 (для выгула собак)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1"/>
            <a:ext cx="7773338" cy="119675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зона (район)</a:t>
            </a:r>
          </a:p>
        </p:txBody>
      </p:sp>
      <p:pic>
        <p:nvPicPr>
          <p:cNvPr id="2050" name="Picture 2" descr="C:\Users\biblio\Desktop\974794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00"/>
            <a:ext cx="9144000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предприятия, как правило, следует размещать на территории промышленных зон (районов) в составе групп предприятий (промышленных узлов)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общими вспомогательными производствами или объектами инфраструктуры, а в сельских поселениях в составе производственных зон.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промышленных зон (районов) необходимо обеспечивать их рациональную взаимосвязь с жилыми районами при минимальных затратах времени на трудовые передвижения.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Территория, занимаемая площадками промышленных предприятий и других производственных объектов, учреждениями и предприятиями обслуживания, должна составлять, как правило, не менее 60 % всей территории промышленной зоны (района).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202523"/>
            <a:ext cx="7773338" cy="159617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Ландшафтно-рекреационная территория</a:t>
            </a:r>
          </a:p>
        </p:txBody>
      </p:sp>
      <p:pic>
        <p:nvPicPr>
          <p:cNvPr id="3074" name="Picture 2" descr="C:\Users\biblio\Desktop\dvor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городских и сельских поселениях необходимо предусматривать, как правило, непрерывную систему озелененных территорий и других открытых пространств. Удельный вес озелененных территорий различного назначения в пределах застройки городов (уровень озелененности территории застройки) должен быть не менее 40 %, а в границах территории жилого района не менее 25 % (включая суммарную площадь озелененной территории микрорайона).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6858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доступности городских парков должно быть не более 20 мин, а парков планировочных районов - не более15 мин.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319"/>
            <a:ext cx="8229600" cy="658336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Селитебная территория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предназначена: для размещения жилищного фонда, общественных зданий и сооружений, в том числе научно- исследовательских институтов и их комплексов, а также отдельных коммунальных и промышленных объектов.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583264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сейсмических районах необходимо обеспечивать свободный доступ парков, садов и других озелененных территорий общего пользования, не допуская устройства оград со стороны жилых районов.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крупнейших, крупных  и больших городах народу с парками городского и районного значения необходимо предусматривать специализированные - детские, спортивные, выставочные,  зоологические и другие парки, ботанические сады, размеры которых следует принимать по заданию на проектирование.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парков и садов следует максимально сохранять участки с существующими насаждениями и водоемами.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балансе территории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 и садов площадь озелененных территорий следует принимать не менее 70 %.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47525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балансе территории парков и садов площадь озелененных территорий следует принимать не менее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70 %.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Озелененные территории общего пользования должны быть благоустроены и оборудованы малыми архитектурными формами: фонтанами и бассейнами, лестницами, пандусами, подпорными стенками, беседками, светильниками и др. Число светильников следует определять по нормам освещенности территорий.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Дорожную сеть ландшафтно-рекреационных территорий (дороги, аллеи, тропы) следует трассировать по возможности с минимальными уклонами в соответствии с направлениями основных путей движения пешеходов и с учетом определения кратчайших расстояний к остановочным пунктам, игровым и спортивным площадкам. Ширина дорожки должна быть кратной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0,75 м (ширина полосы движения одного человека).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468052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Деревья, высаживаемые у зданий, не должны препятствовать инсоляции и освещенности жилых и общественных помещений в пределах требований.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354F2-15B1-4F3C-84BA-0F75DFBAB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76672"/>
            <a:ext cx="6766988" cy="10102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Вопросы для самоконтроля: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2852201-374E-4BB2-B33F-BD696890D7F1}"/>
              </a:ext>
            </a:extLst>
          </p:cNvPr>
          <p:cNvSpPr/>
          <p:nvPr/>
        </p:nvSpPr>
        <p:spPr>
          <a:xfrm>
            <a:off x="431540" y="1486954"/>
            <a:ext cx="828092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lain"/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Основные  факторы формирования состояния окружающей городской среды;</a:t>
            </a:r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производственных территорий в городах;</a:t>
            </a:r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Радиус формирования детских учебных учреждений (детские сады, школы);</a:t>
            </a:r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внешнего благоустройства микрорайона;</a:t>
            </a:r>
          </a:p>
          <a:p>
            <a:pPr marL="342900" indent="-342900">
              <a:lnSpc>
                <a:spcPct val="150000"/>
              </a:lnSpc>
              <a:buFontTx/>
              <a:buAutoNum type="arabicPlain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Границы, размеры и численность населения микрорайона.</a:t>
            </a:r>
          </a:p>
          <a:p>
            <a:endParaRPr lang="ru-RU" dirty="0"/>
          </a:p>
        </p:txBody>
      </p:sp>
      <p:pic>
        <p:nvPicPr>
          <p:cNvPr id="4" name="Picture 2" descr="C:\Users\sokolskaya\Desktop\ga11_3134.jpg">
            <a:extLst>
              <a:ext uri="{FF2B5EF4-FFF2-40B4-BE49-F238E27FC236}">
                <a16:creationId xmlns:a16="http://schemas.microsoft.com/office/drawing/2014/main" xmlns="" id="{63600975-E8A8-4A59-9987-3E7BA18DB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73016"/>
            <a:ext cx="5990302" cy="3077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6738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632A78-158B-48CE-97DA-EEBF76BCC957}"/>
              </a:ext>
            </a:extLst>
          </p:cNvPr>
          <p:cNvSpPr/>
          <p:nvPr/>
        </p:nvSpPr>
        <p:spPr>
          <a:xfrm>
            <a:off x="395536" y="1556792"/>
            <a:ext cx="8496944" cy="29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450215" algn="l"/>
                <a:tab pos="18034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Источники: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-450215" algn="l"/>
                <a:tab pos="18034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530225" algn="l"/>
              </a:tabLs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Кашкина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Л.В. «Основы градостроительства» - М.: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Гуманитар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2019г.- 247стр.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53022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Авдотьин Л.Н. и др. Градостроительное проектирование: Учебник для вузов /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Л.Н.Авдотьин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И.Г.Лежава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И.М.Смоляр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.-М.: Стройиздат,2018г. - 432 с.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планировке и застройке жилых районов микрорайонов / Под ред.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В.Н.Белоусова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М.: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Стройиздат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2020г.- 457стр.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Справочник проектировщика: Градостроительство. - М.: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Стройиздат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2017г. - 367с.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319"/>
            <a:ext cx="8229600" cy="658336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зона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размещения промышленных предприятий и связанных с ними объектов, комплексов научных учреждений, коммунально-складских объектов, сооружений внешнего транспорта, путей внегородского и пригородного сообщения.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Ландшафтно-рекреационная территория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городские леса, лесопарки,лесозащитные зоны, водоемы, земли сельскохозяйственного использования и другие угодья, которые совместно с парками, садами, скверами и бульварами,размещаемыми на селитебной территории, формируют систему открытых пространств.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Планировочную структуру городских и сельских поселений следует формировать, обеспечивая компактное размещение и взаимосвязь функциональных зон; рациональное районирование территории в увязке с системой общественных центров, инженерно-транспортной инфраструктурой.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территории в зависимости от ее градостроительной ценности; комплексный учет архитектурно-градостроительных традиций, природно-климатических, ландшафтных, национально-бытовых и других местных особенностей; охрану окружающей среды, памятников истории и культуры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1"/>
            <a:ext cx="7773338" cy="12687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Селитебная зона</a:t>
            </a:r>
          </a:p>
        </p:txBody>
      </p:sp>
      <p:pic>
        <p:nvPicPr>
          <p:cNvPr id="1026" name="Picture 2" descr="C:\Users\biblio.NKSE\Desktop\0_664a0_8fdb829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661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Планировочную структуру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селитебной территории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и сельских поселений следует формировать с учетом взаимоувязанного размещения зон общественных центров, жилой застройки,улично-дорожной сети, озелененных территорий общего пользования, а также в увязке с планировочной структурой поселения в целом в зависимости от его величины и природных особенностей территории.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536</TotalTime>
  <Words>1172</Words>
  <Application>Microsoft Office PowerPoint</Application>
  <PresentationFormat>Экран (4:3)</PresentationFormat>
  <Paragraphs>124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Капля</vt:lpstr>
      <vt:lpstr>Слайд 1</vt:lpstr>
      <vt:lpstr>С учетом преимущественного функционального использования территория города подразделяется на селитебную, производственную и ландшафтно-рекреационную</vt:lpstr>
      <vt:lpstr>Селитебная территория предназначена: для размещения жилищного фонда, общественных зданий и сооружений, в том числе научно- исследовательских институтов и их комплексов, а также отдельных коммунальных и промышленных объектов.</vt:lpstr>
      <vt:lpstr>Производственная зона   предназначена для размещения промышленных предприятий и связанных с ними объектов, комплексов научных учреждений, коммунально-складских объектов, сооружений внешнего транспорта, путей внегородского и пригородного сообщения.</vt:lpstr>
      <vt:lpstr>Ландшафтно-рекреационная территория  включает городские леса, лесопарки,лесозащитные зоны, водоемы, земли сельскохозяйственного использования и другие угодья, которые совместно с парками, садами, скверами и бульварами,размещаемыми на селитебной территории, формируют систему открытых пространств.</vt:lpstr>
      <vt:lpstr>Планировочную структуру городских и сельских поселений следует формировать, обеспечивая компактное размещение и взаимосвязь функциональных зон; рациональное районирование территории в увязке с системой общественных центров, инженерно-транспортной инфраструктурой.</vt:lpstr>
      <vt:lpstr>Эффективное использование территории в зависимости от ее градостроительной ценности; комплексный учет архитектурно-градостроительных традиций, природно-климатических, ландшафтных, национально-бытовых и других местных особенностей; охрану окружающей среды, памятников истории и культуры</vt:lpstr>
      <vt:lpstr>Селитебная зона</vt:lpstr>
      <vt:lpstr>Планировочную структуру селитебной территории городских и сельских поселений следует формировать с учетом взаимоувязанного размещения зон общественных центров, жилой застройки,улично-дорожной сети, озелененных территорий общего пользования, а также в увязке с планировочной структурой поселения в целом в зависимости от его величины и природных особенностей территории.</vt:lpstr>
      <vt:lpstr>Для предварительного определения потребности в селитебной территории следует принимать укрупненные показатели в расчете на 1000 чел.: в городах при средней этажности жилой застройки до 3 этажей - 10 га для застройки без земельных участков и 20 га -для застройки с участками; от 4 до 8 этажей - 8 га; 9 этажей и выше - 7 га.</vt:lpstr>
      <vt:lpstr>Общественные центры</vt:lpstr>
      <vt:lpstr>В городах следует формировать систему общественных центров, включающую общегородской центр, центры планировочных районов (зон), жилых и промышленных районов, зон отдыха, торгово-бытовые центры повседневного пользования, а также специализированные центры (медицинские, учебные, спортивные и др.), которые допускается размещать в пригородной зоне.</vt:lpstr>
      <vt:lpstr>В общегородском центре в зависимости от его размеров и планировочной организации следует формировать системы взаимосвязанных общественных пространств (главных улиц, площадей, пешеходных зон), составляющих ядро общегородского центра.</vt:lpstr>
      <vt:lpstr>Жилая застройка</vt:lpstr>
      <vt:lpstr>Микрорайон (квартал) - структурный элемент жилой застройки площадью, как правило,10-60 га, но не более 80 га, не расчлененный магистральными улицами и дорогами, в пределах которого размещаются учреждения и предприятия повседневного пользования с радиусом обслуживания не более 500 м (кроме школ и детских дошкольных учреждений, радиус обслуживания которых определяется в соответствии с табл. 1 настоящих норм); границами, как правило, являются магистральные или жилые улицы, проезды, пешеходные пути, естественные рубежи;</vt:lpstr>
      <vt:lpstr>Жилой район - структурный элемент селитебной территории площадью, как правило, от 80 до 250 га, в пределах которого размещаются учреждения и предприятия с радиусом обслуживания не более 1500 м, а также часть объектов городского значения; границами, как правило, являются труднопреодолимые естественные и искусственные рубежи, магистральные улицы и дороги общегородского значения. </vt:lpstr>
      <vt:lpstr>Слайд 17</vt:lpstr>
      <vt:lpstr>Площадь озелененной территории микрорайона (квартала) следует принимать не менее 6 м2/чел.(без учета участков школ и детских дошкольных учреждений). </vt:lpstr>
      <vt:lpstr>В площадь отдельных участков озелененной территории микрорайона включаются площадки для отдыха, для игр детей, пешеходные дорожки, если они занимают не более 30 % общей площади участка.</vt:lpstr>
      <vt:lpstr>Между длинными сторонами жилых зданий высотой от 2 до 3 этажей следует принимать расстояния (бытовые разрывы)не менее  15 м, а высотой 4 этажа - не менее 20 м, между длинными сторонами и торцами этих же зданий с окнами из жилых комнат - не менее 10 м. Указанные расстояния могут быть сокращены при соблюдении норм инсоляции и освещенности, если обеспечивается не просматриваемость жилых помещений (комнат и кухонь) из окна в окно. </vt:lpstr>
      <vt:lpstr>При проектировании жилой застройки следует предусматривать размещение площадок ,размеры которых и расстояния от них до жилых и общественных зданий принимать не менее приведенных  в табл.2.</vt:lpstr>
      <vt:lpstr>Слайд 22</vt:lpstr>
      <vt:lpstr>Промышленная зона (район)</vt:lpstr>
      <vt:lpstr>Промышленные предприятия, как правило, следует размещать на территории промышленных зон (районов) в составе групп предприятий (промышленных узлов)  с общими вспомогательными производствами или объектами инфраструктуры, а в сельских поселениях в составе производственных зон.</vt:lpstr>
      <vt:lpstr>При размещении промышленных зон (районов) необходимо обеспечивать их рациональную взаимосвязь с жилыми районами при минимальных затратах времени на трудовые передвижения.</vt:lpstr>
      <vt:lpstr>Территория, занимаемая площадками промышленных предприятий и других производственных объектов, учреждениями и предприятиями обслуживания, должна составлять, как правило, не менее 60 % всей территории промышленной зоны (района). </vt:lpstr>
      <vt:lpstr>Ландшафтно-рекреационная территория</vt:lpstr>
      <vt:lpstr>В городских и сельских поселениях необходимо предусматривать, как правило, непрерывную систему озелененных территорий и других открытых пространств. Удельный вес озелененных территорий различного назначения в пределах застройки городов (уровень озелененности территории застройки) должен быть не менее 40 %, а в границах территории жилого района не менее 25 % (включая суммарную площадь озелененной территории микрорайона).</vt:lpstr>
      <vt:lpstr>Время доступности городских парков должно быть не более 20 мин, а парков планировочных районов - не более15 мин. </vt:lpstr>
      <vt:lpstr>В сейсмических районах необходимо обеспечивать свободный доступ парков, садов и других озелененных территорий общего пользования, не допуская устройства оград со стороны жилых районов.</vt:lpstr>
      <vt:lpstr>В крупнейших, крупных  и больших городах народу с парками городского и районного значения необходимо предусматривать специализированные - детские, спортивные, выставочные,  зоологические и другие парки, ботанические сады, размеры которых следует принимать по заданию на проектирование.</vt:lpstr>
      <vt:lpstr>При размещении парков и садов следует максимально сохранять участки с существующими насаждениями и водоемами.  В общем балансе территории  парков и садов площадь озелененных территорий следует принимать не менее 70 %.</vt:lpstr>
      <vt:lpstr>В общем балансе территории парков и садов площадь озелененных территорий следует принимать не менее  70 %. </vt:lpstr>
      <vt:lpstr>Озелененные территории общего пользования должны быть благоустроены и оборудованы малыми архитектурными формами: фонтанами и бассейнами, лестницами, пандусами, подпорными стенками, беседками, светильниками и др. Число светильников следует определять по нормам освещенности территорий.</vt:lpstr>
      <vt:lpstr>Дорожную сеть ландшафтно-рекреационных территорий (дороги, аллеи, тропы) следует трассировать по возможности с минимальными уклонами в соответствии с направлениями основных путей движения пешеходов и с учетом определения кратчайших расстояний к остановочным пунктам, игровым и спортивным площадкам. Ширина дорожки должна быть кратной  0,75 м (ширина полосы движения одного человека).</vt:lpstr>
      <vt:lpstr>Деревья, высаживаемые у зданий, не должны препятствовать инсоляции и освещенности жилых и общественных помещений в пределах требований.</vt:lpstr>
      <vt:lpstr>Вопросы для самоконтроля: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учетом преимущественногофункционального использования территория города подразделяется на селитебную,производственную и ландшафтно-рекреационную.</dc:title>
  <dc:creator>biblio biblio</dc:creator>
  <cp:lastModifiedBy>avanesyan</cp:lastModifiedBy>
  <cp:revision>49</cp:revision>
  <dcterms:created xsi:type="dcterms:W3CDTF">2015-04-15T09:01:40Z</dcterms:created>
  <dcterms:modified xsi:type="dcterms:W3CDTF">2022-12-09T06:37:38Z</dcterms:modified>
</cp:coreProperties>
</file>