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72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66" r:id="rId11"/>
    <p:sldId id="267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654C94F-A505-48D8-AA03-5C857C3882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657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D329755-21A9-4C5D-B4F4-BE87EFDB08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662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D329755-21A9-4C5D-B4F4-BE87EFDB08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01915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D329755-21A9-4C5D-B4F4-BE87EFDB08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2192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D329755-21A9-4C5D-B4F4-BE87EFDB08B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591600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D329755-21A9-4C5D-B4F4-BE87EFDB08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5469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FD2E4-7EDE-46B7-9885-729225B17E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5361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B1EB-4AF7-4623-AF6A-F994B0221F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26409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96BEAA5-BE83-4354-ABEE-5F6CBFEFDAD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073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448F3-595A-4847-A3F1-9089F292BB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78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9ADE16F-5146-4CB7-8FA8-3D948D6399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074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0F97350-63CF-4E62-8A45-8BAF4A7962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65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80CA3E6-121F-417B-A785-839A4FCBA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3677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EB5A-7F47-49BA-A4EE-5D64D42013A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805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407D1-874D-41E9-8EB4-7CBEEFBC02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4160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DEB86-47B3-4C0B-A4B5-AFF0ADF837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6230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7488E3D-CD19-4B6A-9AB7-43094E17DF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29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D329755-21A9-4C5D-B4F4-BE87EFDB08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49195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2420888"/>
            <a:ext cx="6600451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Информационные</a:t>
            </a:r>
            <a:r>
              <a:rPr lang="en-US" sz="6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6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428860" y="5072074"/>
            <a:ext cx="3988128" cy="8097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969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1714480" y="260648"/>
            <a:ext cx="7429520" cy="129540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Поставщики – как правило, это производитель информации или ее собственники.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idx="1"/>
          </p:nvPr>
        </p:nvSpPr>
        <p:spPr>
          <a:xfrm>
            <a:off x="1619673" y="2204864"/>
            <a:ext cx="7200800" cy="361156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Центры, в которых создаются и хранятся базы данных;</a:t>
            </a:r>
          </a:p>
          <a:p>
            <a:pPr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Службы связи и телекоммуникации;</a:t>
            </a:r>
          </a:p>
          <a:p>
            <a:pPr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Бытовые службы;</a:t>
            </a:r>
          </a:p>
          <a:p>
            <a:pPr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Специализированные коммерческие фирмы, занимающиеся куплей-продажей информацией (рекламные агентства);</a:t>
            </a:r>
          </a:p>
          <a:p>
            <a:pPr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Неспециализированные фирмы, выпускающие «обычные» товары и в качестве дополнительной услуги – информацию о них;</a:t>
            </a:r>
          </a:p>
          <a:p>
            <a:pPr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Консалтинговые фирмы;</a:t>
            </a:r>
          </a:p>
          <a:p>
            <a:pPr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Биржи;</a:t>
            </a:r>
          </a:p>
          <a:p>
            <a:pPr>
              <a:lnSpc>
                <a:spcPct val="90000"/>
              </a:lnSpc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Частные лица (программисты) и пр.</a:t>
            </a:r>
          </a:p>
          <a:p>
            <a:pPr>
              <a:lnSpc>
                <a:spcPct val="90000"/>
              </a:lnSpc>
            </a:pP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9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  <p:bldP spid="1946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88640"/>
            <a:ext cx="7010400" cy="12954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Кто является потребителем информации?</a:t>
            </a:r>
          </a:p>
        </p:txBody>
      </p:sp>
      <p:pic>
        <p:nvPicPr>
          <p:cNvPr id="50178" name="Picture 2" descr="http://img-fotki.yandex.ru/get/6108/17851200.18f/0_72c40_34f38d55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919726"/>
            <a:ext cx="4514850" cy="34480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0180" name="Picture 4" descr="http://t3.gstatic.com/images?q=tbn:ANd9GcQv9zKCW-A4N_45o_6BHuyUh7O5Xa98i8dYcyIK_9v7CxLTZRP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916832"/>
            <a:ext cx="3357586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4 -0.07467  0.124 -0.16667  C 0.124 -0.07467  0.179 -0.00133  0.248 -0.00133  C 0.179 -0.00133  0.125 0.07467  0.125 0.16667  C 0.125 0.07467  0.069 0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480" y="260648"/>
            <a:ext cx="7429520" cy="1295400"/>
          </a:xfrm>
        </p:spPr>
        <p:txBody>
          <a:bodyPr>
            <a:normAutofit fontScale="90000"/>
          </a:bodyPr>
          <a:lstStyle/>
          <a:p>
            <a:r>
              <a:rPr lang="ru-RU" sz="3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Особый вид товара на информационном рынке – информационные услуги.</a:t>
            </a:r>
            <a:r>
              <a:rPr lang="ru-RU" sz="3500" dirty="0">
                <a:solidFill>
                  <a:schemeClr val="tx1"/>
                </a:solidFill>
              </a:rPr>
              <a:t/>
            </a:r>
            <a:br>
              <a:rPr lang="ru-RU" sz="3500" dirty="0">
                <a:solidFill>
                  <a:schemeClr val="tx1"/>
                </a:solidFill>
              </a:rPr>
            </a:br>
            <a:endParaRPr lang="ru-RU" sz="3500" dirty="0">
              <a:solidFill>
                <a:schemeClr val="tx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411761" y="2132856"/>
            <a:ext cx="4320480" cy="3611562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Поиск и подбор информации;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Консалтинг;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Обучение;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Телекоммуникации;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пр.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979712" y="1124744"/>
            <a:ext cx="67691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 наше время формируется мировой рынок информационных ресурсов и услуг на базе глобальных компьютерных сетей.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332656"/>
            <a:ext cx="7500958" cy="1295400"/>
          </a:xfrm>
        </p:spPr>
        <p:txBody>
          <a:bodyPr>
            <a:no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Ресурс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это запас или источник некоторых средств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87624" y="2060848"/>
            <a:ext cx="76328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Всякое общество, государство, фирма или частное лицо имеет определенные ресурсы, необходимые для его жизнедеятельности</a:t>
            </a:r>
          </a:p>
        </p:txBody>
      </p:sp>
      <p:pic>
        <p:nvPicPr>
          <p:cNvPr id="19458" name="Picture 2" descr="http://img.rg.ru/img/content/67/89/71/les_2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3284984"/>
            <a:ext cx="4104456" cy="31499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14480" y="316689"/>
            <a:ext cx="7429520" cy="1295400"/>
          </a:xfrm>
        </p:spPr>
        <p:txBody>
          <a:bodyPr/>
          <a:lstStyle/>
          <a:p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Традиционными видами общественных ресурсов являются: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700808"/>
            <a:ext cx="5572132" cy="3243262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Материальные ресурсы;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Сырьевые (природные) ресурсы;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Энергетические ресурсы;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Трудовые ресурсы;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Финансовые ресурсы.</a:t>
            </a:r>
          </a:p>
          <a:p>
            <a:endParaRPr lang="ru-RU" dirty="0"/>
          </a:p>
        </p:txBody>
      </p:sp>
      <p:pic>
        <p:nvPicPr>
          <p:cNvPr id="18434" name="Picture 2" descr="http://xn--e1aalglgpbdfbw.xn--p1ai/media/advertisement_file/vnesh-v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933056"/>
            <a:ext cx="3143272" cy="24336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1"/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23528" y="1268760"/>
            <a:ext cx="6164673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Одним из важнейших видов ресурсов современного общества являются </a:t>
            </a:r>
            <a:r>
              <a:rPr lang="ru-RU" sz="28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информационные ресурсы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 временем значимость информационных ресурсов возрастает; одно из свидетельств этого заключается в том, что </a:t>
            </a:r>
            <a:r>
              <a:rPr lang="ru-RU" sz="28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они становятся товаром, совокупная стоимость которого на рынке сопоставима со стоимостью традиционных ресурсов.</a:t>
            </a:r>
          </a:p>
        </p:txBody>
      </p:sp>
      <p:pic>
        <p:nvPicPr>
          <p:cNvPr id="17410" name="Picture 2" descr="http://computerlikbez.ru/wp-content/uploads/2012/06/intern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5476" y="1412776"/>
            <a:ext cx="2698524" cy="489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475656" y="228903"/>
            <a:ext cx="75255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«Информационные ресурсы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отдельные документы или отдельные массивы документов, документы или массивы документов в информационных системах (библиотеках, архивах, фондах, банках данных, других информационных системах»</a:t>
            </a:r>
          </a:p>
        </p:txBody>
      </p:sp>
      <p:pic>
        <p:nvPicPr>
          <p:cNvPr id="16386" name="Picture 2" descr="http://www.polisrf.ru/images/235678909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996952"/>
            <a:ext cx="5643602" cy="37861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51520" y="1268760"/>
            <a:ext cx="628651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32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Информационные ресурсы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являются стратегическими ресурсами наряду с традиционными.</a:t>
            </a:r>
          </a:p>
          <a:p>
            <a:pPr algn="just">
              <a:spcBef>
                <a:spcPct val="50000"/>
              </a:spcBef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Однако между информационными ресурсами и всякими иными существует одно важнейшее различие: </a:t>
            </a:r>
            <a:r>
              <a:rPr lang="ru-RU" sz="32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всякий ресурс, кроме информационного, после использования исчезает.</a:t>
            </a:r>
          </a:p>
        </p:txBody>
      </p:sp>
      <p:pic>
        <p:nvPicPr>
          <p:cNvPr id="15362" name="Picture 2" descr="http://t3.gstatic.com/images?q=tbn:ANd9GcRaJdW5zZEOFMFdv53KduiCol9zZPgFlBsF0RlGdSWnjRWbwvm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3675" y="1628800"/>
            <a:ext cx="2600325" cy="4464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332656"/>
            <a:ext cx="6829444" cy="1143000"/>
          </a:xfrm>
        </p:spPr>
        <p:txBody>
          <a:bodyPr>
            <a:no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основу классификации можно положить: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403648" y="1844824"/>
            <a:ext cx="7000924" cy="4114800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Отраслевой принцип (по виду науки, промышленности, социальной сферы и т.п., к чему относится информация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Форму представления (по виду носителей, степени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формализованности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наличию дополнительного описания и пр.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116"/>
          <p:cNvGrpSpPr>
            <a:grpSpLocks noChangeAspect="1"/>
          </p:cNvGrpSpPr>
          <p:nvPr/>
        </p:nvGrpSpPr>
        <p:grpSpPr bwMode="auto">
          <a:xfrm>
            <a:off x="611560" y="116632"/>
            <a:ext cx="8246693" cy="6480175"/>
            <a:chOff x="1544" y="1066"/>
            <a:chExt cx="1321" cy="4173"/>
          </a:xfrm>
        </p:grpSpPr>
        <p:cxnSp>
          <p:nvCxnSpPr>
            <p:cNvPr id="13459" name="_s13459"/>
            <p:cNvCxnSpPr>
              <a:cxnSpLocks noChangeShapeType="1"/>
              <a:stCxn id="12" idx="1"/>
              <a:endCxn id="3" idx="2"/>
            </p:cNvCxnSpPr>
            <p:nvPr/>
          </p:nvCxnSpPr>
          <p:spPr bwMode="auto">
            <a:xfrm rot="10800000">
              <a:off x="1919" y="1354"/>
              <a:ext cx="82" cy="374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457" name="_s13457"/>
            <p:cNvCxnSpPr>
              <a:cxnSpLocks noChangeShapeType="1"/>
              <a:stCxn id="11" idx="1"/>
              <a:endCxn id="3" idx="2"/>
            </p:cNvCxnSpPr>
            <p:nvPr/>
          </p:nvCxnSpPr>
          <p:spPr bwMode="auto">
            <a:xfrm rot="10800000">
              <a:off x="1919" y="1354"/>
              <a:ext cx="82" cy="331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455" name="_s13455"/>
            <p:cNvCxnSpPr>
              <a:cxnSpLocks noChangeShapeType="1"/>
              <a:stCxn id="10" idx="1"/>
              <a:endCxn id="3" idx="2"/>
            </p:cNvCxnSpPr>
            <p:nvPr/>
          </p:nvCxnSpPr>
          <p:spPr bwMode="auto">
            <a:xfrm rot="10800000">
              <a:off x="1919" y="1354"/>
              <a:ext cx="82" cy="287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453" name="_s13453"/>
            <p:cNvCxnSpPr>
              <a:cxnSpLocks noChangeShapeType="1"/>
              <a:stCxn id="9" idx="1"/>
              <a:endCxn id="3" idx="2"/>
            </p:cNvCxnSpPr>
            <p:nvPr/>
          </p:nvCxnSpPr>
          <p:spPr bwMode="auto">
            <a:xfrm rot="10800000">
              <a:off x="1919" y="1354"/>
              <a:ext cx="82" cy="244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451" name="_s13451"/>
            <p:cNvCxnSpPr>
              <a:cxnSpLocks noChangeShapeType="1"/>
              <a:stCxn id="8" idx="1"/>
              <a:endCxn id="3" idx="2"/>
            </p:cNvCxnSpPr>
            <p:nvPr/>
          </p:nvCxnSpPr>
          <p:spPr bwMode="auto">
            <a:xfrm rot="10800000">
              <a:off x="1919" y="1354"/>
              <a:ext cx="82" cy="201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439" name="_s13439"/>
            <p:cNvCxnSpPr>
              <a:cxnSpLocks noChangeShapeType="1"/>
              <a:stCxn id="7" idx="1"/>
              <a:endCxn id="3" idx="2"/>
            </p:cNvCxnSpPr>
            <p:nvPr/>
          </p:nvCxnSpPr>
          <p:spPr bwMode="auto">
            <a:xfrm rot="10800000">
              <a:off x="1919" y="1354"/>
              <a:ext cx="82" cy="158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435" name="_s1343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1919" y="1354"/>
              <a:ext cx="82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434" name="_s13434"/>
            <p:cNvCxnSpPr>
              <a:cxnSpLocks noChangeShapeType="1"/>
            </p:cNvCxnSpPr>
            <p:nvPr/>
          </p:nvCxnSpPr>
          <p:spPr bwMode="auto">
            <a:xfrm rot="10800000">
              <a:off x="1918" y="1417"/>
              <a:ext cx="82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433" name="_s13433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1919" y="1354"/>
              <a:ext cx="82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" name="_s13429"/>
            <p:cNvSpPr>
              <a:spLocks noChangeArrowheads="1"/>
            </p:cNvSpPr>
            <p:nvPr/>
          </p:nvSpPr>
          <p:spPr bwMode="auto">
            <a:xfrm>
              <a:off x="1544" y="1066"/>
              <a:ext cx="749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Национальные информационные ресурсы</a:t>
              </a:r>
            </a:p>
          </p:txBody>
        </p:sp>
        <p:sp>
          <p:nvSpPr>
            <p:cNvPr id="4" name="_s13430"/>
            <p:cNvSpPr>
              <a:spLocks noChangeArrowheads="1"/>
            </p:cNvSpPr>
            <p:nvPr/>
          </p:nvSpPr>
          <p:spPr bwMode="auto">
            <a:xfrm>
              <a:off x="2001" y="149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Библиотечные ресурсы</a:t>
              </a:r>
            </a:p>
          </p:txBody>
        </p:sp>
        <p:sp>
          <p:nvSpPr>
            <p:cNvPr id="5" name="_s13431"/>
            <p:cNvSpPr>
              <a:spLocks noChangeArrowheads="1"/>
            </p:cNvSpPr>
            <p:nvPr/>
          </p:nvSpPr>
          <p:spPr bwMode="auto">
            <a:xfrm>
              <a:off x="2001" y="193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Архивные ресурсы</a:t>
              </a:r>
            </a:p>
          </p:txBody>
        </p:sp>
        <p:sp>
          <p:nvSpPr>
            <p:cNvPr id="6" name="_s13432"/>
            <p:cNvSpPr>
              <a:spLocks noChangeArrowheads="1"/>
            </p:cNvSpPr>
            <p:nvPr/>
          </p:nvSpPr>
          <p:spPr bwMode="auto">
            <a:xfrm>
              <a:off x="2001" y="236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Научно-техническая информация</a:t>
              </a:r>
            </a:p>
          </p:txBody>
        </p:sp>
        <p:sp>
          <p:nvSpPr>
            <p:cNvPr id="7" name="_s13438"/>
            <p:cNvSpPr>
              <a:spLocks noChangeArrowheads="1"/>
            </p:cNvSpPr>
            <p:nvPr/>
          </p:nvSpPr>
          <p:spPr bwMode="auto">
            <a:xfrm>
              <a:off x="2001" y="279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Правовая информация</a:t>
              </a:r>
            </a:p>
          </p:txBody>
        </p:sp>
        <p:sp>
          <p:nvSpPr>
            <p:cNvPr id="8" name="_s13450"/>
            <p:cNvSpPr>
              <a:spLocks noChangeArrowheads="1"/>
            </p:cNvSpPr>
            <p:nvPr/>
          </p:nvSpPr>
          <p:spPr bwMode="auto">
            <a:xfrm>
              <a:off x="2001" y="3226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Информация государственных (властных) структур</a:t>
              </a:r>
            </a:p>
          </p:txBody>
        </p:sp>
        <p:sp>
          <p:nvSpPr>
            <p:cNvPr id="9" name="_s13452"/>
            <p:cNvSpPr>
              <a:spLocks noChangeArrowheads="1"/>
            </p:cNvSpPr>
            <p:nvPr/>
          </p:nvSpPr>
          <p:spPr bwMode="auto">
            <a:xfrm>
              <a:off x="2001" y="3657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Отраслевая информация</a:t>
              </a:r>
            </a:p>
          </p:txBody>
        </p:sp>
        <p:sp>
          <p:nvSpPr>
            <p:cNvPr id="10" name="_s13454"/>
            <p:cNvSpPr>
              <a:spLocks noChangeArrowheads="1"/>
            </p:cNvSpPr>
            <p:nvPr/>
          </p:nvSpPr>
          <p:spPr bwMode="auto">
            <a:xfrm>
              <a:off x="2001" y="408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Финансовая и экономическая информация</a:t>
              </a:r>
            </a:p>
          </p:txBody>
        </p:sp>
        <p:sp>
          <p:nvSpPr>
            <p:cNvPr id="11" name="_s13456"/>
            <p:cNvSpPr>
              <a:spLocks noChangeArrowheads="1"/>
            </p:cNvSpPr>
            <p:nvPr/>
          </p:nvSpPr>
          <p:spPr bwMode="auto">
            <a:xfrm>
              <a:off x="2001" y="4520"/>
              <a:ext cx="864" cy="28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Информация о природных ресурсах </a:t>
              </a:r>
            </a:p>
          </p:txBody>
        </p:sp>
        <p:sp>
          <p:nvSpPr>
            <p:cNvPr id="12" name="_s13458"/>
            <p:cNvSpPr>
              <a:spLocks noChangeArrowheads="1"/>
            </p:cNvSpPr>
            <p:nvPr/>
          </p:nvSpPr>
          <p:spPr bwMode="auto">
            <a:xfrm>
              <a:off x="2001" y="495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Информация предприятий и учреждений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151135" y="1916832"/>
            <a:ext cx="781335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Развитие компьютерных информационных технологий способствует формированию рынка информационных ресурсов.</a:t>
            </a:r>
          </a:p>
          <a:p>
            <a:pPr algn="just"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Товар – информационные продукты и услуги.</a:t>
            </a:r>
          </a:p>
          <a:p>
            <a:pPr algn="just"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Как и на всяком рынке, на рынке информационных товаров и услуг есть свои поставщики(продавцы) и потребители (покупатели).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1403648" y="548680"/>
            <a:ext cx="7358082" cy="114300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Рынок информационных ресурсов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theme/theme1.xml><?xml version="1.0" encoding="utf-8"?>
<a:theme xmlns:a="http://schemas.openxmlformats.org/drawingml/2006/main" name="Легкий дым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386</Words>
  <Application>Microsoft Office PowerPoint</Application>
  <PresentationFormat>Экран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Легкий дым</vt:lpstr>
      <vt:lpstr>Информационные ресурсы </vt:lpstr>
      <vt:lpstr>Ресурс - это запас или источник некоторых средств </vt:lpstr>
      <vt:lpstr>Традиционными видами общественных ресурсов являются:</vt:lpstr>
      <vt:lpstr>Слайд 4</vt:lpstr>
      <vt:lpstr>Слайд 5</vt:lpstr>
      <vt:lpstr>Слайд 6</vt:lpstr>
      <vt:lpstr>В основу классификации можно положить:</vt:lpstr>
      <vt:lpstr>Слайд 8</vt:lpstr>
      <vt:lpstr>Рынок информационных ресурсов</vt:lpstr>
      <vt:lpstr>Поставщики – как правило, это производитель информации или ее собственники.</vt:lpstr>
      <vt:lpstr>Кто является потребителем информации?</vt:lpstr>
      <vt:lpstr>Особый вид товара на информационном рынке – информационные услуги. </vt:lpstr>
      <vt:lpstr>Слайд 13</vt:lpstr>
    </vt:vector>
  </TitlesOfParts>
  <Company>КПУ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Информационные ресурсы</dc:title>
  <dc:creator>Усольцева Э.М. Преподаватель информатики ГОУ НПО КПУ</dc:creator>
  <cp:lastModifiedBy>avanesyan</cp:lastModifiedBy>
  <cp:revision>46</cp:revision>
  <dcterms:created xsi:type="dcterms:W3CDTF">2006-07-19T05:30:11Z</dcterms:created>
  <dcterms:modified xsi:type="dcterms:W3CDTF">2022-12-06T10:20:25Z</dcterms:modified>
</cp:coreProperties>
</file>