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1" r:id="rId1"/>
  </p:sldMasterIdLst>
  <p:notesMasterIdLst>
    <p:notesMasterId r:id="rId16"/>
  </p:notesMasterIdLst>
  <p:sldIdLst>
    <p:sldId id="258" r:id="rId2"/>
    <p:sldId id="291" r:id="rId3"/>
    <p:sldId id="292" r:id="rId4"/>
    <p:sldId id="293" r:id="rId5"/>
    <p:sldId id="294" r:id="rId6"/>
    <p:sldId id="299" r:id="rId7"/>
    <p:sldId id="295" r:id="rId8"/>
    <p:sldId id="296" r:id="rId9"/>
    <p:sldId id="297" r:id="rId10"/>
    <p:sldId id="298" r:id="rId11"/>
    <p:sldId id="300" r:id="rId12"/>
    <p:sldId id="301" r:id="rId13"/>
    <p:sldId id="302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CB4"/>
    <a:srgbClr val="6C93E2"/>
    <a:srgbClr val="00CC00"/>
    <a:srgbClr val="003300"/>
    <a:srgbClr val="003399"/>
    <a:srgbClr val="2A62D1"/>
    <a:srgbClr val="281472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0" autoAdjust="0"/>
    <p:restoredTop sz="94660"/>
  </p:normalViewPr>
  <p:slideViewPr>
    <p:cSldViewPr>
      <p:cViewPr varScale="1">
        <p:scale>
          <a:sx n="106" d="100"/>
          <a:sy n="106" d="100"/>
        </p:scale>
        <p:origin x="-64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29F41-7F35-4A13-B5AC-4E2CE99F9D57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ED1C5-76AB-4B5A-A26D-D9A01D37F6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314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ED1C5-76AB-4B5A-A26D-D9A01D37F69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2691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ED1C5-76AB-4B5A-A26D-D9A01D37F69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2691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ED1C5-76AB-4B5A-A26D-D9A01D37F69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2691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ED1C5-76AB-4B5A-A26D-D9A01D37F69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269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ED1C5-76AB-4B5A-A26D-D9A01D37F69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269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ED1C5-76AB-4B5A-A26D-D9A01D37F69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269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ED1C5-76AB-4B5A-A26D-D9A01D37F69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269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ED1C5-76AB-4B5A-A26D-D9A01D37F69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269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ED1C5-76AB-4B5A-A26D-D9A01D37F69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2691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ED1C5-76AB-4B5A-A26D-D9A01D37F69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2691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ED1C5-76AB-4B5A-A26D-D9A01D37F69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2691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ED1C5-76AB-4B5A-A26D-D9A01D37F69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269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B827-9D4E-4ACF-A095-62D0C6A12109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11973999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8293-2632-4661-9C1E-055F382010BA}" type="slidenum">
              <a:rPr lang="en-US" altLang="ru-RU" smtClean="0"/>
              <a:pPr/>
              <a:t>‹#›</a:t>
            </a:fld>
            <a:endParaRPr lang="en-US" alt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932926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574CF-44EB-4D46-8897-9B44EAF634B1}" type="slidenum">
              <a:rPr lang="en-US" altLang="ru-RU" smtClean="0"/>
              <a:pPr/>
              <a:t>‹#›</a:t>
            </a:fld>
            <a:endParaRPr lang="en-US" alt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760935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EE88-09D9-47E3-9FFA-D328D438C99C}" type="slidenum">
              <a:rPr lang="en-US" altLang="ru-RU" smtClean="0"/>
              <a:pPr/>
              <a:t>‹#›</a:t>
            </a:fld>
            <a:endParaRPr lang="en-US" altLang="ru-RU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403086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1436-9BE8-4A1C-8EF6-C8B07A867EF2}" type="slidenum">
              <a:rPr lang="en-US" altLang="ru-RU" smtClean="0"/>
              <a:pPr/>
              <a:t>‹#›</a:t>
            </a:fld>
            <a:endParaRPr lang="en-US" altLang="ru-RU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634823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ADA-0BAC-4526-861E-EF42F8BC1D85}" type="slidenum">
              <a:rPr lang="en-US" altLang="ru-RU" smtClean="0"/>
              <a:pPr/>
              <a:t>‹#›</a:t>
            </a:fld>
            <a:endParaRPr lang="en-US" altLang="ru-RU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81339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5EA0E-6E1B-45E7-AA41-6848A29D1009}" type="slidenum">
              <a:rPr lang="en-US" altLang="ru-RU" smtClean="0"/>
              <a:pPr/>
              <a:t>‹#›</a:t>
            </a:fld>
            <a:endParaRPr lang="en-US" altLang="ru-RU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763350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0AEA7-3EFF-4AC0-8509-FF94CEC5107D}" type="slidenum">
              <a:rPr lang="en-US" altLang="ru-RU" smtClean="0"/>
              <a:pPr/>
              <a:t>‹#›</a:t>
            </a:fld>
            <a:endParaRPr lang="en-US" alt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571180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A47C-FF0A-491B-A318-C7B8A1AA9314}" type="slidenum">
              <a:rPr lang="en-US" altLang="ru-RU" smtClean="0"/>
              <a:pPr/>
              <a:t>‹#›</a:t>
            </a:fld>
            <a:endParaRPr lang="en-US" altLang="ru-RU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537672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1B6C4-16ED-4E62-A61B-2FD57C5211FA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307552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67A0-2415-49B6-A6BD-47E0835B95C6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245755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5CF3E3A1-D904-4F73-BFC4-0FCD359BF880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808034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524000" y="2492897"/>
            <a:ext cx="9036496" cy="1470025"/>
          </a:xfrm>
        </p:spPr>
        <p:txBody>
          <a:bodyPr>
            <a:normAutofit fontScale="90000"/>
          </a:bodyPr>
          <a:lstStyle/>
          <a:p>
            <a:r>
              <a:rPr lang="ru-RU" altLang="ru-RU" sz="3600" dirty="0"/>
              <a:t/>
            </a:r>
            <a:br>
              <a:rPr lang="ru-RU" altLang="ru-RU" sz="3600" dirty="0"/>
            </a:br>
            <a:r>
              <a:rPr lang="ru-RU" sz="3600" dirty="0"/>
              <a:t>Конфигурирование безопасной передачи информации</a:t>
            </a:r>
            <a:endParaRPr lang="en-US" altLang="ru-RU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0" y="40358"/>
            <a:ext cx="9144000" cy="8683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Конфигурирование безопасной передачи информации</a:t>
            </a:r>
            <a:endParaRPr lang="en-US" alt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631504" y="908721"/>
            <a:ext cx="8856984" cy="483076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dirty="0"/>
              <a:t>	</a:t>
            </a:r>
            <a:r>
              <a:rPr lang="ru-RU" sz="2800" dirty="0"/>
              <a:t>Работа протокола </a:t>
            </a:r>
            <a:r>
              <a:rPr lang="en-US" sz="2800" dirty="0"/>
              <a:t>IPsec </a:t>
            </a:r>
            <a:r>
              <a:rPr lang="ru-RU" sz="2800" dirty="0"/>
              <a:t>возможна в двух режимах: транспорт­ном и туннельном. Функции протоколов, входящих в набор </a:t>
            </a:r>
            <a:r>
              <a:rPr lang="en-US" sz="2800" dirty="0"/>
              <a:t>IPsec, </a:t>
            </a:r>
            <a:r>
              <a:rPr lang="ru-RU" sz="2800" dirty="0"/>
              <a:t>в разных режимах отличаются.</a:t>
            </a:r>
            <a:endParaRPr lang="en-US" sz="2800" dirty="0"/>
          </a:p>
          <a:p>
            <a:pPr marL="0" indent="0" algn="just">
              <a:buNone/>
            </a:pPr>
            <a:endParaRPr lang="ru-RU" sz="2800" dirty="0"/>
          </a:p>
          <a:p>
            <a:pPr marL="0" indent="0" algn="just">
              <a:buNone/>
            </a:pPr>
            <a:endParaRPr lang="ru-RU" sz="28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F9CEE88-09D9-47E3-9FFA-D328D438C99C}" type="slidenum">
              <a:rPr lang="en-US" altLang="ru-RU" smtClean="0"/>
              <a:pPr/>
              <a:t>10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3419105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0" y="40358"/>
            <a:ext cx="9144000" cy="8683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Конфигурирование безопасной передачи информации</a:t>
            </a:r>
            <a:endParaRPr lang="en-US" alt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631504" y="908721"/>
            <a:ext cx="8856984" cy="483076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i="1" dirty="0"/>
              <a:t>	</a:t>
            </a:r>
            <a:r>
              <a:rPr lang="ru-RU" sz="2800" i="1" dirty="0"/>
              <a:t>Транспортный режим</a:t>
            </a:r>
            <a:r>
              <a:rPr lang="ru-RU" sz="2800" dirty="0"/>
              <a:t> используется для установления безопасно­го соединения между двумя компьютерами с помощью шифрования полезных данных </a:t>
            </a:r>
            <a:r>
              <a:rPr lang="en-US" sz="2800" dirty="0"/>
              <a:t>IP, </a:t>
            </a:r>
            <a:r>
              <a:rPr lang="ru-RU" sz="2800" dirty="0"/>
              <a:t>при этом </a:t>
            </a:r>
            <a:r>
              <a:rPr lang="en-US" sz="2800" dirty="0"/>
              <a:t>IP</a:t>
            </a:r>
            <a:r>
              <a:rPr lang="ru-RU" sz="2800" dirty="0"/>
              <a:t>-заголовок остается доступным только для чтения. Протокол </a:t>
            </a:r>
            <a:r>
              <a:rPr lang="en-US" sz="2800" dirty="0"/>
              <a:t>Authentication Header </a:t>
            </a:r>
            <a:r>
              <a:rPr lang="ru-RU" sz="2800" dirty="0"/>
              <a:t>защищает данные от целенаправленных изменений. Протокол </a:t>
            </a:r>
            <a:r>
              <a:rPr lang="en-US" sz="2800" dirty="0"/>
              <a:t>Encapsulating Security Payload </a:t>
            </a:r>
            <a:r>
              <a:rPr lang="ru-RU" sz="2800" dirty="0"/>
              <a:t>обеспечивает конфиденциальность полезных дан­ных </a:t>
            </a:r>
            <a:r>
              <a:rPr lang="en-US" sz="2800" dirty="0"/>
              <a:t>IP, </a:t>
            </a:r>
            <a:r>
              <a:rPr lang="ru-RU" sz="2800" dirty="0"/>
              <a:t>но не заголовка </a:t>
            </a:r>
            <a:r>
              <a:rPr lang="en-US" sz="2800" dirty="0"/>
              <a:t>IP.</a:t>
            </a:r>
            <a:endParaRPr lang="ru-RU" sz="28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F9CEE88-09D9-47E3-9FFA-D328D438C99C}" type="slidenum">
              <a:rPr lang="en-US" altLang="ru-RU" smtClean="0"/>
              <a:pPr/>
              <a:t>11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1165369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0" y="40358"/>
            <a:ext cx="9144000" cy="8683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Конфигурирование безопасной передачи информации</a:t>
            </a:r>
            <a:endParaRPr lang="en-US" alt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631504" y="908721"/>
            <a:ext cx="8856984" cy="483076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i="1" dirty="0"/>
              <a:t>	</a:t>
            </a:r>
            <a:r>
              <a:rPr lang="ru-RU" sz="2800" i="1" dirty="0"/>
              <a:t>Туннельный режим</a:t>
            </a:r>
            <a:r>
              <a:rPr lang="ru-RU" sz="2800" dirty="0"/>
              <a:t> используется, когда необходимо зашифро­вать весь исходный </a:t>
            </a:r>
            <a:r>
              <a:rPr lang="en-US" sz="2800" dirty="0"/>
              <a:t>IP</a:t>
            </a:r>
            <a:r>
              <a:rPr lang="ru-RU" sz="2800" dirty="0"/>
              <a:t>-пакет. Этот режим позволяет организовать защищенную связь преимущественно средствами </a:t>
            </a:r>
            <a:r>
              <a:rPr lang="en-US" sz="2800" dirty="0"/>
              <a:t>VPN</a:t>
            </a:r>
            <a:r>
              <a:rPr lang="ru-RU" sz="2800" dirty="0"/>
              <a:t>-туннелей для передачи данных через открытые каналы связи. Протокол </a:t>
            </a:r>
            <a:r>
              <a:rPr lang="en-US" sz="2800" dirty="0"/>
              <a:t>Authentication Header </a:t>
            </a:r>
            <a:r>
              <a:rPr lang="ru-RU" sz="2800" dirty="0"/>
              <a:t>шифрует весь пакет, а затем инкапсулиру­ет его в поле данных нового пакета, при этом данные остаются доступными для чтения.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F9CEE88-09D9-47E3-9FFA-D328D438C99C}" type="slidenum">
              <a:rPr lang="en-US" altLang="ru-RU" smtClean="0"/>
              <a:pPr/>
              <a:t>12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2093900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0" y="40358"/>
            <a:ext cx="9144000" cy="8683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Конфигурирование безопасной передачи информации</a:t>
            </a:r>
            <a:endParaRPr lang="en-US" alt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631504" y="908721"/>
            <a:ext cx="8856984" cy="48307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/>
              <a:t>Протокол </a:t>
            </a:r>
            <a:r>
              <a:rPr lang="en-US" sz="2800" dirty="0"/>
              <a:t>Encapsulating Security Payload </a:t>
            </a:r>
            <a:r>
              <a:rPr lang="ru-RU" sz="2800" dirty="0"/>
              <a:t>помещает исходный пакет между заголовком </a:t>
            </a:r>
            <a:r>
              <a:rPr lang="en-US" sz="2800" dirty="0"/>
              <a:t>ESP </a:t>
            </a:r>
            <a:r>
              <a:rPr lang="ru-RU" sz="2800" dirty="0"/>
              <a:t>и трейлером проверки подлинности </a:t>
            </a:r>
            <a:r>
              <a:rPr lang="en-US" sz="2800" dirty="0"/>
              <a:t>ESP, </a:t>
            </a:r>
            <a:r>
              <a:rPr lang="ru-RU" sz="2800" dirty="0"/>
              <a:t>одновременно шифруя эти данные и создавая новый заголовок </a:t>
            </a:r>
            <a:r>
              <a:rPr lang="en-US" sz="2800" dirty="0"/>
              <a:t>IP. </a:t>
            </a:r>
            <a:r>
              <a:rPr lang="ru-RU" sz="2800" dirty="0"/>
              <a:t>Сервер туннеля на другой стороне канала расшифровывает и передает пакет получателю</a:t>
            </a:r>
            <a:r>
              <a:rPr lang="en-US" sz="2800" dirty="0"/>
              <a:t>.</a:t>
            </a:r>
            <a:endParaRPr lang="ru-RU" sz="28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F9CEE88-09D9-47E3-9FFA-D328D438C99C}" type="slidenum">
              <a:rPr lang="en-US" altLang="ru-RU" smtClean="0"/>
              <a:pPr/>
              <a:t>13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644544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WordArt 7"/>
          <p:cNvSpPr>
            <a:spLocks noChangeArrowheads="1" noChangeShapeType="1" noTextEdit="1"/>
          </p:cNvSpPr>
          <p:nvPr/>
        </p:nvSpPr>
        <p:spPr bwMode="gray">
          <a:xfrm>
            <a:off x="3276600" y="2286000"/>
            <a:ext cx="5486400" cy="1447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5400" b="1" kern="1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hlink"/>
                    </a:gs>
                  </a:gsLst>
                  <a:lin ang="5400000" scaled="1"/>
                </a:gradFill>
                <a:effectLst>
                  <a:outerShdw dist="107763" dir="2700000" algn="ctr" rotWithShape="0">
                    <a:srgbClr val="000000">
                      <a:alpha val="50000"/>
                    </a:srgbClr>
                  </a:outerShdw>
                </a:effectLst>
                <a:latin typeface="Verdana"/>
                <a:ea typeface="Verdana"/>
                <a:cs typeface="Verdana"/>
              </a:rPr>
              <a:t>Спасибо за внимание</a:t>
            </a:r>
            <a:r>
              <a:rPr lang="en-US" sz="5400" b="1" kern="1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hlink"/>
                    </a:gs>
                  </a:gsLst>
                  <a:lin ang="5400000" scaled="1"/>
                </a:gradFill>
                <a:effectLst>
                  <a:outerShdw dist="107763" dir="2700000" algn="ctr" rotWithShape="0">
                    <a:srgbClr val="000000">
                      <a:alpha val="50000"/>
                    </a:srgbClr>
                  </a:outerShdw>
                </a:effectLst>
                <a:latin typeface="Verdana"/>
                <a:ea typeface="Verdana"/>
                <a:cs typeface="Verdana"/>
              </a:rPr>
              <a:t>!</a:t>
            </a:r>
            <a:endParaRPr lang="ru-RU" sz="5400" b="1" kern="10" dirty="0">
              <a:ln w="28575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tx2"/>
                  </a:gs>
                  <a:gs pos="100000">
                    <a:schemeClr val="hlink"/>
                  </a:gs>
                </a:gsLst>
                <a:lin ang="5400000" scaled="1"/>
              </a:gradFill>
              <a:effectLst>
                <a:outerShdw dist="107763" dir="2700000" algn="ctr" rotWithShape="0">
                  <a:srgbClr val="000000">
                    <a:alpha val="50000"/>
                  </a:srgbClr>
                </a:outerShdw>
              </a:effectLst>
              <a:latin typeface="Verdana"/>
              <a:ea typeface="Verdana"/>
              <a:cs typeface="Verdana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321066F-536D-4CB6-AB8A-5C2CF11401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0" y="40358"/>
            <a:ext cx="9144000" cy="8683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Конфигурирование безопасной передачи информации</a:t>
            </a:r>
            <a:endParaRPr lang="en-US" alt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631504" y="908721"/>
            <a:ext cx="8856984" cy="48307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Использование протоколов </a:t>
            </a:r>
            <a:r>
              <a:rPr lang="fr-F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IPsec.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IPsec (Internet Protocol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security)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набор протоколов для обеспечения защиты данных, передаваемых по межсетевому протоколу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IP.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Представляет со­бой стандарт конфиденциальной передачи данных по сетям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позволяет осуществлять подтверждение подлинности, проверку целостности и (или) шифрование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-пакетов.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IPsec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также включает в себя протоколы для защищенного обмена ключами в Интернете. В основном используется для организации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VPN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-соединений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(Virtual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Private Network).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F9CEE88-09D9-47E3-9FFA-D328D438C99C}" type="slidenum">
              <a:rPr lang="en-US" altLang="ru-RU" smtClean="0"/>
              <a:pPr/>
              <a:t>2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3145234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0" y="40358"/>
            <a:ext cx="9144000" cy="8683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Конфигурирование безопасной передачи информации</a:t>
            </a:r>
            <a:endParaRPr lang="en-US" alt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631504" y="908721"/>
            <a:ext cx="8856984" cy="48307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Virtual Private Network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(виртуальная частная сеть) — технология, позволяющая обеспечить одно или несколько сетевых соединений поверх другой сети.</a:t>
            </a:r>
          </a:p>
          <a:p>
            <a:pPr marL="0" indent="0" algn="just">
              <a:buNone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IPsec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появился, когда Интернет стал публичным и начал активно развиваться. Возникла необходимость построения защищенных протоколов, так как безопасность организовывалась на уровне физической изоляции объектов от посторонних лиц. Доступ к Сети имело ограниченное число машин.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F9CEE88-09D9-47E3-9FFA-D328D438C99C}" type="slidenum">
              <a:rPr lang="en-US" altLang="ru-RU" smtClean="0"/>
              <a:pPr/>
              <a:t>3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1714034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0" y="40358"/>
            <a:ext cx="9144000" cy="8683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Конфигурирование безопасной передачи информации</a:t>
            </a:r>
            <a:endParaRPr lang="en-US" alt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631504" y="908721"/>
            <a:ext cx="8856984" cy="48307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1994 г. Совет по архитектуре Интернет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(IAB)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выпустил отчет «Безопасность архитектуры Интер­нет», который стал предпосылкой создания стандартов защищен­ных протоколов: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RFC2401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RFC2412,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используемых и в настоящее время.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F9CEE88-09D9-47E3-9FFA-D328D438C99C}" type="slidenum">
              <a:rPr lang="en-US" altLang="ru-RU" smtClean="0"/>
              <a:pPr/>
              <a:t>4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1018829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0" y="40358"/>
            <a:ext cx="9144000" cy="8683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Конфигурирование безопасной передачи информации</a:t>
            </a:r>
            <a:endParaRPr lang="en-US" alt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631504" y="908721"/>
            <a:ext cx="8856984" cy="48307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IPsec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является частью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IPv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6-протокола или расширением про­токола IPv4.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IPsec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располагается на сетевом уровне (3-й уровень в модели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ISO/OSI),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используя самый распространенный протокол этого уровня —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IP,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делает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IPsec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более гибким. Он мо­жет использоваться для защиты любых протоколов, базирующихся на семействе протоколов TCP/IP, и не требует внесения изменений в существующие приложения или ОС.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F9CEE88-09D9-47E3-9FFA-D328D438C99C}" type="slidenum">
              <a:rPr lang="en-US" altLang="ru-RU" smtClean="0"/>
              <a:pPr/>
              <a:t>5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1002647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0" y="40358"/>
            <a:ext cx="9144000" cy="8683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Конфигурирование безопасной передачи информации</a:t>
            </a:r>
            <a:endParaRPr lang="en-US" altLang="ru-RU" sz="32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F9CEE88-09D9-47E3-9FFA-D328D438C99C}" type="slidenum">
              <a:rPr lang="en-US" altLang="ru-RU" smtClean="0"/>
              <a:pPr/>
              <a:t>6</a:t>
            </a:fld>
            <a:endParaRPr lang="en-US" altLang="ru-RU"/>
          </a:p>
        </p:txBody>
      </p:sp>
      <p:pic>
        <p:nvPicPr>
          <p:cNvPr id="1026" name="Picture 2" descr="D:\Users\Den\YandexDisk\Скриншоты\2016-11-06_16-17-0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0850" y="1920655"/>
            <a:ext cx="8070300" cy="3002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58183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0" y="40358"/>
            <a:ext cx="9144000" cy="8683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Конфигурирование безопасной передачи информации</a:t>
            </a:r>
            <a:endParaRPr lang="en-US" alt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631504" y="908721"/>
            <a:ext cx="8856984" cy="483076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Протокол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IPsec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большинстве случаев не требует установки нового оборудования или замены старого, что снижает стоимость его внедрения. Протокол является стандартным и открытым и поставляется практически со всеми современными ОС. Таким об­разом, данный протокол позволяет сохранить конфиденциальность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/>
              <a:t>данных и обеспечить проверку подлинности пользователей в ранее незащищенной сети без дополнительных затрат на сетевое обору­дование</a:t>
            </a:r>
            <a:r>
              <a:rPr lang="en-US" sz="2800" dirty="0"/>
              <a:t>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F9CEE88-09D9-47E3-9FFA-D328D438C99C}" type="slidenum">
              <a:rPr lang="en-US" altLang="ru-RU" smtClean="0"/>
              <a:pPr/>
              <a:t>7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40437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0" y="40358"/>
            <a:ext cx="9144000" cy="8683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Конфигурирование безопасной передачи информации</a:t>
            </a:r>
            <a:endParaRPr lang="en-US" alt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631504" y="908721"/>
            <a:ext cx="8856984" cy="48307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/>
              <a:t>Набор </a:t>
            </a:r>
            <a:r>
              <a:rPr lang="en-US" sz="2800" dirty="0"/>
              <a:t>IPsec </a:t>
            </a:r>
            <a:r>
              <a:rPr lang="ru-RU" sz="2800" dirty="0"/>
              <a:t>включает в себя три протокола:</a:t>
            </a:r>
          </a:p>
          <a:p>
            <a:pPr marL="0" indent="0" algn="just">
              <a:buNone/>
            </a:pPr>
            <a:r>
              <a:rPr lang="en-US" sz="2800" dirty="0"/>
              <a:t>	</a:t>
            </a:r>
            <a:r>
              <a:rPr lang="ru-RU" sz="2800" dirty="0"/>
              <a:t>1)</a:t>
            </a:r>
            <a:r>
              <a:rPr lang="en-US" sz="2800" dirty="0"/>
              <a:t> </a:t>
            </a:r>
            <a:r>
              <a:rPr lang="en-US" sz="2800" i="1" dirty="0"/>
              <a:t>Authentication Header</a:t>
            </a:r>
            <a:r>
              <a:rPr lang="en-US" sz="2800" dirty="0"/>
              <a:t> </a:t>
            </a:r>
            <a:r>
              <a:rPr lang="ru-RU" sz="2800" dirty="0"/>
              <a:t>(АН) — обеспечивает целостность вир­туального соединения, аутентификацию источника инфор­мации и функцию по предотвращению повторной передачи пакетов;</a:t>
            </a:r>
          </a:p>
          <a:p>
            <a:pPr marL="0" indent="0" algn="just">
              <a:buNone/>
            </a:pPr>
            <a:r>
              <a:rPr lang="en-US" sz="2800" dirty="0"/>
              <a:t>	</a:t>
            </a:r>
            <a:r>
              <a:rPr lang="ru-RU" sz="2800" dirty="0"/>
              <a:t>2)</a:t>
            </a:r>
            <a:r>
              <a:rPr lang="en-US" sz="2800" dirty="0"/>
              <a:t> </a:t>
            </a:r>
            <a:r>
              <a:rPr lang="en-US" sz="2800" i="1" dirty="0"/>
              <a:t>Encapsulating Security Payload</a:t>
            </a:r>
            <a:r>
              <a:rPr lang="en-US" sz="2800" dirty="0"/>
              <a:t> (ESP) </a:t>
            </a:r>
            <a:r>
              <a:rPr lang="ru-RU" sz="2800" dirty="0"/>
              <a:t>— обеспечивает конфи­денциальность передаваемой информации, ограничение по­тока конфиденциального трафика;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F9CEE88-09D9-47E3-9FFA-D328D438C99C}" type="slidenum">
              <a:rPr lang="en-US" altLang="ru-RU" smtClean="0"/>
              <a:pPr/>
              <a:t>8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2550760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0" y="40358"/>
            <a:ext cx="9144000" cy="8683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Конфигурирование безопасной передачи информации</a:t>
            </a:r>
            <a:endParaRPr lang="en-US" alt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631504" y="908721"/>
            <a:ext cx="8856984" cy="483076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dirty="0"/>
              <a:t>	</a:t>
            </a:r>
            <a:r>
              <a:rPr lang="ru-RU" sz="2800" dirty="0"/>
              <a:t>3)</a:t>
            </a:r>
            <a:r>
              <a:rPr lang="en-US" sz="2800" dirty="0"/>
              <a:t> </a:t>
            </a:r>
            <a:r>
              <a:rPr lang="en-US" sz="2800" i="1" dirty="0"/>
              <a:t>Internet Security Association and Key Management Protocol </a:t>
            </a:r>
            <a:r>
              <a:rPr lang="en-US" sz="2800" dirty="0"/>
              <a:t>(ISAKMP) </a:t>
            </a:r>
            <a:r>
              <a:rPr lang="ru-RU" sz="2800" dirty="0"/>
              <a:t>— протокол, используемый для первичной на­стройки соединения, взаимной аутентификации конечными узлами друг друга и обмена секретными ключами.</a:t>
            </a:r>
            <a:endParaRPr lang="en-US" sz="2800" dirty="0"/>
          </a:p>
          <a:p>
            <a:pPr marL="0" indent="0" algn="just">
              <a:buNone/>
            </a:pPr>
            <a:r>
              <a:rPr lang="en-US" sz="2800" dirty="0"/>
              <a:t>	</a:t>
            </a:r>
            <a:r>
              <a:rPr lang="ru-RU" sz="2800" dirty="0"/>
              <a:t>Протоколы </a:t>
            </a:r>
            <a:r>
              <a:rPr lang="en-US" sz="2800" dirty="0"/>
              <a:t>Authentication Header </a:t>
            </a:r>
            <a:r>
              <a:rPr lang="ru-RU" sz="2800" dirty="0"/>
              <a:t>и </a:t>
            </a:r>
            <a:r>
              <a:rPr lang="en-US" sz="2800" dirty="0"/>
              <a:t>Encapsulating Security Payload </a:t>
            </a:r>
            <a:r>
              <a:rPr lang="ru-RU" sz="2800" dirty="0"/>
              <a:t>могут использоваться как совместно для обеспечения наибольшего уровня безопасности, так и независимо друг от друга.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F9CEE88-09D9-47E3-9FFA-D328D438C99C}" type="slidenum">
              <a:rPr lang="en-US" altLang="ru-RU" smtClean="0"/>
              <a:pPr/>
              <a:t>9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3261692229"/>
      </p:ext>
    </p:extLst>
  </p:cSld>
  <p:clrMapOvr>
    <a:masterClrMapping/>
  </p:clrMapOvr>
</p:sld>
</file>

<file path=ppt/theme/theme1.xml><?xml version="1.0" encoding="utf-8"?>
<a:theme xmlns:a="http://schemas.openxmlformats.org/drawingml/2006/main" name="Вид">
  <a:themeElements>
    <a:clrScheme name="Вид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Вид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ид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TM03457515[[fn=Вид]]</Template>
  <TotalTime>802</TotalTime>
  <Words>158</Words>
  <Application>Microsoft Office PowerPoint</Application>
  <PresentationFormat>Произвольный</PresentationFormat>
  <Paragraphs>53</Paragraphs>
  <Slides>14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Вид</vt:lpstr>
      <vt:lpstr> Конфигурирование безопасной передачи информации</vt:lpstr>
      <vt:lpstr>Конфигурирование безопасной передачи информации</vt:lpstr>
      <vt:lpstr>Конфигурирование безопасной передачи информации</vt:lpstr>
      <vt:lpstr>Конфигурирование безопасной передачи информации</vt:lpstr>
      <vt:lpstr>Конфигурирование безопасной передачи информации</vt:lpstr>
      <vt:lpstr>Конфигурирование безопасной передачи информации</vt:lpstr>
      <vt:lpstr>Конфигурирование безопасной передачи информации</vt:lpstr>
      <vt:lpstr>Конфигурирование безопасной передачи информации</vt:lpstr>
      <vt:lpstr>Конфигурирование безопасной передачи информации</vt:lpstr>
      <vt:lpstr>Конфигурирование безопасной передачи информации</vt:lpstr>
      <vt:lpstr>Конфигурирование безопасной передачи информации</vt:lpstr>
      <vt:lpstr>Конфигурирование безопасной передачи информации</vt:lpstr>
      <vt:lpstr>Конфигурирование безопасной передачи информации</vt:lpstr>
      <vt:lpstr>Слайд 14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1: Введение в системное администрирование</dc:title>
  <dc:creator>Den</dc:creator>
  <cp:lastModifiedBy>avanesyan</cp:lastModifiedBy>
  <cp:revision>83</cp:revision>
  <dcterms:created xsi:type="dcterms:W3CDTF">2016-09-01T15:55:39Z</dcterms:created>
  <dcterms:modified xsi:type="dcterms:W3CDTF">2022-12-07T07:08:45Z</dcterms:modified>
</cp:coreProperties>
</file>