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58" r:id="rId5"/>
    <p:sldId id="259" r:id="rId6"/>
    <p:sldId id="266" r:id="rId7"/>
    <p:sldId id="267" r:id="rId8"/>
    <p:sldId id="261" r:id="rId9"/>
    <p:sldId id="262" r:id="rId10"/>
    <p:sldId id="263" r:id="rId11"/>
    <p:sldId id="264" r:id="rId12"/>
    <p:sldId id="268"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934" y="-9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06.12.2022</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06.12.2022</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06.12.2022</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06.12.2022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06.12.2022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06.12.2022</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06.12.2022</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06.12.2022</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06.12.2022</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7744" y="260648"/>
            <a:ext cx="6172200" cy="1894362"/>
          </a:xfrm>
        </p:spPr>
        <p:txBody>
          <a:bodyPr/>
          <a:lstStyle/>
          <a:p>
            <a:r>
              <a:rPr lang="ru-RU" dirty="0" smtClean="0"/>
              <a:t>растровая и векторная графика</a:t>
            </a:r>
            <a:br>
              <a:rPr lang="ru-RU" dirty="0" smtClean="0"/>
            </a:br>
            <a:endParaRPr lang="ru-RU" dirty="0"/>
          </a:p>
        </p:txBody>
      </p:sp>
      <p:sp>
        <p:nvSpPr>
          <p:cNvPr id="3" name="Подзаголовок 2"/>
          <p:cNvSpPr>
            <a:spLocks noGrp="1"/>
          </p:cNvSpPr>
          <p:nvPr>
            <p:ph type="subTitle" idx="1"/>
          </p:nvPr>
        </p:nvSpPr>
        <p:spPr>
          <a:xfrm>
            <a:off x="2627784" y="3933056"/>
            <a:ext cx="6172200" cy="1371600"/>
          </a:xfrm>
        </p:spPr>
        <p:txBody>
          <a:bodyPr>
            <a:normAutofit fontScale="92500" lnSpcReduction="20000"/>
          </a:bodyPr>
          <a:lstStyle/>
          <a:p>
            <a:r>
              <a:rPr lang="ru-RU" dirty="0" smtClean="0"/>
              <a:t>Цель занятия: </a:t>
            </a:r>
          </a:p>
          <a:p>
            <a:r>
              <a:rPr lang="ru-RU" dirty="0" smtClean="0"/>
              <a:t>1. Познакомиться с основными понятиями векторной и растровой графики.</a:t>
            </a:r>
          </a:p>
          <a:p>
            <a:r>
              <a:rPr lang="ru-RU" dirty="0" smtClean="0"/>
              <a:t>2. Познакомиться с достоинствами и недостатками  этих видов графики</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332656"/>
            <a:ext cx="3826768" cy="5976664"/>
          </a:xfrm>
        </p:spPr>
        <p:txBody>
          <a:bodyPr>
            <a:normAutofit lnSpcReduction="10000"/>
          </a:bodyPr>
          <a:lstStyle/>
          <a:p>
            <a:pPr>
              <a:buNone/>
            </a:pPr>
            <a:r>
              <a:rPr lang="ru-RU" b="1" dirty="0" smtClean="0"/>
              <a:t>Преимущества</a:t>
            </a:r>
          </a:p>
          <a:p>
            <a:r>
              <a:rPr lang="ru-RU" dirty="0" smtClean="0"/>
              <a:t>Малый объём занимаемой памяти — векторные изображения имеют меньший размер, так как содержат в себе малое количество информации.</a:t>
            </a:r>
          </a:p>
          <a:p>
            <a:r>
              <a:rPr lang="ru-RU" dirty="0" smtClean="0"/>
              <a:t>Векторные изображения отлично масштабируются — можно бесконечно изменять размер изображения без потерь качества.</a:t>
            </a:r>
          </a:p>
          <a:p>
            <a:endParaRPr lang="ru-RU" dirty="0"/>
          </a:p>
        </p:txBody>
      </p:sp>
      <p:pic>
        <p:nvPicPr>
          <p:cNvPr id="8194" name="Picture 2"/>
          <p:cNvPicPr>
            <a:picLocks noGrp="1" noChangeAspect="1" noChangeArrowheads="1"/>
          </p:cNvPicPr>
          <p:nvPr>
            <p:ph sz="quarter" idx="2"/>
          </p:nvPr>
        </p:nvPicPr>
        <p:blipFill>
          <a:blip r:embed="rId2" cstate="print"/>
          <a:srcRect l="9403" t="8801" r="36231" b="31795"/>
          <a:stretch>
            <a:fillRect/>
          </a:stretch>
        </p:blipFill>
        <p:spPr bwMode="auto">
          <a:xfrm>
            <a:off x="4355976" y="404664"/>
            <a:ext cx="4334782" cy="2664296"/>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l="13188" t="15134" r="39169" b="27467"/>
          <a:stretch>
            <a:fillRect/>
          </a:stretch>
        </p:blipFill>
        <p:spPr bwMode="auto">
          <a:xfrm>
            <a:off x="4572000" y="3573016"/>
            <a:ext cx="4190514" cy="283985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60648"/>
            <a:ext cx="4114800" cy="6597352"/>
          </a:xfrm>
        </p:spPr>
        <p:txBody>
          <a:bodyPr>
            <a:normAutofit fontScale="85000" lnSpcReduction="20000"/>
          </a:bodyPr>
          <a:lstStyle/>
          <a:p>
            <a:pPr>
              <a:buNone/>
            </a:pPr>
            <a:r>
              <a:rPr lang="ru-RU" b="1" dirty="0" smtClean="0"/>
              <a:t>Недостатки</a:t>
            </a:r>
          </a:p>
          <a:p>
            <a:r>
              <a:rPr lang="ru-RU" dirty="0" smtClean="0"/>
              <a:t>Чтобы отобразить векторное изображение требуется произвести ряд вычислений, соответственно, сложные изображения могут требовать повышенных вычислительных мощностей.</a:t>
            </a:r>
          </a:p>
          <a:p>
            <a:r>
              <a:rPr lang="ru-RU" dirty="0" smtClean="0"/>
              <a:t>Не каждая графическая сцена может быть представлена в векторном виде: для сложного изображения с широкой цветовой гаммой может потребоваться огромное количество точек и кривых, что сведёт «на нет» все преимущества векторной графики.</a:t>
            </a:r>
          </a:p>
          <a:p>
            <a:r>
              <a:rPr lang="ru-RU" dirty="0" smtClean="0"/>
              <a:t>Процесс создания и редактирования векторной графики отличается от привычной многим модели — для работы с вектором потребуются дополнительные знания.</a:t>
            </a:r>
          </a:p>
          <a:p>
            <a:endParaRPr lang="ru-RU" dirty="0"/>
          </a:p>
        </p:txBody>
      </p:sp>
      <p:pic>
        <p:nvPicPr>
          <p:cNvPr id="10242" name="Picture 2"/>
          <p:cNvPicPr>
            <a:picLocks noChangeAspect="1" noChangeArrowheads="1"/>
          </p:cNvPicPr>
          <p:nvPr/>
        </p:nvPicPr>
        <p:blipFill>
          <a:blip r:embed="rId2" cstate="print"/>
          <a:srcRect l="12600" t="9800" r="38576" b="32801"/>
          <a:stretch>
            <a:fillRect/>
          </a:stretch>
        </p:blipFill>
        <p:spPr bwMode="auto">
          <a:xfrm>
            <a:off x="4572000" y="548680"/>
            <a:ext cx="4137825" cy="273630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sz="quarter" idx="1"/>
          </p:nvPr>
        </p:nvPicPr>
        <p:blipFill>
          <a:blip r:embed="rId2" cstate="print"/>
          <a:srcRect l="10746" t="9811" r="14041" b="19904"/>
          <a:stretch>
            <a:fillRect/>
          </a:stretch>
        </p:blipFill>
        <p:spPr bwMode="auto">
          <a:xfrm>
            <a:off x="395536" y="692696"/>
            <a:ext cx="8356441" cy="43924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7467600" cy="580926"/>
          </a:xfrm>
        </p:spPr>
        <p:txBody>
          <a:bodyPr/>
          <a:lstStyle/>
          <a:p>
            <a:r>
              <a:rPr lang="ru-RU" dirty="0" smtClean="0"/>
              <a:t>Итоговое задание.</a:t>
            </a:r>
            <a:endParaRPr lang="ru-RU" dirty="0"/>
          </a:p>
        </p:txBody>
      </p:sp>
      <p:sp>
        <p:nvSpPr>
          <p:cNvPr id="3" name="Содержимое 2"/>
          <p:cNvSpPr>
            <a:spLocks noGrp="1"/>
          </p:cNvSpPr>
          <p:nvPr>
            <p:ph sz="quarter" idx="1"/>
          </p:nvPr>
        </p:nvSpPr>
        <p:spPr>
          <a:xfrm>
            <a:off x="755576" y="908720"/>
            <a:ext cx="7467600" cy="4873752"/>
          </a:xfrm>
        </p:spPr>
        <p:txBody>
          <a:bodyPr/>
          <a:lstStyle/>
          <a:p>
            <a:r>
              <a:rPr lang="ru-RU" dirty="0" smtClean="0"/>
              <a:t>Заполните таблицу по изученному материалу</a:t>
            </a:r>
            <a:endParaRPr lang="ru-RU" dirty="0"/>
          </a:p>
        </p:txBody>
      </p:sp>
      <p:graphicFrame>
        <p:nvGraphicFramePr>
          <p:cNvPr id="4" name="Таблица 3"/>
          <p:cNvGraphicFramePr>
            <a:graphicFrameLocks noGrp="1"/>
          </p:cNvGraphicFramePr>
          <p:nvPr/>
        </p:nvGraphicFramePr>
        <p:xfrm>
          <a:off x="1524000" y="1397000"/>
          <a:ext cx="6096000" cy="38760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kumimoji="0" lang="ru-RU" b="1" i="0" kern="1200" dirty="0" smtClean="0">
                          <a:solidFill>
                            <a:schemeClr val="lt1"/>
                          </a:solidFill>
                          <a:latin typeface="+mn-lt"/>
                          <a:ea typeface="+mn-ea"/>
                          <a:cs typeface="+mn-cs"/>
                        </a:rPr>
                        <a:t>Параметр</a:t>
                      </a:r>
                      <a:endParaRPr lang="ru-RU" dirty="0"/>
                    </a:p>
                  </a:txBody>
                  <a:tcPr/>
                </a:tc>
                <a:tc>
                  <a:txBody>
                    <a:bodyPr/>
                    <a:lstStyle/>
                    <a:p>
                      <a:r>
                        <a:rPr kumimoji="0" lang="ru-RU" b="1" i="0" kern="1200" dirty="0" smtClean="0">
                          <a:solidFill>
                            <a:schemeClr val="lt1"/>
                          </a:solidFill>
                          <a:latin typeface="+mn-lt"/>
                          <a:ea typeface="+mn-ea"/>
                          <a:cs typeface="+mn-cs"/>
                        </a:rPr>
                        <a:t>Растровая графика</a:t>
                      </a:r>
                      <a:endParaRPr lang="ru-RU" dirty="0"/>
                    </a:p>
                  </a:txBody>
                  <a:tcPr/>
                </a:tc>
                <a:tc>
                  <a:txBody>
                    <a:bodyPr/>
                    <a:lstStyle/>
                    <a:p>
                      <a:r>
                        <a:rPr kumimoji="0" lang="ru-RU" b="1" i="0" kern="1200" dirty="0" smtClean="0">
                          <a:solidFill>
                            <a:schemeClr val="lt1"/>
                          </a:solidFill>
                          <a:latin typeface="+mn-lt"/>
                          <a:ea typeface="+mn-ea"/>
                          <a:cs typeface="+mn-cs"/>
                        </a:rPr>
                        <a:t>Векторная графика</a:t>
                      </a:r>
                      <a:endParaRPr lang="ru-RU" dirty="0"/>
                    </a:p>
                  </a:txBody>
                  <a:tcPr/>
                </a:tc>
              </a:tr>
              <a:tr h="370840">
                <a:tc>
                  <a:txBody>
                    <a:bodyPr/>
                    <a:lstStyle/>
                    <a:p>
                      <a:r>
                        <a:rPr kumimoji="0" lang="ru-RU" b="1" i="0" kern="1200" dirty="0" smtClean="0">
                          <a:solidFill>
                            <a:schemeClr val="dk1"/>
                          </a:solidFill>
                          <a:latin typeface="+mn-lt"/>
                          <a:ea typeface="+mn-ea"/>
                          <a:cs typeface="+mn-cs"/>
                        </a:rPr>
                        <a:t>Элемент</a:t>
                      </a:r>
                      <a:endParaRPr lang="ru-RU" dirty="0"/>
                    </a:p>
                  </a:txBody>
                  <a:tcPr/>
                </a:tc>
                <a:tc>
                  <a:txBody>
                    <a:bodyPr/>
                    <a:lstStyle/>
                    <a:p>
                      <a:endParaRPr lang="ru-RU"/>
                    </a:p>
                  </a:txBody>
                  <a:tcPr/>
                </a:tc>
                <a:tc>
                  <a:txBody>
                    <a:bodyPr/>
                    <a:lstStyle/>
                    <a:p>
                      <a:endParaRPr lang="ru-RU"/>
                    </a:p>
                  </a:txBody>
                  <a:tcPr/>
                </a:tc>
              </a:tr>
              <a:tr h="370840">
                <a:tc>
                  <a:txBody>
                    <a:bodyPr/>
                    <a:lstStyle/>
                    <a:p>
                      <a:r>
                        <a:rPr kumimoji="0" lang="ru-RU" b="1" i="0" kern="1200" dirty="0" smtClean="0">
                          <a:solidFill>
                            <a:schemeClr val="dk1"/>
                          </a:solidFill>
                          <a:latin typeface="+mn-lt"/>
                          <a:ea typeface="+mn-ea"/>
                          <a:cs typeface="+mn-cs"/>
                        </a:rPr>
                        <a:t>Качество</a:t>
                      </a:r>
                      <a:endParaRPr lang="ru-RU" dirty="0"/>
                    </a:p>
                  </a:txBody>
                  <a:tcPr/>
                </a:tc>
                <a:tc>
                  <a:txBody>
                    <a:bodyPr/>
                    <a:lstStyle/>
                    <a:p>
                      <a:endParaRPr lang="ru-RU"/>
                    </a:p>
                  </a:txBody>
                  <a:tcPr/>
                </a:tc>
                <a:tc>
                  <a:txBody>
                    <a:bodyPr/>
                    <a:lstStyle/>
                    <a:p>
                      <a:endParaRPr lang="ru-RU"/>
                    </a:p>
                  </a:txBody>
                  <a:tcPr/>
                </a:tc>
              </a:tr>
              <a:tr h="370840">
                <a:tc>
                  <a:txBody>
                    <a:bodyPr/>
                    <a:lstStyle/>
                    <a:p>
                      <a:r>
                        <a:rPr kumimoji="0" lang="ru-RU" b="1" i="0" kern="1200" dirty="0" smtClean="0">
                          <a:solidFill>
                            <a:schemeClr val="dk1"/>
                          </a:solidFill>
                          <a:latin typeface="+mn-lt"/>
                          <a:ea typeface="+mn-ea"/>
                          <a:cs typeface="+mn-cs"/>
                        </a:rPr>
                        <a:t>Размер файла</a:t>
                      </a:r>
                      <a:endParaRPr lang="ru-RU" dirty="0"/>
                    </a:p>
                  </a:txBody>
                  <a:tcPr/>
                </a:tc>
                <a:tc>
                  <a:txBody>
                    <a:bodyPr/>
                    <a:lstStyle/>
                    <a:p>
                      <a:endParaRPr lang="ru-RU"/>
                    </a:p>
                  </a:txBody>
                  <a:tcPr/>
                </a:tc>
                <a:tc>
                  <a:txBody>
                    <a:bodyPr/>
                    <a:lstStyle/>
                    <a:p>
                      <a:endParaRPr lang="ru-RU"/>
                    </a:p>
                  </a:txBody>
                  <a:tcPr/>
                </a:tc>
              </a:tr>
              <a:tr h="370840">
                <a:tc>
                  <a:txBody>
                    <a:bodyPr/>
                    <a:lstStyle/>
                    <a:p>
                      <a:r>
                        <a:rPr kumimoji="0" lang="ru-RU" b="1" i="0" kern="1200" dirty="0" err="1" smtClean="0">
                          <a:solidFill>
                            <a:schemeClr val="dk1"/>
                          </a:solidFill>
                          <a:latin typeface="+mn-lt"/>
                          <a:ea typeface="+mn-ea"/>
                          <a:cs typeface="+mn-cs"/>
                        </a:rPr>
                        <a:t>Мастша-бирование</a:t>
                      </a:r>
                      <a:endParaRPr lang="ru-RU" dirty="0"/>
                    </a:p>
                  </a:txBody>
                  <a:tcPr/>
                </a:tc>
                <a:tc>
                  <a:txBody>
                    <a:bodyPr/>
                    <a:lstStyle/>
                    <a:p>
                      <a:endParaRPr lang="ru-RU"/>
                    </a:p>
                  </a:txBody>
                  <a:tcPr/>
                </a:tc>
                <a:tc>
                  <a:txBody>
                    <a:bodyPr/>
                    <a:lstStyle/>
                    <a:p>
                      <a:endParaRPr lang="ru-RU"/>
                    </a:p>
                  </a:txBody>
                  <a:tcPr/>
                </a:tc>
              </a:tr>
              <a:tr h="370840">
                <a:tc>
                  <a:txBody>
                    <a:bodyPr/>
                    <a:lstStyle/>
                    <a:p>
                      <a:r>
                        <a:rPr kumimoji="0" lang="ru-RU" b="1" i="0" kern="1200" dirty="0" smtClean="0">
                          <a:solidFill>
                            <a:schemeClr val="dk1"/>
                          </a:solidFill>
                          <a:latin typeface="+mn-lt"/>
                          <a:ea typeface="+mn-ea"/>
                          <a:cs typeface="+mn-cs"/>
                        </a:rPr>
                        <a:t>Форматы</a:t>
                      </a:r>
                      <a:endParaRPr lang="ru-RU" dirty="0"/>
                    </a:p>
                  </a:txBody>
                  <a:tcPr/>
                </a:tc>
                <a:tc>
                  <a:txBody>
                    <a:bodyPr/>
                    <a:lstStyle/>
                    <a:p>
                      <a:endParaRPr lang="ru-RU"/>
                    </a:p>
                  </a:txBody>
                  <a:tcPr/>
                </a:tc>
                <a:tc>
                  <a:txBody>
                    <a:bodyPr/>
                    <a:lstStyle/>
                    <a:p>
                      <a:endParaRPr lang="ru-RU"/>
                    </a:p>
                  </a:txBody>
                  <a:tcPr/>
                </a:tc>
              </a:tr>
              <a:tr h="370840">
                <a:tc>
                  <a:txBody>
                    <a:bodyPr/>
                    <a:lstStyle/>
                    <a:p>
                      <a:r>
                        <a:rPr kumimoji="0" lang="ru-RU" b="1" i="0" kern="1200" dirty="0" smtClean="0">
                          <a:solidFill>
                            <a:schemeClr val="dk1"/>
                          </a:solidFill>
                          <a:latin typeface="+mn-lt"/>
                          <a:ea typeface="+mn-ea"/>
                          <a:cs typeface="+mn-cs"/>
                        </a:rPr>
                        <a:t>Редакторы</a:t>
                      </a:r>
                      <a:endParaRPr lang="ru-RU" dirty="0"/>
                    </a:p>
                  </a:txBody>
                  <a:tcPr/>
                </a:tc>
                <a:tc>
                  <a:txBody>
                    <a:bodyPr/>
                    <a:lstStyle/>
                    <a:p>
                      <a:endParaRPr lang="ru-RU"/>
                    </a:p>
                  </a:txBody>
                  <a:tcPr/>
                </a:tc>
                <a:tc>
                  <a:txBody>
                    <a:bodyPr/>
                    <a:lstStyle/>
                    <a:p>
                      <a:endParaRPr lang="ru-RU"/>
                    </a:p>
                  </a:txBody>
                  <a:tcPr/>
                </a:tc>
              </a:tr>
              <a:tr h="370840">
                <a:tc>
                  <a:txBody>
                    <a:bodyPr/>
                    <a:lstStyle/>
                    <a:p>
                      <a:r>
                        <a:rPr kumimoji="0" lang="ru-RU" b="1" i="0" kern="1200" dirty="0" smtClean="0">
                          <a:solidFill>
                            <a:schemeClr val="dk1"/>
                          </a:solidFill>
                          <a:latin typeface="+mn-lt"/>
                          <a:ea typeface="+mn-ea"/>
                          <a:cs typeface="+mn-cs"/>
                        </a:rPr>
                        <a:t>Применение</a:t>
                      </a:r>
                      <a:endParaRPr lang="ru-RU" dirty="0"/>
                    </a:p>
                  </a:txBody>
                  <a:tcPr/>
                </a:tc>
                <a:tc>
                  <a:txBody>
                    <a:bodyPr/>
                    <a:lstStyle/>
                    <a:p>
                      <a:endParaRPr lang="ru-RU" dirty="0"/>
                    </a:p>
                  </a:txBody>
                  <a:tcPr/>
                </a:tc>
                <a:tc>
                  <a:txBody>
                    <a:bodyPr/>
                    <a:lstStyle/>
                    <a:p>
                      <a:endParaRPr lang="ru-RU" dirty="0"/>
                    </a:p>
                  </a:txBody>
                  <a:tcPr/>
                </a:tc>
              </a:tr>
              <a:tr h="370840">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95536" y="188640"/>
            <a:ext cx="8208912" cy="4873752"/>
          </a:xfrm>
        </p:spPr>
        <p:txBody>
          <a:bodyPr/>
          <a:lstStyle/>
          <a:p>
            <a:pPr fontAlgn="base"/>
            <a:r>
              <a:rPr lang="ru-RU" dirty="0" smtClean="0"/>
              <a:t>Любой, кто работает с графическими файлами, сталкивается с двумя их вариантами: векторными и растровыми изображениями. У каждого из этих форматов есть плюсы и минусы. Заказчики-неспециалисты часто не понимают принципов обоих видов и разницы между ними: когда нужен векторный файл, а когда только растровый. В статье расскажем, что это за форматы графических данных и чем они различаются.</a:t>
            </a:r>
          </a:p>
          <a:p>
            <a:pPr>
              <a:buNone/>
            </a:pPr>
            <a:r>
              <a:rPr lang="ru-RU" dirty="0" smtClean="0"/>
              <a:t/>
            </a:r>
            <a:br>
              <a:rPr lang="ru-RU" dirty="0" smtClean="0"/>
            </a:br>
            <a:endParaRPr lang="ru-RU" dirty="0"/>
          </a:p>
        </p:txBody>
      </p:sp>
      <p:pic>
        <p:nvPicPr>
          <p:cNvPr id="11266" name="Picture 2"/>
          <p:cNvPicPr>
            <a:picLocks noChangeAspect="1" noChangeArrowheads="1"/>
          </p:cNvPicPr>
          <p:nvPr/>
        </p:nvPicPr>
        <p:blipFill>
          <a:blip r:embed="rId2" cstate="print"/>
          <a:srcRect l="3344" t="17934" r="64369" b="15567"/>
          <a:stretch>
            <a:fillRect/>
          </a:stretch>
        </p:blipFill>
        <p:spPr bwMode="auto">
          <a:xfrm>
            <a:off x="1475656" y="3521045"/>
            <a:ext cx="2880319" cy="3336955"/>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l="36618" t="16667" r="30701" b="20600"/>
          <a:stretch>
            <a:fillRect/>
          </a:stretch>
        </p:blipFill>
        <p:spPr bwMode="auto">
          <a:xfrm>
            <a:off x="4731088" y="3534512"/>
            <a:ext cx="3081271" cy="332701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92696"/>
            <a:ext cx="4968552" cy="1143000"/>
          </a:xfrm>
        </p:spPr>
        <p:txBody>
          <a:bodyPr>
            <a:normAutofit fontScale="90000"/>
          </a:bodyPr>
          <a:lstStyle/>
          <a:p>
            <a:r>
              <a:rPr lang="ru-RU" dirty="0" smtClean="0"/>
              <a:t>Давайте попробуем разобраться, в чём отличие растровой графики от векторной?</a:t>
            </a:r>
            <a:endParaRPr lang="ru-RU" dirty="0"/>
          </a:p>
        </p:txBody>
      </p:sp>
      <p:sp>
        <p:nvSpPr>
          <p:cNvPr id="3" name="Содержимое 2"/>
          <p:cNvSpPr>
            <a:spLocks noGrp="1"/>
          </p:cNvSpPr>
          <p:nvPr>
            <p:ph sz="quarter" idx="1"/>
          </p:nvPr>
        </p:nvSpPr>
        <p:spPr>
          <a:xfrm>
            <a:off x="467544" y="1988840"/>
            <a:ext cx="4536504" cy="4572000"/>
          </a:xfrm>
        </p:spPr>
        <p:txBody>
          <a:bodyPr>
            <a:normAutofit fontScale="85000" lnSpcReduction="10000"/>
          </a:bodyPr>
          <a:lstStyle/>
          <a:p>
            <a:pPr>
              <a:buNone/>
            </a:pPr>
            <a:r>
              <a:rPr lang="ru-RU" dirty="0" smtClean="0"/>
              <a:t>Растровая графика</a:t>
            </a:r>
          </a:p>
          <a:p>
            <a:r>
              <a:rPr lang="ru-RU" dirty="0" smtClean="0"/>
              <a:t>Растровое изображение, как мозаика, складывается из множества маленьких ячеек — пикселей, где каждый пиксель содержит информацию о цвете. Определить растровое изображение можно увеличив его масштаб: на определённом этапе станет заметно множество маленьких квадратов — это и есть пиксели.</a:t>
            </a:r>
          </a:p>
          <a:p>
            <a:r>
              <a:rPr lang="ru-RU" dirty="0" smtClean="0"/>
              <a:t>Наиболее распространённые растровые форматы: JPEG, PNG.</a:t>
            </a:r>
          </a:p>
          <a:p>
            <a:endParaRPr lang="ru-RU" dirty="0"/>
          </a:p>
        </p:txBody>
      </p:sp>
      <p:pic>
        <p:nvPicPr>
          <p:cNvPr id="1026" name="Picture 2"/>
          <p:cNvPicPr>
            <a:picLocks noGrp="1" noChangeAspect="1" noChangeArrowheads="1"/>
          </p:cNvPicPr>
          <p:nvPr>
            <p:ph sz="quarter" idx="2"/>
          </p:nvPr>
        </p:nvPicPr>
        <p:blipFill>
          <a:blip r:embed="rId2" cstate="print"/>
          <a:srcRect l="37443" t="10278" r="38598" b="15780"/>
          <a:stretch>
            <a:fillRect/>
          </a:stretch>
        </p:blipFill>
        <p:spPr bwMode="auto">
          <a:xfrm>
            <a:off x="4860032" y="0"/>
            <a:ext cx="3960440" cy="687522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Применение</a:t>
            </a:r>
            <a:br>
              <a:rPr lang="ru-RU" dirty="0" smtClean="0"/>
            </a:br>
            <a:endParaRPr lang="ru-RU" dirty="0"/>
          </a:p>
        </p:txBody>
      </p:sp>
      <p:sp>
        <p:nvSpPr>
          <p:cNvPr id="3" name="Содержимое 2"/>
          <p:cNvSpPr>
            <a:spLocks noGrp="1"/>
          </p:cNvSpPr>
          <p:nvPr>
            <p:ph sz="quarter" idx="1"/>
          </p:nvPr>
        </p:nvSpPr>
        <p:spPr/>
        <p:txBody>
          <a:bodyPr/>
          <a:lstStyle/>
          <a:p>
            <a:r>
              <a:rPr lang="ru-RU" dirty="0" smtClean="0"/>
              <a:t>Растровая графика удобна для создания качественных фотореалистичных изображений, цифровых рисунков и фотографий. Самый популярный редактор растровой графики — </a:t>
            </a:r>
            <a:r>
              <a:rPr lang="ru-RU" dirty="0" err="1" smtClean="0"/>
              <a:t>Adobe</a:t>
            </a:r>
            <a:r>
              <a:rPr lang="ru-RU" dirty="0" smtClean="0"/>
              <a:t> </a:t>
            </a:r>
            <a:r>
              <a:rPr lang="ru-RU" dirty="0" err="1" smtClean="0"/>
              <a:t>Photoshop</a:t>
            </a:r>
            <a:r>
              <a:rPr lang="ru-RU" dirty="0" smtClean="0"/>
              <a:t>.</a:t>
            </a:r>
            <a:endParaRPr lang="ru-RU" dirty="0"/>
          </a:p>
        </p:txBody>
      </p:sp>
      <p:pic>
        <p:nvPicPr>
          <p:cNvPr id="2050" name="Picture 2"/>
          <p:cNvPicPr>
            <a:picLocks noGrp="1" noChangeAspect="1" noChangeArrowheads="1"/>
          </p:cNvPicPr>
          <p:nvPr>
            <p:ph sz="quarter" idx="2"/>
          </p:nvPr>
        </p:nvPicPr>
        <p:blipFill>
          <a:blip r:embed="rId2" cstate="print"/>
          <a:srcRect l="31871" t="27778" r="34661" b="16223"/>
          <a:stretch>
            <a:fillRect/>
          </a:stretch>
        </p:blipFill>
        <p:spPr bwMode="auto">
          <a:xfrm>
            <a:off x="3851920" y="1268760"/>
            <a:ext cx="4982053" cy="468899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620688"/>
            <a:ext cx="4402832" cy="5407496"/>
          </a:xfrm>
        </p:spPr>
        <p:txBody>
          <a:bodyPr>
            <a:normAutofit fontScale="77500" lnSpcReduction="20000"/>
          </a:bodyPr>
          <a:lstStyle/>
          <a:p>
            <a:pPr>
              <a:buNone/>
            </a:pPr>
            <a:r>
              <a:rPr lang="ru-RU" b="1" dirty="0" smtClean="0"/>
              <a:t>Преимущества</a:t>
            </a:r>
          </a:p>
          <a:p>
            <a:r>
              <a:rPr lang="ru-RU" dirty="0" smtClean="0"/>
              <a:t>Возможность создать изображение любой сложности — с огромным количеством деталей и широкой цветовой гаммой.</a:t>
            </a:r>
          </a:p>
          <a:p>
            <a:r>
              <a:rPr lang="ru-RU" dirty="0" smtClean="0"/>
              <a:t>Растровые изображения наиболее распространённые.</a:t>
            </a:r>
          </a:p>
          <a:p>
            <a:r>
              <a:rPr lang="ru-RU" dirty="0" smtClean="0"/>
              <a:t>Работать с растровой графикой проще, так как механизмы её создания и редактирования более привычны и распространены.</a:t>
            </a:r>
          </a:p>
          <a:p>
            <a:endParaRPr lang="ru-RU" dirty="0"/>
          </a:p>
        </p:txBody>
      </p:sp>
      <p:sp>
        <p:nvSpPr>
          <p:cNvPr id="4" name="Содержимое 3"/>
          <p:cNvSpPr>
            <a:spLocks noGrp="1"/>
          </p:cNvSpPr>
          <p:nvPr>
            <p:ph sz="quarter" idx="2"/>
          </p:nvPr>
        </p:nvSpPr>
        <p:spPr>
          <a:xfrm>
            <a:off x="4572000" y="548680"/>
            <a:ext cx="4334200" cy="5479504"/>
          </a:xfrm>
        </p:spPr>
        <p:txBody>
          <a:bodyPr>
            <a:normAutofit fontScale="77500" lnSpcReduction="20000"/>
          </a:bodyPr>
          <a:lstStyle/>
          <a:p>
            <a:r>
              <a:rPr lang="ru-RU" dirty="0" smtClean="0"/>
              <a:t>Качество и детализация многих современных растровых графиков чрезвычайно высоки и, как правило, они более детализированы, чем векторная графика. Поскольку большинство растровой графики состоит из большего количества точек, вы достигаете уровня детализации, который просто невозможен с векторной графикой.</a:t>
            </a:r>
            <a:br>
              <a:rPr lang="ru-RU" dirty="0" smtClean="0"/>
            </a:br>
            <a:r>
              <a:rPr lang="ru-RU" dirty="0" smtClean="0"/>
              <a:t>Если вы когда-нибудь задумывались, что на самом деле означают мегапиксели, это примерно миллион пикселей (или точек). Таким образом, если у вас 20-мегапиксельная камера, изображение, которое вы в итоге получите, будет составлять около 20 миллионов точек. Как вы можете себе представить, это будет исключительно высокое качество.</a:t>
            </a:r>
            <a:endParaRPr lang="ru-RU" dirty="0"/>
          </a:p>
        </p:txBody>
      </p:sp>
      <p:pic>
        <p:nvPicPr>
          <p:cNvPr id="5122" name="Picture 2"/>
          <p:cNvPicPr>
            <a:picLocks noChangeAspect="1" noChangeArrowheads="1"/>
          </p:cNvPicPr>
          <p:nvPr/>
        </p:nvPicPr>
        <p:blipFill>
          <a:blip r:embed="rId2" cstate="print"/>
          <a:srcRect l="5512" t="19334" r="45663" b="21867"/>
          <a:stretch>
            <a:fillRect/>
          </a:stretch>
        </p:blipFill>
        <p:spPr bwMode="auto">
          <a:xfrm>
            <a:off x="323528" y="3833664"/>
            <a:ext cx="4464496" cy="302433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685800"/>
            <a:ext cx="3657600" cy="5911552"/>
          </a:xfrm>
        </p:spPr>
        <p:txBody>
          <a:bodyPr>
            <a:normAutofit/>
          </a:bodyPr>
          <a:lstStyle/>
          <a:p>
            <a:pPr>
              <a:buNone/>
            </a:pPr>
            <a:r>
              <a:rPr lang="ru-RU" b="1" dirty="0" smtClean="0"/>
              <a:t>Недостатки</a:t>
            </a:r>
          </a:p>
          <a:p>
            <a:r>
              <a:rPr lang="ru-RU" dirty="0" smtClean="0"/>
              <a:t>Большой занимаемый объём памяти: чем больше «размер» изображения, тем больше в нём пикселей и, соответственно, тем больше места нужно для хранения/передачи такого изображения.</a:t>
            </a:r>
          </a:p>
          <a:p>
            <a:endParaRPr lang="ru-RU" dirty="0"/>
          </a:p>
        </p:txBody>
      </p:sp>
      <p:pic>
        <p:nvPicPr>
          <p:cNvPr id="6146" name="Picture 2"/>
          <p:cNvPicPr>
            <a:picLocks noGrp="1" noChangeAspect="1" noChangeArrowheads="1"/>
          </p:cNvPicPr>
          <p:nvPr>
            <p:ph sz="quarter" idx="2"/>
          </p:nvPr>
        </p:nvPicPr>
        <p:blipFill>
          <a:blip r:embed="rId2" cstate="print"/>
          <a:srcRect l="15750" t="14167" r="47180" b="33333"/>
          <a:stretch>
            <a:fillRect/>
          </a:stretch>
        </p:blipFill>
        <p:spPr bwMode="auto">
          <a:xfrm>
            <a:off x="3923928" y="980728"/>
            <a:ext cx="4881223" cy="388843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692696"/>
            <a:ext cx="3275856" cy="5616624"/>
          </a:xfrm>
        </p:spPr>
        <p:txBody>
          <a:bodyPr>
            <a:normAutofit lnSpcReduction="10000"/>
          </a:bodyPr>
          <a:lstStyle/>
          <a:p>
            <a:r>
              <a:rPr lang="ru-RU" dirty="0" smtClean="0"/>
              <a:t>Невозможность масштабирования: растровое изображение невозможно масштабировать без потерь. При изменении размера оригинального изображения неизбежно (в результате процесса интерполяции) произойдёт потеря качества.</a:t>
            </a:r>
          </a:p>
          <a:p>
            <a:endParaRPr lang="ru-RU" dirty="0"/>
          </a:p>
        </p:txBody>
      </p:sp>
      <p:pic>
        <p:nvPicPr>
          <p:cNvPr id="7170" name="Picture 2"/>
          <p:cNvPicPr>
            <a:picLocks noChangeAspect="1" noChangeArrowheads="1"/>
          </p:cNvPicPr>
          <p:nvPr/>
        </p:nvPicPr>
        <p:blipFill>
          <a:blip r:embed="rId2" cstate="print"/>
          <a:srcRect l="12400" t="20734" r="39957" b="18367"/>
          <a:stretch>
            <a:fillRect/>
          </a:stretch>
        </p:blipFill>
        <p:spPr bwMode="auto">
          <a:xfrm>
            <a:off x="3491880" y="1268760"/>
            <a:ext cx="5207751" cy="374441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7467600" cy="724942"/>
          </a:xfrm>
        </p:spPr>
        <p:txBody>
          <a:bodyPr/>
          <a:lstStyle/>
          <a:p>
            <a:r>
              <a:rPr lang="ru-RU" dirty="0" smtClean="0"/>
              <a:t>Векторная графика</a:t>
            </a:r>
            <a:endParaRPr lang="ru-RU" dirty="0"/>
          </a:p>
        </p:txBody>
      </p:sp>
      <p:sp>
        <p:nvSpPr>
          <p:cNvPr id="3" name="Содержимое 2"/>
          <p:cNvSpPr>
            <a:spLocks noGrp="1"/>
          </p:cNvSpPr>
          <p:nvPr>
            <p:ph sz="quarter" idx="1"/>
          </p:nvPr>
        </p:nvSpPr>
        <p:spPr>
          <a:xfrm>
            <a:off x="467544" y="1196752"/>
            <a:ext cx="3657600" cy="4572000"/>
          </a:xfrm>
        </p:spPr>
        <p:txBody>
          <a:bodyPr>
            <a:normAutofit fontScale="77500" lnSpcReduction="20000"/>
          </a:bodyPr>
          <a:lstStyle/>
          <a:p>
            <a:r>
              <a:rPr lang="ru-RU" dirty="0" smtClean="0"/>
              <a:t>В отличие от растровых, векторные изображения состоят уже не из пикселей, а из множества опорных точек и соединяющих их кривых. Векторное изображение описывается математическими формулами и, соответственно, не требует наличия информации о каждом пикселе. Сколько ни увеличивай масштаб векторного изображения, вы никогда не увидите пикселей.</a:t>
            </a:r>
          </a:p>
          <a:p>
            <a:r>
              <a:rPr lang="ru-RU" dirty="0" smtClean="0"/>
              <a:t>Самые популярные векторные форматы: SVG, AI.</a:t>
            </a:r>
          </a:p>
          <a:p>
            <a:endParaRPr lang="ru-RU" dirty="0"/>
          </a:p>
        </p:txBody>
      </p:sp>
      <p:pic>
        <p:nvPicPr>
          <p:cNvPr id="3074" name="Picture 2"/>
          <p:cNvPicPr>
            <a:picLocks noGrp="1" noChangeAspect="1" noChangeArrowheads="1"/>
          </p:cNvPicPr>
          <p:nvPr>
            <p:ph sz="quarter" idx="2"/>
          </p:nvPr>
        </p:nvPicPr>
        <p:blipFill>
          <a:blip r:embed="rId2" cstate="print"/>
          <a:srcRect l="35421" t="6502" r="38985" b="17596"/>
          <a:stretch>
            <a:fillRect/>
          </a:stretch>
        </p:blipFill>
        <p:spPr bwMode="auto">
          <a:xfrm>
            <a:off x="4644008" y="0"/>
            <a:ext cx="4111002"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Применение</a:t>
            </a:r>
            <a:br>
              <a:rPr lang="ru-RU" dirty="0" smtClean="0"/>
            </a:br>
            <a:endParaRPr lang="ru-RU" dirty="0"/>
          </a:p>
        </p:txBody>
      </p:sp>
      <p:sp>
        <p:nvSpPr>
          <p:cNvPr id="3" name="Содержимое 2"/>
          <p:cNvSpPr>
            <a:spLocks noGrp="1"/>
          </p:cNvSpPr>
          <p:nvPr>
            <p:ph sz="quarter" idx="1"/>
          </p:nvPr>
        </p:nvSpPr>
        <p:spPr/>
        <p:txBody>
          <a:bodyPr>
            <a:normAutofit lnSpcReduction="10000"/>
          </a:bodyPr>
          <a:lstStyle/>
          <a:p>
            <a:r>
              <a:rPr lang="ru-RU" dirty="0" smtClean="0"/>
              <a:t>Векторная графика используется для иллюстраций, иконок, логотипов и технических чертежей, но сложна для воспроизведения фотореалистичных изображений. Самый популярный редактор векторной графики — </a:t>
            </a:r>
            <a:r>
              <a:rPr lang="ru-RU" dirty="0" err="1" smtClean="0"/>
              <a:t>Adobe</a:t>
            </a:r>
            <a:r>
              <a:rPr lang="ru-RU" dirty="0" smtClean="0"/>
              <a:t> </a:t>
            </a:r>
            <a:r>
              <a:rPr lang="ru-RU" dirty="0" err="1" smtClean="0"/>
              <a:t>Illustrator</a:t>
            </a:r>
            <a:r>
              <a:rPr lang="ru-RU" dirty="0" smtClean="0"/>
              <a:t>.</a:t>
            </a:r>
            <a:r>
              <a:rPr lang="ru-RU" dirty="0" smtClean="0"/>
              <a:t/>
            </a:r>
            <a:br>
              <a:rPr lang="ru-RU" dirty="0" smtClean="0"/>
            </a:br>
            <a:endParaRPr lang="ru-RU" dirty="0"/>
          </a:p>
        </p:txBody>
      </p:sp>
      <p:pic>
        <p:nvPicPr>
          <p:cNvPr id="4098" name="Picture 2"/>
          <p:cNvPicPr>
            <a:picLocks noGrp="1" noChangeAspect="1" noChangeArrowheads="1"/>
          </p:cNvPicPr>
          <p:nvPr>
            <p:ph sz="quarter" idx="2"/>
          </p:nvPr>
        </p:nvPicPr>
        <p:blipFill>
          <a:blip r:embed="rId2" cstate="print"/>
          <a:srcRect l="33840" t="12488" r="38598" b="16558"/>
          <a:stretch>
            <a:fillRect/>
          </a:stretch>
        </p:blipFill>
        <p:spPr bwMode="auto">
          <a:xfrm>
            <a:off x="4427984" y="548680"/>
            <a:ext cx="3679857" cy="532859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69</TotalTime>
  <Words>265</Words>
  <Application>Microsoft Office PowerPoint</Application>
  <PresentationFormat>Экран (4:3)</PresentationFormat>
  <Paragraphs>44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Эркер</vt:lpstr>
      <vt:lpstr>растровая и векторная графика </vt:lpstr>
      <vt:lpstr>Слайд 2</vt:lpstr>
      <vt:lpstr>Давайте попробуем разобраться, в чём отличие растровой графики от векторной?</vt:lpstr>
      <vt:lpstr>Применение </vt:lpstr>
      <vt:lpstr>Слайд 5</vt:lpstr>
      <vt:lpstr>Слайд 6</vt:lpstr>
      <vt:lpstr>Слайд 7</vt:lpstr>
      <vt:lpstr>Векторная графика</vt:lpstr>
      <vt:lpstr>Применение </vt:lpstr>
      <vt:lpstr>Слайд 10</vt:lpstr>
      <vt:lpstr>Слайд 11</vt:lpstr>
      <vt:lpstr>Слайд 12</vt:lpstr>
      <vt:lpstr>Итоговое задание.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растровая и векторная графика </dc:title>
  <dc:creator>Федоренко Лариса Сергеевна</dc:creator>
  <cp:lastModifiedBy>fedorenkol</cp:lastModifiedBy>
  <cp:revision>9</cp:revision>
  <dcterms:created xsi:type="dcterms:W3CDTF">2022-12-06T07:20:30Z</dcterms:created>
  <dcterms:modified xsi:type="dcterms:W3CDTF">2022-12-06T08:40:02Z</dcterms:modified>
</cp:coreProperties>
</file>