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77" r:id="rId4"/>
    <p:sldId id="280" r:id="rId5"/>
    <p:sldId id="259" r:id="rId6"/>
    <p:sldId id="258" r:id="rId7"/>
    <p:sldId id="260" r:id="rId8"/>
    <p:sldId id="278" r:id="rId9"/>
    <p:sldId id="265" r:id="rId10"/>
    <p:sldId id="279" r:id="rId11"/>
    <p:sldId id="261" r:id="rId12"/>
    <p:sldId id="262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028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8743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96926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3288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19344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4123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278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96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50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506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310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994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717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288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434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1115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B2CE0-4A19-4754-94FC-CC01262EA19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6FCCBC1-5E04-4F19-9D57-77D8D4BA43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130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8215" y="0"/>
            <a:ext cx="10928195" cy="4772722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sz="7200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72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sz="72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7200" dirty="0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sz="7200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72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sz="72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sz="72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7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элементы электронной </a:t>
            </a:r>
            <a:r>
              <a:rPr lang="ru-RU" sz="72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таблицы</a:t>
            </a:r>
            <a:r>
              <a:rPr lang="en-US" sz="7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Excel</a:t>
            </a:r>
            <a:endParaRPr lang="ru-RU" sz="7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5307980"/>
            <a:ext cx="8915399" cy="155002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преподаватель НКСЭ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ФЕДОТОВА Т.В.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09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prezentacii.org/upload/cloud/19/05/145962/images/screen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9928" y="0"/>
            <a:ext cx="106120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9583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9580" y="161913"/>
            <a:ext cx="82072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Запись числовой и символьной информации в ячейки</a:t>
            </a:r>
            <a:r>
              <a:rPr lang="ru-RU" sz="36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6930" y="1363158"/>
            <a:ext cx="1074234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Числа вводятся сразу с первой позиции, могут начинаться знаком «+» или «-» и содержать символы «%», «$», «/». За­пятая интерпретируется как разделитель целой и дробной части. Числа в экспоненциальной форме содержат основа­ние натурального логарифма «Е» или «е».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При вводе даты используется точка или дефис в качестве разделителя.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Для отображения времени суток в 12-ти часовом формате надо ввести букву а или р через пробел, например 9:30 р, в противном случае время будет интерпретировано в 24 ча­совом формате. Для ввода даты и времени в одну ячейку в качестве разделителя используется пробел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201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0313" y="240804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Ввод текста</a:t>
            </a:r>
          </a:p>
          <a:p>
            <a:pPr algn="just"/>
            <a:endParaRPr lang="ru-RU" sz="3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Текстом в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является любая последовательность, состоящая из цифр, пробелов и любых других символов. Если вво­дится число, дата или время, которые необходимо сохранить в тек­стовом формате, перед ним следует ввести апостроф «'». Чтобы просмотреть весь текст, занимающий в ячейке несколько строк, надо установить флажок «Переносить по словам» на вкладке «Выравнивание». Чтобы начать в ячейке новую строку, надо нажать ALT+ENTER.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9876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1615" y="0"/>
            <a:ext cx="82027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Занесение формул в ячейки таблицы</a:t>
            </a:r>
            <a:endParaRPr lang="ru-RU" sz="40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0720" y="609274"/>
            <a:ext cx="1043784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u="sng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Формулой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называется выражение, которое вычисляет новое значение по уже существующим. 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 состав формул могут входить числа, математические операторы, ссылки на ячейки и встроенные выражения, называемые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функциями.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Все формулы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начина­ются со знака равенства «=». Этот знак является признаком начала математической операции, он указывает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 необходимость сохранения следующего за ним выражения в виде формулы.</a:t>
            </a:r>
          </a:p>
          <a:p>
            <a:pPr algn="just"/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хранит формулы во внутреннем формате И в каждой ячейке, содержащей формулу, по­мещает результаты вычислений. Для того, чтобы увидеть всю таб­лицу в формате формул, можно в главном меню выбрать Сер­вис/Параметры/Вид/Параметры окна/Формулы.</a:t>
            </a:r>
            <a:endParaRPr lang="ru-RU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8580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5106" y="234918"/>
            <a:ext cx="989667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 формулах применяются стандартные арифметические опе­раторы: сложение (+), вычитание (-), умножение(*), деление(/), воз­ведение в степень (</a:t>
            </a:r>
            <a:r>
              <a:rPr lang="ru-RU" sz="4400" b="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4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), а также ряд специальных операций. </a:t>
            </a:r>
          </a:p>
          <a:p>
            <a:pPr algn="just"/>
            <a:r>
              <a:rPr lang="ru-RU" sz="4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 качест­ве аргументов выражение может содержать ссылки на ячейки элек­тронной таблицы.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541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2189" y="424056"/>
            <a:ext cx="1054981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Например, для того, чтобы перемножить содержимое двух ячеек, надо: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активизировать ячейку, в которой будет формула;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набрать знак равенства;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щелкнуть на ячейке, содержащей первый множитель. Во­круг ячейки возникает рамка, а ссылка на нее появляется в строке формул. Можно просто ввести адрес ячейки (в ла­тинском шрифте);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набрать знак «*» арифметической операции умножения.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щелкнуть на ячейке, содержащей второй множитель. В ре­зультате законченная формула появляется в выделенной ячейке и в строке формул. Результат, например, будет вы­глядеть так: =А6*В6.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нажать клавишу ENTER для завершения ввода формулы.</a:t>
            </a:r>
            <a:endParaRPr lang="ru-RU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6944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55264" y="0"/>
            <a:ext cx="57265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Дублирование формул.</a:t>
            </a:r>
            <a:endParaRPr lang="ru-RU" sz="44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86204" y="679794"/>
            <a:ext cx="106057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позволяет легко скопировать, или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u="sng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дублировать</a:t>
            </a:r>
            <a:r>
              <a:rPr lang="ru-RU" sz="28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формулу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 соседние ячейки командой Правка/Заполнить. 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хитрость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при работе с подменю Заполнить заключается в том, что его команды автоматически изменяют в формуле ссылки на ячейки так, чтобы они соответствовали строкам и столбцам, в которые происходит копирование. Например, если копировать формулу =А6*В6 на одну ячейку вниз командой Вниз, то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автоматически подгонит присутствующие в формуле номера строк так, чтобы получились правильные ссылки на новые ячейки и формула после копирования будет выглядеть так: =А7*В7. Такое изменение индексов называется относительным, а ссылки - относительными.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034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84354" y="202554"/>
            <a:ext cx="44922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Вставка </a:t>
            </a:r>
            <a:r>
              <a:rPr lang="ru-RU" sz="4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функций</a:t>
            </a:r>
            <a:endParaRPr lang="ru-RU" sz="44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8882" y="971995"/>
            <a:ext cx="1064311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Для выполнения более сложных операций по обработке чи­словой и текстовой информации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позволяет включать в текст формул стандартные операции, называемые функциями.</a:t>
            </a:r>
          </a:p>
          <a:p>
            <a:pPr algn="just"/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Функция -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заранее определенное выражение, которое имеет одно или несколько аргументов и возвращает единственное значение.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 состав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входит свыше 250 функций из нескольких полезных категорий: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Математические 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включают арифметические и тригонометрические функции. Позволяют производить простые и сложные вычисления, например вычисление суммы диапазона ячеек, вычисление суммы ячеек диапазона, удовлетворяющих указанному условию, округление чисел и прочее.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 помощью 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финансовых 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функций осуществляются такие типичные финансовые расчеты, как вычисление суммы платежа по ссуде, объем периодической выплаты по вложению или ссуде, стоимость вложения или ссуды по завершении всех отложенных платежей.</a:t>
            </a:r>
            <a:endParaRPr lang="ru-RU" sz="24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618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7543" y="302359"/>
            <a:ext cx="1062445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u="sng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Аргументами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финансовых функций часто являются следующие величины: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Будущее значение – стоимость вложения или ссуды по завершении всех отложенных платежей.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Выплата – объем периодической выплаты по вложению или ссуде.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Режим выплат – режим, в котором осуществляются выплаты (в конце или в начале месяца).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Ставка – процентная ставка или норма скидки по вложению или ссуде.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Текущее значение – начальная стоимость вложения или ссуды. Например, начальная стоимость ссуды равна сумме займа.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Число периодов – общее количество платежей или периодов выплат.</a:t>
            </a:r>
            <a:endParaRPr lang="ru-RU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823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4802" y="775674"/>
            <a:ext cx="1125893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32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Статистические 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функции позволяют выполнять статистический анализ диапазонов данных. Например, с помощью статистической функции можно провести прямую по группе значений, вычислить угол наклона и точку пересечения с осью Y и прочее.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Если необходимо убедиться в том, что значения </a:t>
            </a:r>
            <a:r>
              <a:rPr lang="ru-RU" sz="3200" b="0" i="0" u="sng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списка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удовлетворяют </a:t>
            </a:r>
            <a:r>
              <a:rPr lang="ru-RU" sz="3200" b="0" i="0" u="sng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условию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можно использовать функции 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для работы с базами данных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С их помощью, например, можно определить количество записей в таблице о продажах или извлечь те записи, в которых значение поля «Сумма» больше 1000, но меньше 2500.</a:t>
            </a:r>
            <a:endParaRPr lang="ru-RU" sz="32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00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58641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Начальные ведения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15254" y="1328963"/>
            <a:ext cx="1040780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Рабочая область приложения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представляет собой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книгу, 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состоящую из нескольких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листов,</a:t>
            </a:r>
            <a:endParaRPr lang="ru-RU" sz="3200" b="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Лист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представляет собой таблицу, состоящую из строк и столбцов. Элемент, стоящий на пересечении строки и столбца, на­зывается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ячейкой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или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клеткой.</a:t>
            </a:r>
            <a:endParaRPr lang="ru-RU" sz="3200" b="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Столбцы обозначаются латинскими буквами от А до Z и далее АА, АВ и т.д., строки - цифрами от 1 с шагом 1, адрес ячейки состо­ит из обозначения столбца и строки, на пересечении которых она со­стоит, например, на пересечении столбца А и строки 3 находится ячейка A3.</a:t>
            </a:r>
            <a:endParaRPr lang="ru-RU" sz="32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6228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1959" y="230641"/>
            <a:ext cx="1018902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Логические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функции предназначены для проверки выполнения условия или для проверки нескольких условий. Так, функция ЕСЛИ позволяет определить, выполняется ли указанное условие, и возвращает одно значение если условие истинно, и другое — если оно ложно.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Если необходимо осуществлять поиск в списках или таблицах или если необходимо найти ссылку к ячейке, воспользуйтесь функциями 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ссылки и массивы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Например, для поиска значения в таблице используйте функцию ВПР, а для поиска положения значения в списке — функцию ПОИСКПОЗ.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Функции 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проверки свойств и значений 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связывают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c самим собой. Так, ЯЧЕЙКА сообщает информацию о заданной ячейке, а ЕОШИБКА сообщает, есть ли в ячейке ошибка.</a:t>
            </a:r>
            <a:endParaRPr lang="ru-RU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143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5048" y="197224"/>
            <a:ext cx="1027611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Каждая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функция вызывается в соответствии с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определенным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0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синтак­сисом,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т.е. она имеет определенную структуру, что позволяет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правильно обработать результаты.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правильного вычисления функции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задать значения всех обязательных аргументов и разделить их запятыми.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вычисляет значение этой функции, результат помещается в ячейку, в которой находится функция.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Самой полезной функцией, вероятно, является СУММ, кото­рая автоматически вычисляет сумму значений из выделенного диа­пазона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удобства пользователей разработчики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поместили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стандартную панель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инструментов кнопку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Автосумма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для того, чтобы ускорить доступ к этой функции.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3946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9592" y="715316"/>
            <a:ext cx="1079240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</a:t>
            </a:r>
            <a:r>
              <a:rPr lang="ru-RU" sz="3200" b="0" i="0" u="sng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Сложение чисел функцией СУММ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выполняется так: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1. Выделяется ячейка, куда надо поместить эту функцию;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2. Нажимается кнопка </a:t>
            </a:r>
            <a:r>
              <a:rPr lang="ru-RU" sz="2800" b="0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Автосумма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на стандартной панели инстру­ментов.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помещает функцию СУММ в строку формул и (по возможности) автоматически выделяет диапазон соседних ячеек в качестве аргумента функции.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3. Если выделен именно тот диапазон, который требуется просум­мировать, нажимается кнопка ENTER, чтобы завершить ввод функции и вычислить сумму. Если же диапазон был выбран не­верно, необходимо выделить новый диапазон перетаскиванием мышью, после чего нажать ENTER. Для выделения не­скольких несмежных диапазонов мышью надо держать нажатой клавишу CTRL. Отмена суммирования производится клавишей ESC.</a:t>
            </a:r>
            <a:endParaRPr lang="ru-RU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2501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127738" y="123093"/>
            <a:ext cx="9794631" cy="6611816"/>
          </a:xfrm>
          <a:prstGeom prst="horizontalScroll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8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972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rezentacii.org/upload/cloud/19/05/145962/images/screen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674293"/>
            <a:ext cx="10668000" cy="771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3021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2615" y="43961"/>
            <a:ext cx="10609385" cy="696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154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1962" y="302359"/>
            <a:ext cx="1072003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Панели инструментов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это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один или несколько наборов кнопок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Они предназначе­ны для выполнения самых распространенных команд и действий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Ex­cel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Кнопки на панелях инструментов  обычно предоставляют уско­ренный доступ к командам меню (отсюда распространенный термин командные кнопки) - для выполнения команды достаточно просто нажать кнопку. Например, чтобы сохранить файл, достаточно на­жать на стандартной панели инструментов кнопку с изображением дискеты. Количество панелей можно регулировать в главном меню: Вид/Панели инструментов.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00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1709" y="156118"/>
            <a:ext cx="1064029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Рабочая область программы.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Элементы пользовательского интерфейса, которые появляются при запуске приложения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- меню, панели инструментов, стро­ки состояния и окна - образуют так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называемую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рабочую область программы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Вдоль верхнего края окна рабочей области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проходит строка заголовка с названием программы, названием документа и управляющими кнопками для изменения размеров и закрытии окна.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 заголовком находится главное меню с командами, кото­рые выполняют всю основную работу в программе. Например, для сохранения файла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надо выполнить команду Файл/Сохранить.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080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6984" y="240804"/>
            <a:ext cx="10340897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 панелями инструментов находится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строка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формул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в ко­торой можно редактировать содержимое ячеек.</a:t>
            </a:r>
          </a:p>
          <a:p>
            <a:pPr algn="just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Ниже -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рабочая область документа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который для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представляет собой лист.</a:t>
            </a:r>
          </a:p>
          <a:p>
            <a:pPr algn="just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Внизу находится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строка состояния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отображения различ­ных индикаторов.</a:t>
            </a:r>
          </a:p>
          <a:p>
            <a:pPr algn="just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Наконец, на экране есть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горизонтальные и вертикальные по­лосы прокрутки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перемещения в окне документа.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9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rezentacii.org/upload/cloud/19/05/145962/images/screen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446" y="0"/>
            <a:ext cx="106445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85483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178421"/>
            <a:ext cx="8911687" cy="959004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Типы данных.</a:t>
            </a:r>
            <a:r>
              <a:rPr lang="ru-RU" sz="5400" b="1" i="1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sz="5400" b="1" i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ru-RU" sz="54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71961" y="1338146"/>
            <a:ext cx="104598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ввода сначала нужно выбрать ячейку, в которую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вводить данные (т.е. поставить на нее табличный курсор,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она подсветилась).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клетку электронной таблицы можно заносить информацию трех типов: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числовую;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символьную;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формулу, но в одной ячейке могут быть данные только одного типа.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Числовая информация бывает формата даты, времени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собственно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числовая.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760282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202</TotalTime>
  <Words>596</Words>
  <Application>Microsoft Office PowerPoint</Application>
  <PresentationFormat>Произвольный</PresentationFormat>
  <Paragraphs>79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Легкий дым</vt:lpstr>
      <vt:lpstr>    Основные элементы электронной таблицы Excel</vt:lpstr>
      <vt:lpstr>Начальные ведения</vt:lpstr>
      <vt:lpstr>Слайд 3</vt:lpstr>
      <vt:lpstr>Слайд 4</vt:lpstr>
      <vt:lpstr>Слайд 5</vt:lpstr>
      <vt:lpstr>Слайд 6</vt:lpstr>
      <vt:lpstr>Слайд 7</vt:lpstr>
      <vt:lpstr>Слайд 8</vt:lpstr>
      <vt:lpstr>Типы данных.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Основные элементы электронной таблицы Excel</dc:title>
  <dc:creator>User</dc:creator>
  <cp:lastModifiedBy>avanesyan</cp:lastModifiedBy>
  <cp:revision>15</cp:revision>
  <dcterms:created xsi:type="dcterms:W3CDTF">2022-12-04T12:55:06Z</dcterms:created>
  <dcterms:modified xsi:type="dcterms:W3CDTF">2022-12-07T07:22:40Z</dcterms:modified>
</cp:coreProperties>
</file>