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29.xml" ContentType="application/vnd.openxmlformats-officedocument.presentationml.notesSlid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26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27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notesSlides/notesSlide128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42.xml" ContentType="application/vnd.openxmlformats-officedocument.presentationml.notesSlide+xml"/>
  <Default Extension="wdp" ContentType="image/vnd.ms-photo"/>
  <Override PartName="/ppt/slides/slide148.xml" ContentType="application/vnd.openxmlformats-officedocument.presentationml.slide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notesSlides/notesSlide125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67.xml" ContentType="application/vnd.openxmlformats-officedocument.presentationml.slide+xml"/>
  <Override PartName="/ppt/commentAuthors.xml" ContentType="application/vnd.openxmlformats-officedocument.presentationml.commentAuthors+xml"/>
  <Override PartName="/ppt/notesSlides/notesSlide50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69"/>
  </p:notesMasterIdLst>
  <p:sldIdLst>
    <p:sldId id="983" r:id="rId2"/>
    <p:sldId id="984" r:id="rId3"/>
    <p:sldId id="464" r:id="rId4"/>
    <p:sldId id="985" r:id="rId5"/>
    <p:sldId id="1334" r:id="rId6"/>
    <p:sldId id="2111" r:id="rId7"/>
    <p:sldId id="1999" r:id="rId8"/>
    <p:sldId id="2002" r:id="rId9"/>
    <p:sldId id="1940" r:id="rId10"/>
    <p:sldId id="1994" r:id="rId11"/>
    <p:sldId id="1978" r:id="rId12"/>
    <p:sldId id="2000" r:id="rId13"/>
    <p:sldId id="2001" r:id="rId14"/>
    <p:sldId id="2003" r:id="rId15"/>
    <p:sldId id="1979" r:id="rId16"/>
    <p:sldId id="1996" r:id="rId17"/>
    <p:sldId id="1998" r:id="rId18"/>
    <p:sldId id="1997" r:id="rId19"/>
    <p:sldId id="2057" r:id="rId20"/>
    <p:sldId id="2060" r:id="rId21"/>
    <p:sldId id="2069" r:id="rId22"/>
    <p:sldId id="2068" r:id="rId23"/>
    <p:sldId id="2059" r:id="rId24"/>
    <p:sldId id="2071" r:id="rId25"/>
    <p:sldId id="2070" r:id="rId26"/>
    <p:sldId id="2084" r:id="rId27"/>
    <p:sldId id="2072" r:id="rId28"/>
    <p:sldId id="2073" r:id="rId29"/>
    <p:sldId id="2112" r:id="rId30"/>
    <p:sldId id="2113" r:id="rId31"/>
    <p:sldId id="2118" r:id="rId32"/>
    <p:sldId id="2074" r:id="rId33"/>
    <p:sldId id="2114" r:id="rId34"/>
    <p:sldId id="2115" r:id="rId35"/>
    <p:sldId id="2075" r:id="rId36"/>
    <p:sldId id="2076" r:id="rId37"/>
    <p:sldId id="2085" r:id="rId38"/>
    <p:sldId id="2078" r:id="rId39"/>
    <p:sldId id="2079" r:id="rId40"/>
    <p:sldId id="2082" r:id="rId41"/>
    <p:sldId id="2086" r:id="rId42"/>
    <p:sldId id="2087" r:id="rId43"/>
    <p:sldId id="2088" r:id="rId44"/>
    <p:sldId id="2081" r:id="rId45"/>
    <p:sldId id="2094" r:id="rId46"/>
    <p:sldId id="2095" r:id="rId47"/>
    <p:sldId id="2096" r:id="rId48"/>
    <p:sldId id="2097" r:id="rId49"/>
    <p:sldId id="1348" r:id="rId50"/>
    <p:sldId id="1892" r:id="rId51"/>
    <p:sldId id="1894" r:id="rId52"/>
    <p:sldId id="1893" r:id="rId53"/>
    <p:sldId id="1875" r:id="rId54"/>
    <p:sldId id="1349" r:id="rId55"/>
    <p:sldId id="1896" r:id="rId56"/>
    <p:sldId id="1898" r:id="rId57"/>
    <p:sldId id="1877" r:id="rId58"/>
    <p:sldId id="1963" r:id="rId59"/>
    <p:sldId id="1964" r:id="rId60"/>
    <p:sldId id="1965" r:id="rId61"/>
    <p:sldId id="1966" r:id="rId62"/>
    <p:sldId id="1899" r:id="rId63"/>
    <p:sldId id="1900" r:id="rId64"/>
    <p:sldId id="1903" r:id="rId65"/>
    <p:sldId id="1897" r:id="rId66"/>
    <p:sldId id="1901" r:id="rId67"/>
    <p:sldId id="1904" r:id="rId68"/>
    <p:sldId id="1902" r:id="rId69"/>
    <p:sldId id="1905" r:id="rId70"/>
    <p:sldId id="1895" r:id="rId71"/>
    <p:sldId id="1912" r:id="rId72"/>
    <p:sldId id="1911" r:id="rId73"/>
    <p:sldId id="1906" r:id="rId74"/>
    <p:sldId id="1907" r:id="rId75"/>
    <p:sldId id="1928" r:id="rId76"/>
    <p:sldId id="1913" r:id="rId77"/>
    <p:sldId id="1914" r:id="rId78"/>
    <p:sldId id="1915" r:id="rId79"/>
    <p:sldId id="1916" r:id="rId80"/>
    <p:sldId id="1883" r:id="rId81"/>
    <p:sldId id="1908" r:id="rId82"/>
    <p:sldId id="1929" r:id="rId83"/>
    <p:sldId id="1909" r:id="rId84"/>
    <p:sldId id="1910" r:id="rId85"/>
    <p:sldId id="1886" r:id="rId86"/>
    <p:sldId id="1927" r:id="rId87"/>
    <p:sldId id="1917" r:id="rId88"/>
    <p:sldId id="1930" r:id="rId89"/>
    <p:sldId id="1918" r:id="rId90"/>
    <p:sldId id="1919" r:id="rId91"/>
    <p:sldId id="1931" r:id="rId92"/>
    <p:sldId id="1932" r:id="rId93"/>
    <p:sldId id="1920" r:id="rId94"/>
    <p:sldId id="1933" r:id="rId95"/>
    <p:sldId id="1934" r:id="rId96"/>
    <p:sldId id="1921" r:id="rId97"/>
    <p:sldId id="1922" r:id="rId98"/>
    <p:sldId id="1887" r:id="rId99"/>
    <p:sldId id="1888" r:id="rId100"/>
    <p:sldId id="1935" r:id="rId101"/>
    <p:sldId id="1889" r:id="rId102"/>
    <p:sldId id="1969" r:id="rId103"/>
    <p:sldId id="1968" r:id="rId104"/>
    <p:sldId id="1970" r:id="rId105"/>
    <p:sldId id="1971" r:id="rId106"/>
    <p:sldId id="1972" r:id="rId107"/>
    <p:sldId id="1973" r:id="rId108"/>
    <p:sldId id="1829" r:id="rId109"/>
    <p:sldId id="1891" r:id="rId110"/>
    <p:sldId id="2009" r:id="rId111"/>
    <p:sldId id="2007" r:id="rId112"/>
    <p:sldId id="2008" r:id="rId113"/>
    <p:sldId id="1839" r:id="rId114"/>
    <p:sldId id="1840" r:id="rId115"/>
    <p:sldId id="1842" r:id="rId116"/>
    <p:sldId id="1841" r:id="rId117"/>
    <p:sldId id="2011" r:id="rId118"/>
    <p:sldId id="2012" r:id="rId119"/>
    <p:sldId id="2014" r:id="rId120"/>
    <p:sldId id="2013" r:id="rId121"/>
    <p:sldId id="2015" r:id="rId122"/>
    <p:sldId id="1976" r:id="rId123"/>
    <p:sldId id="1830" r:id="rId124"/>
    <p:sldId id="1844" r:id="rId125"/>
    <p:sldId id="2017" r:id="rId126"/>
    <p:sldId id="1843" r:id="rId127"/>
    <p:sldId id="2019" r:id="rId128"/>
    <p:sldId id="2018" r:id="rId129"/>
    <p:sldId id="1831" r:id="rId130"/>
    <p:sldId id="2020" r:id="rId131"/>
    <p:sldId id="2006" r:id="rId132"/>
    <p:sldId id="1832" r:id="rId133"/>
    <p:sldId id="2052" r:id="rId134"/>
    <p:sldId id="2055" r:id="rId135"/>
    <p:sldId id="2031" r:id="rId136"/>
    <p:sldId id="2029" r:id="rId137"/>
    <p:sldId id="2032" r:id="rId138"/>
    <p:sldId id="2036" r:id="rId139"/>
    <p:sldId id="2040" r:id="rId140"/>
    <p:sldId id="1852" r:id="rId141"/>
    <p:sldId id="2039" r:id="rId142"/>
    <p:sldId id="2041" r:id="rId143"/>
    <p:sldId id="2042" r:id="rId144"/>
    <p:sldId id="2030" r:id="rId145"/>
    <p:sldId id="2056" r:id="rId146"/>
    <p:sldId id="2043" r:id="rId147"/>
    <p:sldId id="2098" r:id="rId148"/>
    <p:sldId id="2045" r:id="rId149"/>
    <p:sldId id="1853" r:id="rId150"/>
    <p:sldId id="2054" r:id="rId151"/>
    <p:sldId id="2038" r:id="rId152"/>
    <p:sldId id="2047" r:id="rId153"/>
    <p:sldId id="1372" r:id="rId154"/>
    <p:sldId id="2083" r:id="rId155"/>
    <p:sldId id="1804" r:id="rId156"/>
    <p:sldId id="2099" r:id="rId157"/>
    <p:sldId id="2108" r:id="rId158"/>
    <p:sldId id="1373" r:id="rId159"/>
    <p:sldId id="2100" r:id="rId160"/>
    <p:sldId id="2104" r:id="rId161"/>
    <p:sldId id="2105" r:id="rId162"/>
    <p:sldId id="2106" r:id="rId163"/>
    <p:sldId id="982" r:id="rId164"/>
    <p:sldId id="2109" r:id="rId165"/>
    <p:sldId id="2116" r:id="rId166"/>
    <p:sldId id="2117" r:id="rId167"/>
    <p:sldId id="771" r:id="rId1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3CC"/>
    <a:srgbClr val="FF6600"/>
    <a:srgbClr val="007434"/>
    <a:srgbClr val="CC00CC"/>
    <a:srgbClr val="3366FF"/>
    <a:srgbClr val="0066FF"/>
    <a:srgbClr val="009644"/>
    <a:srgbClr val="1F31DF"/>
    <a:srgbClr val="1D6F1D"/>
    <a:srgbClr val="180DA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6064" autoAdjust="0"/>
  </p:normalViewPr>
  <p:slideViewPr>
    <p:cSldViewPr>
      <p:cViewPr varScale="1">
        <p:scale>
          <a:sx n="102" d="100"/>
          <a:sy n="102" d="100"/>
        </p:scale>
        <p:origin x="-102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commentAuthors" Target="commentAuthor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F4A82-1BBA-4657-864F-4FC09618B5E3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8D397-F940-47CA-BE73-DC8A778F4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7345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301049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123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759680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124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880071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125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056355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126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959503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127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935563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128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598122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129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017312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130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736144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131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879075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132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6101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133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277619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134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18965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135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829149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136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379896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137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0792623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138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757019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139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9267766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140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25681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141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632141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142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7163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941681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143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1414604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144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0965012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145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096501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146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233880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147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2970569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148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612800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149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8240289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150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4006582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151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9887516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152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33853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2491407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155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159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161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9354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6055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1330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84027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8414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3122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8943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41232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00379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30616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030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13352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49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36599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23358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0560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0305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2260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43167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27746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58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367126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929745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057672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901243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1658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26803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75390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72317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39631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74951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73843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76030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49351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36433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24917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7349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60558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08509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89286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72032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32032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817268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136358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82203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924355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310277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9589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443364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261494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208560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477905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039894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287753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754321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90438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581713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821409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6545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7109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048918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030658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31780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630752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275313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869362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629764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163675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292320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102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13658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2802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103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1187682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104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0994589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105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4094120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106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5061000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107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0442491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921883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193839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193717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98192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9710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884973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83063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302538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059967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619746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164377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17744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691883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120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358217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121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635338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122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4694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BEA076-BF9E-4CA3-8DF4-94D08D2A4707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9.gi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6.wdp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6.wdp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6.wdp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6.wdp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6.wdp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6.wdp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gif"/><Relationship Id="rId5" Type="http://schemas.openxmlformats.org/officeDocument/2006/relationships/image" Target="../media/image93.png"/><Relationship Id="rId4" Type="http://schemas.openxmlformats.org/officeDocument/2006/relationships/image" Target="../media/image9.gi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slide" Target="slide4.xml"/><Relationship Id="rId4" Type="http://schemas.openxmlformats.org/officeDocument/2006/relationships/image" Target="../media/image9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.gi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slide" Target="slide4.xml"/><Relationship Id="rId4" Type="http://schemas.microsoft.com/office/2007/relationships/hdphoto" Target="../media/hdphoto9.wdp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9.gi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9.gi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9.gi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.gif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gif"/><Relationship Id="rId4" Type="http://schemas.openxmlformats.org/officeDocument/2006/relationships/image" Target="../media/image9.gi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slide" Target="slide4.xml"/><Relationship Id="rId4" Type="http://schemas.openxmlformats.org/officeDocument/2006/relationships/image" Target="../media/image10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microsoft.com/office/2007/relationships/hdphoto" Target="../media/hdphoto10.wdp"/><Relationship Id="rId4" Type="http://schemas.openxmlformats.org/officeDocument/2006/relationships/image" Target="../media/image10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9.gi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10.png"/><Relationship Id="rId4" Type="http://schemas.openxmlformats.org/officeDocument/2006/relationships/image" Target="../media/image9.gi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111.png"/><Relationship Id="rId4" Type="http://schemas.openxmlformats.org/officeDocument/2006/relationships/image" Target="../media/image9.gif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114.png"/><Relationship Id="rId4" Type="http://schemas.openxmlformats.org/officeDocument/2006/relationships/slide" Target="slide4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9.gi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9.gif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9.gif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png"/><Relationship Id="rId4" Type="http://schemas.openxmlformats.org/officeDocument/2006/relationships/image" Target="../media/image9.gif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124.png"/><Relationship Id="rId4" Type="http://schemas.openxmlformats.org/officeDocument/2006/relationships/slide" Target="slide4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jpeg"/><Relationship Id="rId4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9.gif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9.gif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9.gif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9.gif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5.wdp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131.png"/><Relationship Id="rId4" Type="http://schemas.openxmlformats.org/officeDocument/2006/relationships/image" Target="../media/image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9.gif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gif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hemege.ru/wp-content/uploads/2018/03/%D0%BA%D1%80%D0%B5%D0%BC%D0%BD%D0%B8%D0%B9-%D0%BE%D1%81%D0%BD%D0%BE%D0%B2%D0%BD%D0%BE%D0%B5-%D1%81%D0%BE%D1%81%D1%82%D0%BE%D1%8F%D0%BD%D0%B8%D0%B5.jpg" TargetMode="External"/><Relationship Id="rId11" Type="http://schemas.microsoft.com/office/2007/relationships/hdphoto" Target="../media/hdphoto2.wdp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slide" Target="slide4.xml"/><Relationship Id="rId9" Type="http://schemas.openxmlformats.org/officeDocument/2006/relationships/hyperlink" Target="http://chemege.ru/wp-content/uploads/2018/03/%D0%BA%D1%80%D0%B5%D0%BC%D0%BD%D0%B8%D0%B9-%D0%B2%D0%BE%D0%B7%D0%B1%D1%83%D0%B6%D0%B4%D0%B5%D0%BD%D0%BD%D0%BE%D0%B5-%D1%81%D0%BE%D1%81%D1%82%D0%BE%D1%8F%D0%BD%D0%B8%D0%B5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9.gif"/><Relationship Id="rId2" Type="http://schemas.openxmlformats.org/officeDocument/2006/relationships/hyperlink" Target="http://images.google.ru/imgres?imgurl=http://alexandr4784.narod.ru/imagesf/gei_ljssak.png&amp;imgrefurl=http://alexandr4784.narod.ru/4_5.htm&amp;usg=__BTlWCjOcmXpYpDITx6dmFe3AD6I=&amp;h=360&amp;w=257&amp;sz=82&amp;hl=ru&amp;start=5&amp;um=1&amp;tbnid=4DknhDsAN8fKeM:&amp;tbnh=121&amp;tbnw=86&amp;prev=/images?q=%D0%96%D0%BE%D0%B7%D0%B5%D1%84%D0%BE%D0%BC+%D0%9B%D1%83%D0%B8+%D0%93%D0%B5%D0%B9-%D0%9B%D1%8E%D1%81%D1%81%D0%B0%D0%BA%D0%BE%D0%BC&amp;hl=ru&amp;lr=&amp;sa=N&amp;um=1&amp;newwindow=1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3.jpeg"/><Relationship Id="rId4" Type="http://schemas.openxmlformats.org/officeDocument/2006/relationships/hyperlink" Target="http://images.google.ru/imgres?imgurl=http://upload.wikimedia.org/wikipedia/commons/thumb/1/14/Louis_Jacques_Th%C3%A9nard.jpg/200px-Louis_Jacques_Th%C3%A9nard.jpg&amp;imgrefurl=http://ru.wikipedia.org/wiki/%D0%A2%D0%B5%D0%BD%D0%B0%D1%80,_%D0%9B%D1%83%D0%B8_%D0%96%D0%B0%D0%BA&amp;usg=__A3yy0RM1LkAMDRaEaV4eyEGLFSc=&amp;h=224&amp;w=200&amp;sz=14&amp;hl=ru&amp;start=2&amp;um=1&amp;tbnid=g76faBPx7QfjIM:&amp;tbnh=108&amp;tbnw=96&amp;prev=/images?q=%D0%9B%D1%83%D0%B8+%D0%96%D0%B0%D0%BA%D0%BE%D0%BC+%D0%A2%D0%B5%D0%BD%D0%B0%D1%80%D0%BE%D0%BC.&amp;hl=ru&amp;lr=&amp;sa=G&amp;um=1&amp;newwindow=1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ru.wikipedia.org/wiki/%D0%A4%D0%B0%D0%B9%D0%BB:Silicon-unit-cell-3D-balls.p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slide" Target="slide4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slide" Target="slide4.xml"/><Relationship Id="rId4" Type="http://schemas.openxmlformats.org/officeDocument/2006/relationships/image" Target="../media/image51.jpeg"/><Relationship Id="rId9" Type="http://schemas.openxmlformats.org/officeDocument/2006/relationships/image" Target="../media/image9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56.jpeg"/><Relationship Id="rId7" Type="http://schemas.openxmlformats.org/officeDocument/2006/relationships/image" Target="../media/image58.jpeg"/><Relationship Id="rId2" Type="http://schemas.openxmlformats.org/officeDocument/2006/relationships/hyperlink" Target="http://images.google.ru/imgres?imgurl=http://flamber.ru/files/photos/1188471498/1233859990_f.jpg&amp;imgrefurl=http://flamber.ru/photos/1233859990/&amp;usg=__4IZBheMdqX2ADbSNw2YQ6rPrvzo=&amp;h=375&amp;w=500&amp;sz=93&amp;hl=ru&amp;start=5&amp;tbnid=LbsaXzZbQllC5M:&amp;tbnh=98&amp;tbnw=130&amp;prev=/images?q=%D0%BE%D1%81%D0%BE%D0%BA%D0%B0&amp;gbv=2&amp;hl=ru&amp;sa=G&amp;newwindow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ru/imgres?imgurl=http://www.krugosvet.ru/uploads/enc/images/16/12361572773ba7.jpg&amp;imgrefurl=http://www.krugosvet.ru/enc/nauka_i_tehnika/biologiya/HVOSHCHEVIDNIE.html&amp;usg=__dgkG07eIhYN28PcI2bshtx_17U8=&amp;h=420&amp;w=412&amp;sz=101&amp;hl=ru&amp;start=2&amp;tbnid=2Hqsa0zPZShc9M:&amp;tbnh=125&amp;tbnw=123&amp;prev=/images?q=%D1%85%D0%B2%D0%BE%D1%89%D0%B8&amp;gbv=2&amp;hl=ru&amp;sa=G&amp;newwindow=1" TargetMode="External"/><Relationship Id="rId5" Type="http://schemas.openxmlformats.org/officeDocument/2006/relationships/image" Target="../media/image57.jpeg"/><Relationship Id="rId4" Type="http://schemas.openxmlformats.org/officeDocument/2006/relationships/hyperlink" Target="http://images.google.ru/imgres?imgurl=http://fis.ru/bigformat/7869680.jpg&amp;imgrefurl=http://www.7638873.fis.ru/catalog/1003&amp;usg=__qtQTXKHte8_IgcHGd-Zn8yHBUU4=&amp;h=256&amp;w=256&amp;sz=12&amp;hl=ru&amp;start=13&amp;tbnid=bvzz2ghCjU4ZKM:&amp;tbnh=111&amp;tbnw=111&amp;prev=/images?q=%D0%B7%D0%BB%D0%B0%D0%BA+%D0%BF%D1%88%D0%B5%D0%BD%D0%B8%D1%86%D0%B0&amp;gbv=2&amp;hl=ru&amp;sa=G&amp;newwindow=1" TargetMode="Externa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132.xml"/><Relationship Id="rId3" Type="http://schemas.openxmlformats.org/officeDocument/2006/relationships/image" Target="../media/image7.gif"/><Relationship Id="rId7" Type="http://schemas.openxmlformats.org/officeDocument/2006/relationships/slide" Target="slide14.xml"/><Relationship Id="rId12" Type="http://schemas.openxmlformats.org/officeDocument/2006/relationships/slide" Target="slide129.xml"/><Relationship Id="rId17" Type="http://schemas.openxmlformats.org/officeDocument/2006/relationships/slide" Target="slide4.xml"/><Relationship Id="rId2" Type="http://schemas.openxmlformats.org/officeDocument/2006/relationships/notesSlide" Target="../notesSlides/notesSlide2.xml"/><Relationship Id="rId16" Type="http://schemas.openxmlformats.org/officeDocument/2006/relationships/slide" Target="slide16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slide" Target="slide123.xml"/><Relationship Id="rId5" Type="http://schemas.openxmlformats.org/officeDocument/2006/relationships/slide" Target="slide5.xml"/><Relationship Id="rId15" Type="http://schemas.openxmlformats.org/officeDocument/2006/relationships/slide" Target="slide158.xml"/><Relationship Id="rId10" Type="http://schemas.openxmlformats.org/officeDocument/2006/relationships/slide" Target="slide108.xml"/><Relationship Id="rId4" Type="http://schemas.openxmlformats.org/officeDocument/2006/relationships/slide" Target="slide3.xml"/><Relationship Id="rId9" Type="http://schemas.openxmlformats.org/officeDocument/2006/relationships/slide" Target="slide49.xml"/><Relationship Id="rId14" Type="http://schemas.openxmlformats.org/officeDocument/2006/relationships/slide" Target="slide15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ru/imgres?imgurl=http://bse.sci-lib.com/pictures/18/01/215918751.jpg&amp;imgrefurl=http://bse.sci-lib.com/particle022869.html&amp;usg=__IfThdLz174_gIFCVIGmPaia754k=&amp;h=400&amp;w=391&amp;sz=22&amp;hl=ru&amp;start=6&amp;tbnid=30JctUFLzl8N4M:&amp;tbnh=124&amp;tbnw=121&amp;prev=/images?q=%D1%80%D0%B0%D0%B4%D0%B8%D0%BE%D0%BB%D1%8F%D1%80%D0%B8%D0%B8&amp;gbv=2&amp;hl=ru&amp;sa=G&amp;newwindow=1" TargetMode="External"/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12" Type="http://schemas.openxmlformats.org/officeDocument/2006/relationships/slide" Target="slide4.xml"/><Relationship Id="rId2" Type="http://schemas.openxmlformats.org/officeDocument/2006/relationships/hyperlink" Target="http://images.google.ru/imgres?imgurl=http://uhouse.ru/uploads/posts/2008-09/1222759355_des89.jpg&amp;imgrefurl=http://uhouse.ru/house/yourhouse/aqua/1325-ukhod-za-akvariumom-ne-vse-tak-strashno.html&amp;usg=__GuEVuwuHNQ0KiOF2UGIZSaQnD54=&amp;h=341&amp;w=610&amp;sz=51&amp;hl=ru&amp;start=16&amp;tbnid=MUybjaEvK3shlM:&amp;tbnh=76&amp;tbnw=136&amp;prev=/images?q=%D0%B4%D0%B8%D0%B0%D1%82%D0%BE%D0%BC%D0%BE%D0%B2%D1%8B%D0%B5+%D0%B2%D0%BE%D0%B4%D0%BE%D1%80%D0%BE%D1%81%D0%BB%D0%B8&amp;gbv=2&amp;hl=ru&amp;sa=G&amp;newwindow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ru/imgres?imgurl=http://mylearn.ru/files/15/Ris3.jpg&amp;imgrefurl=http://mylearn.ru/kurs/15/585&amp;usg=__5aQBaH8pFOgbmPKVONbcHxdYCQY=&amp;h=300&amp;w=400&amp;sz=38&amp;hl=ru&amp;start=5&amp;tbnid=zUnWP7QoSprkxM:&amp;tbnh=93&amp;tbnw=124&amp;prev=/images?q=%D1%80%D0%B0%D0%B4%D0%B8%D0%BE%D0%BB%D1%8F%D1%80%D0%B8%D0%B8&amp;gbv=2&amp;hl=ru&amp;sa=G&amp;newwindow=1" TargetMode="External"/><Relationship Id="rId11" Type="http://schemas.openxmlformats.org/officeDocument/2006/relationships/image" Target="../media/image9.gif"/><Relationship Id="rId5" Type="http://schemas.openxmlformats.org/officeDocument/2006/relationships/image" Target="../media/image60.jpeg"/><Relationship Id="rId10" Type="http://schemas.openxmlformats.org/officeDocument/2006/relationships/image" Target="../media/image63.jpeg"/><Relationship Id="rId4" Type="http://schemas.openxmlformats.org/officeDocument/2006/relationships/hyperlink" Target="http://images.google.ru/imgres?imgurl=http://vodorosly.com/polup/klassifikaciya/foto/4.jpg&amp;imgrefurl=http://vodorosly.com/foto/klassifikaciya/imag4.html&amp;usg=__99xd29qnLl0MqWZHEDDqR2_EDX8=&amp;h=344&amp;w=352&amp;sz=36&amp;hl=ru&amp;start=15&amp;tbnid=3qrX8UHKScMAUM:&amp;tbnh=117&amp;tbnw=120&amp;prev=/images?q=%D0%B4%D0%B8%D0%B0%D1%82%D0%BE%D0%BC%D0%BE%D0%B2%D1%8B%D0%B5+%D0%B2%D0%BE%D0%B4%D0%BE%D1%80%D0%BE%D1%81%D0%BB%D0%B8&amp;gbv=2&amp;hl=ru&amp;sa=G&amp;newwindow=1" TargetMode="External"/><Relationship Id="rId9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68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ru/imgres?imgurl=http://www.port-folio.org/bloodvessels.jpg&amp;imgrefurl=http://www.port-folio.org/part354.htm&amp;usg=__4w9RZ5pSmOolIeSnmFDu2hvQ7xc=&amp;h=357&amp;w=405&amp;sz=67&amp;hl=ru&amp;start=1&amp;tbnid=BnZx53pqmjaWzM:&amp;tbnh=109&amp;tbnw=124&amp;prev=/images?q=%D0%BA%D1%80%D0%BE%D0%B2%D0%B5%D0%BD%D0%BE%D1%81%D0%BD%D1%8B%D0%B5+%D1%81%D0%BE%D1%81%D1%83%D0%B4%D1%8B&amp;gbv=2&amp;ndsp=20&amp;hl=ru&amp;sa=N&amp;newwindow=1" TargetMode="External"/><Relationship Id="rId5" Type="http://schemas.openxmlformats.org/officeDocument/2006/relationships/image" Target="../media/image67.jpeg"/><Relationship Id="rId4" Type="http://schemas.openxmlformats.org/officeDocument/2006/relationships/hyperlink" Target="http://images.google.ru/imgres?imgurl=http://www.pistoletchik.ru/library/medic/skelet2.jpg&amp;imgrefurl=http://www.pistoletchik.ru/library/medic/medic.html&amp;usg=__Axwn1zLVX7koXqzhQy49Vr66wIU=&amp;h=330&amp;w=244&amp;sz=21&amp;hl=ru&amp;start=6&amp;tbnid=tdAlMGwhrx1S3M:&amp;tbnh=119&amp;tbnw=88&amp;prev=/images?q=%D1%81%D0%BA%D0%B5%D0%BB%D0%B5%D1%82+%D1%87%D0%B5%D0%BB%D0%BE%D0%B2%D0%B5%D0%BA%D0%B0&amp;gbv=2&amp;hl=ru&amp;sa=G&amp;newwindow=1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9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9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9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6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6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6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79.png"/><Relationship Id="rId4" Type="http://schemas.openxmlformats.org/officeDocument/2006/relationships/image" Target="../media/image9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https://upload.wikimedia.org/wikipedia/commons/thumb/4/4b/SiC6Hstructure.jpg/250px-SiC6Hstructure.jpg" TargetMode="External"/><Relationship Id="rId5" Type="http://schemas.openxmlformats.org/officeDocument/2006/relationships/image" Target="../media/image80.jpeg"/><Relationship Id="rId4" Type="http://schemas.openxmlformats.org/officeDocument/2006/relationships/image" Target="../media/image9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https://upload.wikimedia.org/wikipedia/commons/thumb/4/4f/SiC3Cstructure.jpg/249px-SiC3Cstructure.jpg" TargetMode="External"/><Relationship Id="rId5" Type="http://schemas.openxmlformats.org/officeDocument/2006/relationships/image" Target="../media/image81.jpeg"/><Relationship Id="rId4" Type="http://schemas.openxmlformats.org/officeDocument/2006/relationships/image" Target="../media/image9.gi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https://upload.wikimedia.org/wikipedia/commons/thumb/4/4b/SiC6Hstructure.jpg/250px-SiC6Hstructure.jpg" TargetMode="External"/><Relationship Id="rId3" Type="http://schemas.openxmlformats.org/officeDocument/2006/relationships/slide" Target="slide4.xml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https://upload.wikimedia.org/wikipedia/commons/thumb/4/4f/SiC3Cstructure.jpg/249px-SiC3Cstructure.jpg" TargetMode="External"/><Relationship Id="rId5" Type="http://schemas.openxmlformats.org/officeDocument/2006/relationships/image" Target="../media/image81.jpeg"/><Relationship Id="rId4" Type="http://schemas.openxmlformats.org/officeDocument/2006/relationships/image" Target="../media/image9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82.png"/><Relationship Id="rId4" Type="http://schemas.openxmlformats.org/officeDocument/2006/relationships/image" Target="../media/image9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9.gi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9.gi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9.gi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9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9.gi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.gi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357126" y="105223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2023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7126" y="899949"/>
            <a:ext cx="8786874" cy="52559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Дисциплина: «Химия кремния»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2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6866" y="1388633"/>
            <a:ext cx="8679102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400" b="1" dirty="0" smtClean="0">
                <a:ln w="22225">
                  <a:solidFill>
                    <a:srgbClr val="FF660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Тема «</a:t>
            </a:r>
            <a:r>
              <a:rPr lang="ru-RU" sz="3400" b="1" dirty="0">
                <a:ln w="22225">
                  <a:solidFill>
                    <a:srgbClr val="FF660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Кремний и его </a:t>
            </a:r>
            <a:r>
              <a:rPr lang="ru-RU" sz="3400" b="1" dirty="0" smtClean="0">
                <a:ln w="22225">
                  <a:solidFill>
                    <a:srgbClr val="FF660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соединения (карбиды</a:t>
            </a:r>
            <a:r>
              <a:rPr lang="ru-RU" sz="3400" b="1" dirty="0">
                <a:ln w="22225">
                  <a:solidFill>
                    <a:srgbClr val="FF660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, нитриды, бориды, </a:t>
            </a:r>
            <a:r>
              <a:rPr lang="ru-RU" sz="3400" b="1" dirty="0" smtClean="0">
                <a:ln w="22225">
                  <a:solidFill>
                    <a:srgbClr val="FF660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силициды, галоидные соединения)</a:t>
            </a:r>
            <a:r>
              <a:rPr lang="ru-RU" sz="3400" b="1" dirty="0" smtClean="0">
                <a:ln w="22225">
                  <a:solidFill>
                    <a:srgbClr val="FF660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5" y="2967751"/>
            <a:ext cx="2016224" cy="19690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14387" y="3096472"/>
            <a:ext cx="2209640" cy="2002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97218" y="3250983"/>
            <a:ext cx="2351246" cy="2108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915414" y="5298650"/>
            <a:ext cx="12619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90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Кварц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87474" y="4960904"/>
            <a:ext cx="1676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90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Кальцит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6866" y="4889256"/>
            <a:ext cx="2520054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n w="190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Нахождение в природе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730909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7504" y="62754"/>
            <a:ext cx="8939880" cy="458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 Виноградову в земной коре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/>
          <a:srcRect l="12920" t="1766" r="12920"/>
          <a:stretch/>
        </p:blipFill>
        <p:spPr>
          <a:xfrm>
            <a:off x="24608" y="2506121"/>
            <a:ext cx="5843536" cy="435187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7504" y="1665956"/>
            <a:ext cx="8939880" cy="824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долю С, F, S,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≈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0,36 % </a:t>
            </a: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элементы ≈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0,29 %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9047377"/>
              </p:ext>
            </p:extLst>
          </p:nvPr>
        </p:nvGraphicFramePr>
        <p:xfrm>
          <a:off x="107504" y="548680"/>
          <a:ext cx="8784975" cy="100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xmlns="" val="2279131494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3713545515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3773722281"/>
                    </a:ext>
                  </a:extLst>
                </a:gridCol>
                <a:gridCol w="1555372">
                  <a:extLst>
                    <a:ext uri="{9D8B030D-6E8A-4147-A177-3AD203B41FA5}">
                      <a16:colId xmlns:a16="http://schemas.microsoft.com/office/drawing/2014/main" xmlns="" val="4294662449"/>
                    </a:ext>
                  </a:extLst>
                </a:gridCol>
                <a:gridCol w="1756995">
                  <a:extLst>
                    <a:ext uri="{9D8B030D-6E8A-4147-A177-3AD203B41FA5}">
                      <a16:colId xmlns:a16="http://schemas.microsoft.com/office/drawing/2014/main" xmlns="" val="29804776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7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О – 47 %</a:t>
                      </a:r>
                      <a:endParaRPr lang="ru-RU" sz="27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</a:pPr>
                      <a:r>
                        <a:rPr lang="ru-RU" sz="2800" b="1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  <a:r>
                        <a:rPr lang="ru-RU" sz="28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27,5  %</a:t>
                      </a:r>
                      <a:endParaRPr lang="ru-RU" sz="2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AI – 8,6 %</a:t>
                      </a:r>
                      <a:endParaRPr lang="ru-RU" sz="27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 dirty="0" err="1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Fe</a:t>
                      </a:r>
                      <a:r>
                        <a:rPr lang="ru-RU" sz="27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– 5 %</a:t>
                      </a:r>
                      <a:endParaRPr lang="ru-RU" sz="27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 dirty="0" err="1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Ca</a:t>
                      </a:r>
                      <a:r>
                        <a:rPr lang="ru-RU" sz="27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– 3,5 %</a:t>
                      </a:r>
                      <a:endParaRPr lang="ru-RU" sz="27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95769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700" b="1" dirty="0" err="1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Na</a:t>
                      </a:r>
                      <a:r>
                        <a:rPr lang="ru-RU" sz="27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– 2,5 %</a:t>
                      </a:r>
                      <a:endParaRPr lang="ru-RU" sz="27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 – 0,15 % </a:t>
                      </a:r>
                      <a:endParaRPr lang="ru-RU" sz="27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K – 2,5 %</a:t>
                      </a:r>
                      <a:endParaRPr lang="ru-RU" sz="27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27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ru-RU" sz="27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– 2 %</a:t>
                      </a:r>
                      <a:endParaRPr lang="ru-RU" sz="27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 dirty="0" err="1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Ti</a:t>
                      </a:r>
                      <a:r>
                        <a:rPr lang="ru-RU" sz="2700" b="1" dirty="0" smtClean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 – 0,6 %</a:t>
                      </a:r>
                      <a:endParaRPr lang="ru-RU" sz="27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508865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899604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116632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Кремний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как более летучий элемент уходит из приповерхностных слоёв, оставляя моно- или </a:t>
            </a:r>
            <a:r>
              <a:rPr lang="ru-RU" sz="2800" b="1" dirty="0" err="1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полислойный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графен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нижние из которых сильно связаны с объёмным </a:t>
            </a:r>
            <a:r>
              <a:rPr lang="ru-RU" sz="2800" b="1" dirty="0" err="1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кристалом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В качестве исходного материала используют монокристаллы 6H-SiC(0001), на поверхности которых формировались террасы </a:t>
            </a:r>
            <a:r>
              <a:rPr lang="ru-RU" sz="2800" b="1" dirty="0" err="1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графена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в результате термообработки с размерами около 1 микрона, разделённые областями с несколькими слоями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355822763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661513" y="27725"/>
            <a:ext cx="6160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Применение в строительстве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08720"/>
            <a:ext cx="8712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Может использоваться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качестве фибры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в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фибробетоне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(аналогично базальтовому волокну).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933534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539552" y="1412776"/>
            <a:ext cx="8136904" cy="47525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1340768"/>
            <a:ext cx="2763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Применение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3156" y="1844824"/>
            <a:ext cx="8081126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Исторически первым способом использования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карбида кремния </a:t>
            </a: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</a:rPr>
              <a:t>было использование в качестве </a:t>
            </a:r>
            <a:r>
              <a:rPr lang="ru-RU" sz="2700" b="1" u="sng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абразива</a:t>
            </a: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</a:rPr>
              <a:t>. За этим последовало применение и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электронных устройствах</a:t>
            </a: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</a:rPr>
              <a:t>. В начале XX века карбид кремния использовался в качестве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детектора в первых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радиоприемниках</a:t>
            </a:r>
            <a:r>
              <a:rPr lang="ru-RU" sz="27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</a:rPr>
              <a:t>В 1907 году Генри Джозеф Раунд создал первый 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светодиод</a:t>
            </a: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</a:rPr>
              <a:t>, подавая напряжение на кристаллы </a:t>
            </a:r>
            <a:r>
              <a:rPr lang="ru-RU" sz="27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SiC</a:t>
            </a: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</a:rPr>
              <a:t> и наблюдая за жёлтым, зелёным и оранжевым излучением на катоде. Эти эксперименты были повторены О. В. Лосевым в СССР в 1923 </a:t>
            </a:r>
            <a:r>
              <a:rPr lang="ru-RU" sz="27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году.</a:t>
            </a:r>
            <a:endParaRPr lang="ru-RU" sz="27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893722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539552" y="1412776"/>
            <a:ext cx="8136904" cy="47525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2340" y="1340768"/>
            <a:ext cx="7890100" cy="52198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обрабатывающей промышленности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современной гранильной мастерской карбид кремния является популярным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абразивом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из-за его прочности и низкой стоимости.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процессе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проволочной резки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полупроводниковых монокристаллов на пластины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качестве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конструкционных материалов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компонент композитной брони, применяемой для защиты вооружения и военной техники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секции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противопулевого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бронежилета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рабочие и сопловые лопатки турбин 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966928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539552" y="1412776"/>
            <a:ext cx="8136904" cy="47525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6262" y="1444378"/>
            <a:ext cx="8148020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 err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Автомотодетали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для производства высококачественных «керамических»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дисковых тормозов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дизельных фильтрах для очистки от твердых частиц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. </a:t>
            </a:r>
            <a:endParaRPr lang="ru-RU" sz="2800" b="1" dirty="0"/>
          </a:p>
          <a:p>
            <a:pPr indent="450000" algn="just">
              <a:lnSpc>
                <a:spcPct val="85000"/>
              </a:lnSpc>
            </a:pPr>
            <a:r>
              <a:rPr lang="ru-RU" sz="2800" b="1" u="sng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Электроника и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электротехника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нелинейные элементы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варисторы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вентильные разрядники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защиты электроустановок от перенапряжений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u="sng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Электронные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приборы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используется в сверхбыстрых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высоковольтных диодах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Шоттки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 n-МОП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транзисторах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и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высокотемпературных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тиристорах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полупроводниковых приборах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21176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539552" y="1412776"/>
            <a:ext cx="8136904" cy="47525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2311" y="1340768"/>
            <a:ext cx="7931971" cy="52198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Астрономия и точная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оптика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широкое применение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карбидкремниевых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матриц для изготовления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зеркальных элементов в различных оптических 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системах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Пирометрия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волокна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из карбида кремния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используются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для измерения температуры газов оптическим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методом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u="sng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Нагревательные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элементы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карбид кремния является одним из типичных материалов для изготовления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нагревательных элементов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способных работать при температурах до 1400 °C на воздухе и до 2000 °C в нейтральной или восстановительной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среде.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5773345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539552" y="1412776"/>
            <a:ext cx="8136904" cy="47525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3190" y="1463592"/>
            <a:ext cx="7991091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Ядерная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энергетика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карбида кремния изготавливаются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пеналы для длительного хранения и захоронения ядерных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отходов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качестве слоя из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триструктурально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-изотропного покрытия для элементов ядерного топлива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высокотемпературных реакторах, в том числе в газоохлаждаемых реакторах.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u="sng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Ювелирные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изделия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ювелирный камень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называется «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синтетический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муассанит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или просто «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муассанит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»).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218924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539552" y="1412776"/>
            <a:ext cx="8136904" cy="47525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340768"/>
            <a:ext cx="8136737" cy="52198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Производство 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стали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: карбид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кремния выступает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качестве топлива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для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изготовления стали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в конвертерном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производстве,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для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повышения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температуры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регулирования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содержания углерода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Катализатор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в качестве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катализатора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при окислении углеводородов, таких как н-бутан, малеиновый ангидрид.</a:t>
            </a:r>
            <a:endParaRPr lang="ru-RU" sz="2800" b="1" dirty="0"/>
          </a:p>
          <a:p>
            <a:pPr indent="450000" algn="just">
              <a:lnSpc>
                <a:spcPct val="85000"/>
              </a:lnSpc>
            </a:pPr>
            <a:r>
              <a:rPr lang="ru-RU" sz="2800" b="1" u="sng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Производство </a:t>
            </a:r>
            <a:r>
              <a:rPr lang="ru-RU" sz="2800" b="1" u="sng" dirty="0" err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графена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для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производства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графена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с помощью </a:t>
            </a:r>
            <a:r>
              <a:rPr lang="ru-RU" sz="2800" b="1" dirty="0" err="1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графитизации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при высоких температурах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строительстве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может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использоваться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качестве фибры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в 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фибробетоне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sz="2800" b="1" u="sng" dirty="0">
              <a:ln>
                <a:solidFill>
                  <a:schemeClr val="tx1"/>
                </a:solidFill>
              </a:ln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749634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528" y="404664"/>
            <a:ext cx="8640960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Бинарные соединения 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кремния: нитриды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526658"/>
            <a:ext cx="878497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Нитрид кремния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(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четырёхазотистый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трехкремний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бинарное неорганическое химическое соединение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представляющее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собой соединение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кремния и азота. Химическая формула 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800" b="1" baseline="-250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b="1" baseline="-250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211" t="52879" r="4234" b="15133"/>
          <a:stretch/>
        </p:blipFill>
        <p:spPr bwMode="auto">
          <a:xfrm>
            <a:off x="4684716" y="3140968"/>
            <a:ext cx="2808312" cy="272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790" y="3943242"/>
            <a:ext cx="2660701" cy="27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893266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3984" y="4333291"/>
            <a:ext cx="4480173" cy="252470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7504" y="116632"/>
            <a:ext cx="892899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Нитрид кремния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обладает полезными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для многих применений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механическими и физико-химическими свойствами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. Благодаря 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нитридкремниевой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связи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значительно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улучшаются эксплуатационные свойства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огнеупоров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 на основе карбида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кремния, 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периклаза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 форстерита и т. п. Огнеупоры на нитридной связке обладают высокой 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термо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-и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 износостойкостью, имеют превосходную стойкость к растрескиванию, а также воздействию кислот, щелочей, агрессивных расплавов и паров металлов.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2" name="Picture 2" descr="https://img.alicdn.com/bao/uploaded/TB17EOFaL1TBuNjy0FjXXajyXX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82" r="7899" b="10323"/>
          <a:stretch/>
        </p:blipFill>
        <p:spPr bwMode="auto">
          <a:xfrm>
            <a:off x="355174" y="4651353"/>
            <a:ext cx="3100489" cy="179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-11163" y="6326539"/>
            <a:ext cx="3833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Плиты огнеупорные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1066833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Таким образом, в земной коре наиболее распространены: кислород,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кремний. 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Основу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химии кремния</a:t>
            </a:r>
            <a:r>
              <a:rPr lang="ru-RU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составляет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силикатная промышленность</a:t>
            </a:r>
            <a:r>
              <a:rPr lang="ru-RU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направленная на производство вяжущих веществ,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стройматериа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-лов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огнеупоров, а также изделий художественного назначения, керамики, изоляторов. В настоящее время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большое внимание уделяется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изучению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кремний-органических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соединений. </a:t>
            </a:r>
          </a:p>
        </p:txBody>
      </p:sp>
    </p:spTree>
    <p:extLst>
      <p:ext uri="{BB962C8B-B14F-4D97-AF65-F5344CB8AC3E}">
        <p14:creationId xmlns:p14="http://schemas.microsoft.com/office/powerpoint/2010/main" xmlns="" val="20310059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476672"/>
            <a:ext cx="8886703" cy="6034182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2975409" y="620688"/>
            <a:ext cx="3744416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Нитрид </a:t>
            </a: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кремния</a:t>
            </a:r>
          </a:p>
          <a:p>
            <a:pPr algn="ctr">
              <a:lnSpc>
                <a:spcPct val="85000"/>
              </a:lnSpc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3200" b="1" baseline="-250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="1" baseline="-250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016017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67744" y="55316"/>
            <a:ext cx="46586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Физические 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свойства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692696"/>
            <a:ext cx="8964488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Керамика из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нитрида кремния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имеет </a:t>
            </a:r>
            <a:endParaRPr lang="ru-RU" sz="2800" b="1" u="sng" dirty="0" smtClean="0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высокую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прочность в широком диапазоне температур,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умеренную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теплопроводность,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низкий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коэффициент теплового расширения,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умеренно-высокий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коэффициент 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упругости,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необычайно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высокую, для керамики, вязкость разрушения.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64794" y="3801287"/>
            <a:ext cx="4559265" cy="299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126909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5983" y="116632"/>
            <a:ext cx="8964488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Такое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сочетание свойств приводит 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отличной тепловой ударостойкости, способности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выдерживать высокие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нагрузки при высоких температурах, сохраняя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превосходную износостойкость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Благодаря своему низкому удельному весу, кристаллический нитрид кремния хорошо подходит для протезирования человеческих костей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22479" y="3161236"/>
            <a:ext cx="5651678" cy="2761670"/>
          </a:xfrm>
          <a:prstGeom prst="rect">
            <a:avLst/>
          </a:prstGeom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https://www.etwinternational.ru/public/uploded/1730/etw1352885438857etw-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754" y="4437112"/>
            <a:ext cx="3227850" cy="24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324943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116632"/>
            <a:ext cx="8964488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сравнению с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диоксидом кремния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нитрид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 аморфном состоянии имеет более высокую концентрацию электронных и дырочных ловушек (около 10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см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−3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причём эти ловушки являются относительно глубокими (около 1,5 эВ). Это позволяет использовать нитрид кремния в качестве эффективного запоминающего устройства: инжектированные в него электроны и дырки локализуются (захватываются) ловушками и могут находиться в них в течение порядка 10 лет при температуре 85 °C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Также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по сравнению 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оксидом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нитрид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кремния обладает высокой диэлектрической проницаемостью (около 7, в то время как у SiO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3,9), поэтому он используется в ряде устройств в качестве изолятора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212320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979712" y="156883"/>
            <a:ext cx="46666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Химические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свойства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732425"/>
            <a:ext cx="885698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Кремния нитрид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не взаимодействует с азотной, серной и соляной кислотами, слабо реагирует с ортофосфорной кислотой и интенсивно с фтористоводородной кислотой. Разлагается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расплавами щелочей, оксидов и карбонатов щелочных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металлов. Не взаимодействует с хлором до 900 °C,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с сероводородом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до 1000 °C, с водородом 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до 1200 °C. С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расплавами 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Al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 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Pb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 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Sn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 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Zn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 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Bi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 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Cd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 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Cu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не реагирует; с переходными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металлами образует силициды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 с оксидами металлов выше 1200 °C 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силикаты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. Окисление нитрида кремния на воздухе начинается выше 900 °C.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42622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630" t="32163" r="38067" b="25141"/>
          <a:stretch/>
        </p:blipFill>
        <p:spPr>
          <a:xfrm>
            <a:off x="179512" y="1102119"/>
            <a:ext cx="9065739" cy="5268976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78933" y="119813"/>
            <a:ext cx="7410554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Окисление нитрида </a:t>
            </a: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кремния и керамики на его основе 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64472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22" t="19140" r="22038" b="12553"/>
          <a:stretch/>
        </p:blipFill>
        <p:spPr bwMode="auto">
          <a:xfrm>
            <a:off x="71702" y="502588"/>
            <a:ext cx="9199025" cy="573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851920" y="0"/>
            <a:ext cx="16385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Синтез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669621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124187" y="0"/>
            <a:ext cx="2763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Применение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9146" y="569414"/>
            <a:ext cx="8735011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Нитрид кремния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в основном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используется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в структурах, где нужна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высокая прочность и устойчивость к высоким температурам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. Применяют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для 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изготовления: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</a:rPr>
              <a:t>тиглей</a:t>
            </a:r>
            <a:r>
              <a:rPr lang="ru-RU" sz="2800" b="1" dirty="0">
                <a:latin typeface="Arial" panose="020B0604020202020204" pitchFamily="34" charset="0"/>
              </a:rPr>
              <a:t>, </a:t>
            </a:r>
            <a:endParaRPr lang="ru-RU" sz="2800" b="1" dirty="0" smtClean="0">
              <a:latin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</a:rPr>
              <a:t>элементов </a:t>
            </a:r>
            <a:r>
              <a:rPr lang="ru-RU" sz="2800" b="1" dirty="0">
                <a:latin typeface="Arial" panose="020B0604020202020204" pitchFamily="34" charset="0"/>
              </a:rPr>
              <a:t>насосов, </a:t>
            </a:r>
            <a:endParaRPr lang="ru-RU" sz="2800" b="1" dirty="0" smtClean="0">
              <a:latin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</a:rPr>
              <a:t>трубопроводов</a:t>
            </a:r>
            <a:r>
              <a:rPr lang="ru-RU" sz="2800" b="1" dirty="0">
                <a:latin typeface="Arial" panose="020B0604020202020204" pitchFamily="34" charset="0"/>
              </a:rPr>
              <a:t>, </a:t>
            </a:r>
            <a:endParaRPr lang="ru-RU" sz="2800" b="1" dirty="0" smtClean="0">
              <a:latin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</a:rPr>
              <a:t>сопел </a:t>
            </a:r>
            <a:r>
              <a:rPr lang="ru-RU" sz="2800" b="1" dirty="0">
                <a:latin typeface="Arial" panose="020B0604020202020204" pitchFamily="34" charset="0"/>
              </a:rPr>
              <a:t>газовых горелок, </a:t>
            </a:r>
            <a:endParaRPr lang="ru-RU" sz="2800" b="1" dirty="0" smtClean="0">
              <a:latin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</a:rPr>
              <a:t>блочных </a:t>
            </a:r>
            <a:r>
              <a:rPr lang="ru-RU" sz="2800" b="1" dirty="0">
                <a:latin typeface="Arial" panose="020B0604020202020204" pitchFamily="34" charset="0"/>
              </a:rPr>
              <a:t>носителей катализаторов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endParaRPr lang="ru-RU" sz="2800" b="1" dirty="0" smtClean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pic>
        <p:nvPicPr>
          <p:cNvPr id="8196" name="Picture 4" descr="http://www.atlas.lc/images/uploaded/PicsForNews/6_pic_ceram_pump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78" y="4004228"/>
            <a:ext cx="2853772" cy="285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683539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52669" y="201121"/>
            <a:ext cx="8735011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Нитрид кремния </a:t>
            </a:r>
            <a:r>
              <a:rPr lang="ru-RU" sz="2800" b="1" dirty="0">
                <a:latin typeface="Arial" panose="020B0604020202020204" pitchFamily="34" charset="0"/>
              </a:rPr>
              <a:t>применяют для изготовления: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</a:rPr>
              <a:t>обтекателей </a:t>
            </a:r>
            <a:r>
              <a:rPr lang="ru-RU" sz="2800" b="1" dirty="0">
                <a:latin typeface="Arial" panose="020B0604020202020204" pitchFamily="34" charset="0"/>
              </a:rPr>
              <a:t>головных частей летательных аппаратов, </a:t>
            </a:r>
            <a:endParaRPr lang="ru-RU" sz="2800" b="1" dirty="0" smtClean="0">
              <a:latin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</a:rPr>
              <a:t>радиопрозрачных </a:t>
            </a:r>
            <a:r>
              <a:rPr lang="ru-RU" sz="2800" b="1" dirty="0">
                <a:latin typeface="Arial" panose="020B0604020202020204" pitchFamily="34" charset="0"/>
              </a:rPr>
              <a:t>окон, </a:t>
            </a:r>
            <a:endParaRPr lang="ru-RU" sz="2800" b="1" dirty="0" smtClean="0">
              <a:latin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</a:rPr>
              <a:t>как</a:t>
            </a:r>
            <a:r>
              <a:rPr lang="ru-RU" sz="2800" b="1" dirty="0">
                <a:latin typeface="Arial" panose="020B0604020202020204" pitchFamily="34" charset="0"/>
              </a:rPr>
              <a:t> абразивный и изоляционный материал.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endParaRPr lang="ru-RU" sz="2800" b="1" dirty="0" smtClean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pic>
        <p:nvPicPr>
          <p:cNvPr id="4098" name="Picture 2" descr="https://upload.wikimedia.org/wikipedia/commons/6/64/Si3N4bearing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04" y="2876761"/>
            <a:ext cx="4796728" cy="3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0031" y="3574730"/>
            <a:ext cx="416669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atin typeface="Arial" panose="020B0604020202020204" pitchFamily="34" charset="0"/>
              </a:rPr>
              <a:t>Изделия (в том числе и подшипники) из нитрида кремния</a:t>
            </a:r>
            <a:endParaRPr lang="ru-RU" sz="2600" b="1" dirty="0"/>
          </a:p>
        </p:txBody>
      </p:sp>
    </p:spTree>
    <p:extLst>
      <p:ext uri="{BB962C8B-B14F-4D97-AF65-F5344CB8AC3E}">
        <p14:creationId xmlns:p14="http://schemas.microsoft.com/office/powerpoint/2010/main" xmlns="" val="40850593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3855" y="116632"/>
            <a:ext cx="8735011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Используется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, например, при создании </a:t>
            </a:r>
            <a:endParaRPr lang="ru-RU" sz="2800" b="1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</a:rPr>
              <a:t>деталей </a:t>
            </a:r>
            <a:r>
              <a:rPr lang="ru-RU" sz="2800" b="1" dirty="0">
                <a:latin typeface="Arial" panose="020B0604020202020204" pitchFamily="34" charset="0"/>
              </a:rPr>
              <a:t>теплового тракта газотурбинных двигателей и самих газовых турбин, </a:t>
            </a:r>
            <a:endParaRPr lang="ru-RU" sz="2800" b="1" dirty="0" smtClean="0">
              <a:latin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</a:rPr>
              <a:t>деталей </a:t>
            </a:r>
            <a:r>
              <a:rPr lang="ru-RU" sz="2800" b="1" dirty="0">
                <a:latin typeface="Arial" panose="020B0604020202020204" pitchFamily="34" charset="0"/>
              </a:rPr>
              <a:t>двигателя автомобиля, </a:t>
            </a:r>
            <a:endParaRPr lang="ru-RU" sz="2800" b="1" dirty="0" smtClean="0">
              <a:latin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</a:rPr>
              <a:t>подшипников</a:t>
            </a:r>
            <a:r>
              <a:rPr lang="ru-RU" sz="2800" b="1" dirty="0">
                <a:latin typeface="Arial" panose="020B0604020202020204" pitchFamily="34" charset="0"/>
              </a:rPr>
              <a:t>, </a:t>
            </a:r>
            <a:endParaRPr lang="ru-RU" sz="2800" b="1" dirty="0" smtClean="0">
              <a:latin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</a:rPr>
              <a:t>металлообработки. </a:t>
            </a:r>
          </a:p>
        </p:txBody>
      </p:sp>
      <p:pic>
        <p:nvPicPr>
          <p:cNvPr id="4098" name="Picture 2" descr="https://upload.wikimedia.org/wikipedia/commons/6/64/Si3N4bearing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04" y="4101424"/>
            <a:ext cx="3121791" cy="275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23967" y="5384311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600" b="1" dirty="0">
                <a:latin typeface="Arial" panose="020B0604020202020204" pitchFamily="34" charset="0"/>
              </a:rPr>
              <a:t>Изделия (в том числе и подшипники) из нитрида кремния</a:t>
            </a:r>
            <a:endParaRPr lang="ru-RU" sz="2600" b="1" dirty="0"/>
          </a:p>
        </p:txBody>
      </p:sp>
    </p:spTree>
    <p:extLst>
      <p:ext uri="{BB962C8B-B14F-4D97-AF65-F5344CB8AC3E}">
        <p14:creationId xmlns:p14="http://schemas.microsoft.com/office/powerpoint/2010/main" xmlns="" val="332004746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l="13474" t="2750" r="14026" b="11610"/>
          <a:stretch/>
        </p:blipFill>
        <p:spPr>
          <a:xfrm>
            <a:off x="0" y="515417"/>
            <a:ext cx="9144000" cy="60727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5205" y="116632"/>
            <a:ext cx="8568952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Краткая 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историческая справка </a:t>
            </a:r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3056859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3855" y="116632"/>
            <a:ext cx="8735011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Широко применяют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в производстве </a:t>
            </a:r>
            <a:endParaRPr lang="ru-RU" sz="2800" b="1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керамики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endParaRPr lang="ru-RU" sz="2800" b="1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режущего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инструмента, </a:t>
            </a:r>
            <a:endParaRPr lang="ru-RU" sz="2800" b="1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производстве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ru-RU" sz="2800" b="1" dirty="0">
                <a:latin typeface="Arial" panose="020B0604020202020204" pitchFamily="34" charset="0"/>
              </a:rPr>
              <a:t>огнеупоров 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и т. д. </a:t>
            </a:r>
            <a:endParaRPr lang="ru-RU" sz="2800" b="1" dirty="0" smtClean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988" y="5437624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600" b="1" dirty="0">
                <a:latin typeface="Arial" panose="020B0604020202020204" pitchFamily="34" charset="0"/>
              </a:rPr>
              <a:t>Изделия из нитрида </a:t>
            </a:r>
            <a:r>
              <a:rPr lang="ru-RU" sz="2600" b="1" dirty="0" smtClean="0">
                <a:latin typeface="Arial" panose="020B0604020202020204" pitchFamily="34" charset="0"/>
              </a:rPr>
              <a:t>кремния (чехлы для термопар)</a:t>
            </a:r>
            <a:endParaRPr lang="ru-RU" sz="2600" b="1" dirty="0"/>
          </a:p>
        </p:txBody>
      </p:sp>
      <p:pic>
        <p:nvPicPr>
          <p:cNvPr id="6150" name="Picture 6" descr="https://proelectro.ru/users/2010/01/11641/f33f3eb9c57f12a33498ea34c571a0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868" y="2554631"/>
            <a:ext cx="4343492" cy="288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236797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3855" y="116632"/>
            <a:ext cx="873501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Огнеупоры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нитридом кремния обладают высокой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645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термостойкостью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и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645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прочностью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 smtClean="0">
              <a:solidFill>
                <a:srgbClr val="2021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850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Применяют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как составную часть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теплозащитных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абляционных материалов, 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огнеупорных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карбидокремниевых материалов,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термостойких огнеупорных материалов,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металлопроводников,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устройств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разливки и дозировки цветных металлов.</a:t>
            </a:r>
            <a:endParaRPr lang="ru-RU" sz="28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https://img.alicdn.com/bao/uploaded/TB17EOFaL1TBuNjy0FjXXajyXX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82" r="7899" b="10323"/>
          <a:stretch/>
        </p:blipFill>
        <p:spPr bwMode="auto">
          <a:xfrm>
            <a:off x="355174" y="4651353"/>
            <a:ext cx="3100489" cy="179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354354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469876" y="4524231"/>
            <a:ext cx="4572000" cy="15573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</a:rPr>
              <a:t>Кантилевер из Si</a:t>
            </a:r>
            <a:r>
              <a:rPr lang="ru-RU" sz="2800" b="1" baseline="-25000" dirty="0">
                <a:latin typeface="Arial" panose="020B0604020202020204" pitchFamily="34" charset="0"/>
              </a:rPr>
              <a:t>3</a:t>
            </a:r>
            <a:r>
              <a:rPr lang="ru-RU" sz="2800" b="1" dirty="0">
                <a:latin typeface="Arial" panose="020B0604020202020204" pitchFamily="34" charset="0"/>
              </a:rPr>
              <a:t>N</a:t>
            </a:r>
            <a:r>
              <a:rPr lang="ru-RU" sz="2800" b="1" baseline="-25000" dirty="0">
                <a:latin typeface="Arial" panose="020B0604020202020204" pitchFamily="34" charset="0"/>
              </a:rPr>
              <a:t>4</a:t>
            </a:r>
            <a:r>
              <a:rPr lang="ru-RU" sz="2800" b="1" dirty="0">
                <a:latin typeface="Arial" panose="020B0604020202020204" pitchFamily="34" charset="0"/>
              </a:rPr>
              <a:t> используется в атомных силовых микроскопах</a:t>
            </a:r>
            <a:endParaRPr lang="ru-RU" sz="2800" b="1" dirty="0"/>
          </a:p>
        </p:txBody>
      </p:sp>
      <p:pic>
        <p:nvPicPr>
          <p:cNvPr id="5122" name="Picture 2" descr="https://upload.wikimedia.org/wikipedia/commons/thumb/0/0f/AFM_%28used%29_cantilever_in_Scanning_Electron_Microscope%2C_magnification_1000x.GIF/800px-AFM_%28used%29_cantilever_in_Scanning_Electron_Microscope%2C_magnification_1000x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4992489" cy="399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705267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528" y="404664"/>
            <a:ext cx="8640960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Бинарные соединения кремния : 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бориды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0124" y="1551324"/>
            <a:ext cx="8794363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Бориды кремния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(также известные как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силициды бора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представляют собой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легкие керамические соединения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образованные между кремнием и бором. Сообщалось о нескольких стехиометрических соединениях борида кремния,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SiB</a:t>
            </a:r>
            <a:r>
              <a:rPr lang="ru-RU" sz="28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триборид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кремния,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SiB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тетраборид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кремния,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SiB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гексаборид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кремния,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SiB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а также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SiB</a:t>
            </a:r>
            <a:r>
              <a:rPr lang="ru-RU" sz="28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(n = 14, 15, 40 и т.д.).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7424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10249" y="5292749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0525" y="219366"/>
            <a:ext cx="8858100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Сообщалось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что фазы n = 3 и n = 6 совместно производились вместе в виде смеси впервые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>
                <a:solidFill>
                  <a:srgbClr val="465A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Анри </a:t>
            </a:r>
            <a:r>
              <a:rPr lang="ru-RU" sz="2800" b="1" dirty="0" err="1">
                <a:solidFill>
                  <a:srgbClr val="465A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Муассаном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и </a:t>
            </a:r>
            <a:r>
              <a:rPr lang="ru-RU" sz="2800" b="1" dirty="0">
                <a:solidFill>
                  <a:srgbClr val="465A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Альфредом Стоком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1900 году путем кратковременного нагревания кремния и бора. в глиняном сосуде.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Впервые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тетрабориде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сообщили, что он синтезируется непосредственно из элементов в 1960 году тремя независимыми группами: Карлом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Клайном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 Дональдом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Сэндсом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; Эрвин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Колтон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; и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Сирилл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Броссет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Бенгт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Магнуссон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Было высказано предположение, что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триборид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является богатой кремнием версией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тетраборида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Следовательно,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стехиометрия любого соединения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может быть выражена как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4–x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где x = 0 или 1.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57643749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3197" y="266772"/>
            <a:ext cx="864096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бориды кремния являются </a:t>
            </a:r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черными кристаллическими материалами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одинаковой плотности: 2,52 и 2,47 г см соответственно для n = 3 (4) и 6 соединений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шкале твердости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минералов Мооса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4–x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занимают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промежуточное положение между алмазом (10) и рубин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(9).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Бориды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кремния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могут быть выращены из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кремния, насыщенного бором, в твердом или жидком состоянии.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l="16794" t="9641" r="12367" b="12594"/>
          <a:stretch/>
        </p:blipFill>
        <p:spPr>
          <a:xfrm>
            <a:off x="2967337" y="4021646"/>
            <a:ext cx="4480290" cy="27651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l="50000" t="16532" r="18454" b="25391"/>
          <a:stretch/>
        </p:blipFill>
        <p:spPr>
          <a:xfrm>
            <a:off x="78063" y="4087377"/>
            <a:ext cx="2660347" cy="2753692"/>
          </a:xfrm>
          <a:prstGeom prst="rect">
            <a:avLst/>
          </a:prstGeom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9909393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Бориды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получают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восстановлением кремнезема в вакууме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реакции: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 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8B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Si 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2BO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способом горячего прессования смеси порошков бора и кремний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при температуре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1600 – 1800 </a:t>
            </a:r>
            <a:r>
              <a:rPr lang="ru-RU" sz="28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525933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7849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Бориды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кремния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отличаются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высокой твердостью и химической стойкостью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Они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плавятся при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2000 </a:t>
            </a:r>
            <a:r>
              <a:rPr lang="ru-RU" sz="28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медленно окисляются при очень высоких температурах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77224256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твердых растворов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бора в кремнии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приводит к резкому снижению электросопротивлению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последнего. Так добавка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0,0005 % уменьшает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удельное сопротивление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в 100 раз, а добавки 1% в 1000 раз. Добавки к применению от 0,01 до 1% бора вызывают его дырочную проводимость.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Полупроводниковые свойства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твердого раствора бора в кремнии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используется при создании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там так называемых солнечных батарей – фотоэлементов, служащих для преобразования солнечной энергии в электрическую. Применяются либо силициды бора и для получения специальных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высокоогнеупоров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32212529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404664"/>
            <a:ext cx="8640960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Бинарные соединения 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кремния: силициды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505" t="28346" r="5171" b="19519"/>
          <a:stretch/>
        </p:blipFill>
        <p:spPr>
          <a:xfrm>
            <a:off x="35496" y="1340768"/>
            <a:ext cx="8995547" cy="4371033"/>
          </a:xfrm>
          <a:prstGeom prst="rect">
            <a:avLst/>
          </a:prstGeom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308193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l="12920" t="1766" r="14027" b="50984"/>
          <a:stretch/>
        </p:blipFill>
        <p:spPr>
          <a:xfrm>
            <a:off x="11183" y="764704"/>
            <a:ext cx="9109013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474" t="2750" r="13474" b="31297"/>
          <a:stretch/>
        </p:blipFill>
        <p:spPr>
          <a:xfrm>
            <a:off x="1" y="32647"/>
            <a:ext cx="9144000" cy="46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936146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027" t="2750" r="12920" b="43110"/>
          <a:stretch/>
        </p:blipFill>
        <p:spPr>
          <a:xfrm>
            <a:off x="0" y="339080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09708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64767"/>
            <a:ext cx="8640960" cy="51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Галоидные 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соединения 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кремния 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http://metal-archive.ru/uploads/posts/2015-09/1442922440_57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46"/>
          <a:stretch/>
        </p:blipFill>
        <p:spPr bwMode="auto">
          <a:xfrm>
            <a:off x="1475656" y="3593113"/>
            <a:ext cx="6048672" cy="322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79512" y="620688"/>
            <a:ext cx="8784976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Галогениды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это продукты замещения одного или нескольких атомов водорода в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силанах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SiH</a:t>
            </a:r>
            <a:r>
              <a:rPr lang="ru-RU" sz="28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силан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SiH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→SiF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SiCI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SiBr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SiI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Свойства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Температура кипения, плотность, теплота образования </a:t>
            </a:r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возрастает с увеличением атомной массы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в основном все является газами с резким запахом.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53777" y="5173187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422432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9512" y="67846"/>
            <a:ext cx="8784976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Галогеносиланы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 их галогенопроизводные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природе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существуют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 могут быть получены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только искусственным путем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Например,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SiCI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получают непосредственным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соединением кремния с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галогенами – из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ферросилицида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(содержащего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от 35 до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50 % кремния)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который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обрабатывают сухим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хлором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 350–500 </a:t>
            </a:r>
            <a:r>
              <a:rPr lang="ru-RU" sz="28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2CI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SiCI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5000"/>
              </a:lnSpc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силицид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хлора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комнатной температуре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только фтор реагирует с кремниевой пылью:</a:t>
            </a:r>
          </a:p>
          <a:p>
            <a:pPr algn="ctr">
              <a:lnSpc>
                <a:spcPct val="85000"/>
              </a:lnSpc>
            </a:pP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32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32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силицид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фтора</a:t>
            </a:r>
            <a:endParaRPr lang="ru-RU" sz="2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01791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10242" name="Picture 2" descr="https://image3.slideserve.com/6126732/slide4-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30" t="21282" r="2109" b="36783"/>
          <a:stretch/>
        </p:blipFill>
        <p:spPr bwMode="auto">
          <a:xfrm>
            <a:off x="27290" y="1657495"/>
            <a:ext cx="9145016" cy="306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7290" y="82812"/>
            <a:ext cx="9116710" cy="15573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Галогеносиланы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галогениды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 воде легко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гидролизуются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 образованием кремниевой (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SiO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и галогенводородных кислот:</a:t>
            </a:r>
            <a:endParaRPr lang="ru-RU" sz="2800" dirty="0"/>
          </a:p>
        </p:txBody>
      </p:sp>
      <p:pic>
        <p:nvPicPr>
          <p:cNvPr id="19" name="Picture 2" descr="https://image3.slideserve.com/6126732/slide4-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45" t="64487" r="2548"/>
          <a:stretch/>
        </p:blipFill>
        <p:spPr bwMode="auto">
          <a:xfrm>
            <a:off x="27290" y="4725144"/>
            <a:ext cx="7088395" cy="207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0368390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55575" y="188640"/>
            <a:ext cx="8808913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Хлорид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кремния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IV)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тетрахлорид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кремния, кремний четырёххлористый,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тетрахлорсилан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прозрачная бесцветная жидкость,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химическая формула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SiCI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Изображение химической структур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745989"/>
            <a:ext cx="2077370" cy="191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Изображение молекулярной модел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3670" y="1688133"/>
            <a:ext cx="1884314" cy="192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5575" y="4365104"/>
            <a:ext cx="8448707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Получение.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Получается накаливанием смеси кремнезёма с углём в токе хлора. Также вещество можно получить взаимодействием элементов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+ 2CI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→ SiCI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https://chem.ru/uploads/posts/2020-04/1585950063_hlorid-kremnija-iv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301" b="22000"/>
          <a:stretch/>
        </p:blipFill>
        <p:spPr bwMode="auto">
          <a:xfrm>
            <a:off x="4837890" y="2202614"/>
            <a:ext cx="3956378" cy="140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017057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67846"/>
            <a:ext cx="878497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Свойства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бесцветная дымящиеся жидкость,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которая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легко разлагается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водой: 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SiCI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+ 2H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O → 4HCI +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https://chem.ru/uploads/posts/2020-04/1585950063_hlorid-kremnija-iv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301" b="22000"/>
          <a:stretch/>
        </p:blipFill>
        <p:spPr bwMode="auto">
          <a:xfrm>
            <a:off x="4873206" y="1775555"/>
            <a:ext cx="3956378" cy="140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51520" y="3421749"/>
            <a:ext cx="871296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Применяется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в производстве кремнийорганических соединений; для создания дымовых завес. Технический четырёххлористый кремний предназначен для производства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этилсиликата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989437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116632"/>
            <a:ext cx="8712968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Опасность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 токсичность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Четырeххлористый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кремний: негорючее, термически стойкое вещество. Имеет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резкий удушающий запах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Пары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четырeххлористого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кремния раздражают верхние дыхательные пути, слизистые оболочки.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больших концентрациях ядовит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ПДК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рабочей зоне  – 1 мг/м³ (в пересчёте на пары хлора); ЛД50 на крысах 102 мг/кг. В соответствии с ГОСТ 12.1.007-76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тетрахлорид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кремния относится ко II классу токсичности.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15932721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8640960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Фторид кремния(IV)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кремний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четырёх-фтористый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тетрафторид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кремния,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тетрафтор-силан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 – бинарное неорганическое соединение кремния и фтора с формулой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бесцветный ядовитый газ, легко гидролизуется водой, растворяется в органических растворителях.</a:t>
            </a:r>
          </a:p>
        </p:txBody>
      </p:sp>
      <p:pic>
        <p:nvPicPr>
          <p:cNvPr id="5122" name="Picture 2" descr="Изображение химической структур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59608"/>
            <a:ext cx="2357511" cy="20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Изображение молекулярной модел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9493" y="2872844"/>
            <a:ext cx="2112634" cy="210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913626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17658" t="32534" r="51813" b="21881"/>
          <a:stretch/>
        </p:blipFill>
        <p:spPr>
          <a:xfrm>
            <a:off x="0" y="578297"/>
            <a:ext cx="9144000" cy="6279703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9514" y="522590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95536" y="116632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Получение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67926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35973" t="37937" r="10399" b="5501"/>
          <a:stretch/>
        </p:blipFill>
        <p:spPr>
          <a:xfrm>
            <a:off x="21129" y="871419"/>
            <a:ext cx="9122871" cy="540973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5205" y="116632"/>
            <a:ext cx="8568952" cy="82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Роль русских ученых в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развитии 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химии кремния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9863252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07504" y="116632"/>
            <a:ext cx="8900783" cy="265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Физические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свойства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Тетрафторид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кремния – бесцветный газ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резко удушливым запахом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на воздухе (дымит), в твёрдом состоянии легко сублимируется, термически устойчив.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Легко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гидролизуется водой, растворяется в органических растворителях.</a:t>
            </a:r>
          </a:p>
        </p:txBody>
      </p:sp>
    </p:spTree>
    <p:extLst>
      <p:ext uri="{BB962C8B-B14F-4D97-AF65-F5344CB8AC3E}">
        <p14:creationId xmlns:p14="http://schemas.microsoft.com/office/powerpoint/2010/main" xmlns="" val="205512613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17439" t="31446" r="45812" b="24488"/>
          <a:stretch/>
        </p:blipFill>
        <p:spPr>
          <a:xfrm>
            <a:off x="357" y="692696"/>
            <a:ext cx="9110642" cy="6019705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199265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851764" y="116632"/>
            <a:ext cx="46666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Химические свойства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698557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Токсикология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Считается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высокотоксичным веществом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так как при контакте с горячей водой и кислотами выделяется чрезвычайно ядовитый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фтороводород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ПДК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0,5 мг/м³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Используется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отравления стекла, и полировки стекол, плавиковой кислотой. </a:t>
            </a:r>
          </a:p>
          <a:p>
            <a:pPr indent="450000" algn="just">
              <a:lnSpc>
                <a:spcPct val="85000"/>
              </a:lnSpc>
            </a:pP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140835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60648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Бромид кремния (IV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8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тетрабромид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кремния,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тетрабромодисилан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тетрабромдисилан</a:t>
            </a:r>
            <a:r>
              <a:rPr lang="ru-RU" sz="28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неорганическое 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соединение с химической формулой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SiBr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8" name="Picture 8" descr="Стереофоническая структурная формула тетрабромида кремн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2664296" cy="234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chem.ru/uploads/posts/2020-04/1585946961_tetrabromid-kremnij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232" b="7987"/>
          <a:stretch/>
        </p:blipFill>
        <p:spPr bwMode="auto">
          <a:xfrm>
            <a:off x="3707904" y="2204864"/>
            <a:ext cx="5188943" cy="220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530884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3233" y="522994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06174"/>
            <a:ext cx="8856984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SiBr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тетрабромсилан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силицид брома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бромид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(IV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Black" pitchFamily="34" charset="0"/>
                <a:cs typeface="Arial" panose="020B0604020202020204" pitchFamily="34" charset="0"/>
              </a:rPr>
              <a:t>получают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бромированием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при красном калении кремния парами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брома: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2Br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SiBr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450000" algn="just">
              <a:lnSpc>
                <a:spcPct val="85000"/>
              </a:lnSpc>
            </a:pPr>
            <a:endParaRPr lang="ru-RU" sz="8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Тетрабромид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кремния (IV)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Black" pitchFamily="34" charset="0"/>
                <a:cs typeface="Arial" panose="020B0604020202020204" pitchFamily="34" charset="0"/>
              </a:rPr>
              <a:t>синтезируют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реакцией кремния с бромистым водородом при 600 </a:t>
            </a:r>
            <a:r>
              <a:rPr lang="ru-RU" sz="28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+ 4НBr = SiBr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+ 2Н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354013" algn="just">
              <a:lnSpc>
                <a:spcPct val="85000"/>
              </a:lnSpc>
            </a:pPr>
            <a:endParaRPr lang="ru-RU" sz="800" b="1" dirty="0" smtClean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401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Побочные продукты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дибромсилан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(SiН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и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трибромсилан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(SiНBr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pPr algn="ctr">
              <a:lnSpc>
                <a:spcPct val="85000"/>
              </a:lnSpc>
            </a:pP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+ 2НBr = SiН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>
              <a:lnSpc>
                <a:spcPct val="85000"/>
              </a:lnSpc>
            </a:pP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+ 3НBr = SiНBr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Н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57620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440" y="508518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59540"/>
            <a:ext cx="8856984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Физические свойства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Молярная масса 347,702 г/моль. Бесцветная, легко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гидролизующаяся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дымящая на воздухе жидкость. Температура плавления,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пл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= 5,39 °C. Температура кипения,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кип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= 154,7 °C. Плотность,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ρ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= 2,8 г/см. Имеет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удушливый запах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из-за склонности к гидролизу с выделением бромистого водорода: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BrCI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+ 2H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→ 4HBr + SiO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indent="447675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Общие свойства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тетрабромида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кремния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очень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похожи 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свойства более часто используемого </a:t>
            </a:r>
            <a:r>
              <a:rPr lang="ru-RU" sz="2800" b="1" u="sng" dirty="0" err="1" smtClean="0">
                <a:latin typeface="Arial" pitchFamily="34" charset="0"/>
                <a:cs typeface="Arial" pitchFamily="34" charset="0"/>
              </a:rPr>
              <a:t>тетрахлорида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 кремния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857620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987824" y="501317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3233" y="508518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137586" y="44624"/>
            <a:ext cx="46666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Химические свойства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919" t="10942" r="12921" b="36219"/>
          <a:stretch/>
        </p:blipFill>
        <p:spPr>
          <a:xfrm>
            <a:off x="1" y="944844"/>
            <a:ext cx="9144000" cy="36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6508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79512" y="67846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Тетрабромид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кремния (IV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легко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гидролизуется при контакте с воздухом, вызывая образование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дыма: 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+ 2H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O →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4HBr + SiO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541338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Тетрабромид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кремния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стабилен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 присутствии кислорода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комнатной температуре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Бромсилоксаны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образуются при 670 – 695 </a:t>
            </a:r>
            <a:r>
              <a:rPr lang="ru-RU" sz="28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SiBr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1/2O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SiBr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194311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88640"/>
            <a:ext cx="8928992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Применение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Из-за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его </a:t>
            </a:r>
            <a:r>
              <a:rPr lang="ru-RU" sz="2800" b="1" u="sng" dirty="0">
                <a:solidFill>
                  <a:srgbClr val="202122"/>
                </a:solidFill>
                <a:latin typeface="Arial" panose="020B0604020202020204" pitchFamily="34" charset="0"/>
              </a:rPr>
              <a:t>близкого сходства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с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тетрахлоридом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 кремния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существует несколько уникальных применений 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SiBr</a:t>
            </a:r>
            <a:r>
              <a:rPr lang="ru-RU" sz="2800" b="1" baseline="-25000" dirty="0" smtClean="0">
                <a:solidFill>
                  <a:srgbClr val="202122"/>
                </a:solidFill>
                <a:latin typeface="Arial" panose="020B0604020202020204" pitchFamily="34" charset="0"/>
              </a:rPr>
              <a:t>4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</a:rPr>
              <a:t>Преимущество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</a:rPr>
              <a:t>пиролиза SiBr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</a:rPr>
              <a:t>4</a:t>
            </a:r>
            <a:r>
              <a:rPr lang="ru-RU" sz="2800" b="1" dirty="0">
                <a:latin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</a:rPr>
              <a:t>заключается </a:t>
            </a:r>
            <a:r>
              <a:rPr lang="ru-RU" sz="2800" b="1" dirty="0">
                <a:latin typeface="Arial" panose="020B0604020202020204" pitchFamily="34" charset="0"/>
              </a:rPr>
              <a:t>в более быстром осаждении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кремния</a:t>
            </a:r>
            <a:r>
              <a:rPr lang="ru-RU" sz="2800" b="1" dirty="0">
                <a:latin typeface="Arial" panose="020B0604020202020204" pitchFamily="34" charset="0"/>
              </a:rPr>
              <a:t>, чем у </a:t>
            </a:r>
            <a:r>
              <a:rPr lang="ru-RU" sz="2800" b="1" dirty="0" smtClean="0">
                <a:latin typeface="Arial" panose="020B0604020202020204" pitchFamily="34" charset="0"/>
              </a:rPr>
              <a:t>SiCl</a:t>
            </a:r>
            <a:r>
              <a:rPr lang="ru-RU" sz="2800" b="1" baseline="-25000" dirty="0" smtClean="0">
                <a:latin typeface="Arial" panose="020B0604020202020204" pitchFamily="34" charset="0"/>
              </a:rPr>
              <a:t>4</a:t>
            </a:r>
            <a:r>
              <a:rPr lang="ru-RU" sz="2800" b="1" dirty="0">
                <a:latin typeface="Arial" panose="020B0604020202020204" pitchFamily="34" charset="0"/>
              </a:rPr>
              <a:t>, однако </a:t>
            </a:r>
            <a:r>
              <a:rPr lang="ru-RU" sz="2800" b="1" dirty="0" smtClean="0">
                <a:latin typeface="Arial" panose="020B0604020202020204" pitchFamily="34" charset="0"/>
              </a:rPr>
              <a:t>SiCl</a:t>
            </a:r>
            <a:r>
              <a:rPr lang="ru-RU" sz="2800" b="1" baseline="-25000" dirty="0" smtClean="0">
                <a:latin typeface="Arial" panose="020B0604020202020204" pitchFamily="34" charset="0"/>
              </a:rPr>
              <a:t>4</a:t>
            </a:r>
            <a:r>
              <a:rPr lang="ru-RU" sz="2800" b="1" dirty="0">
                <a:latin typeface="Arial" panose="020B0604020202020204" pitchFamily="34" charset="0"/>
              </a:rPr>
              <a:t> обычно предпочтительнее из-за его доступности в высокой </a:t>
            </a:r>
            <a:r>
              <a:rPr lang="ru-RU" sz="2800" b="1" dirty="0" smtClean="0">
                <a:latin typeface="Arial" panose="020B0604020202020204" pitchFamily="34" charset="0"/>
              </a:rPr>
              <a:t>чистоте.</a:t>
            </a:r>
            <a:r>
              <a:rPr lang="ru-RU" sz="2800" b="1" dirty="0">
                <a:latin typeface="Arial" panose="020B0604020202020204" pitchFamily="34" charset="0"/>
              </a:rPr>
              <a:t> Пиролиз </a:t>
            </a:r>
            <a:r>
              <a:rPr lang="ru-RU" sz="2800" b="1" dirty="0" smtClean="0">
                <a:latin typeface="Arial" panose="020B0604020202020204" pitchFamily="34" charset="0"/>
              </a:rPr>
              <a:t>SiBr</a:t>
            </a:r>
            <a:r>
              <a:rPr lang="ru-RU" sz="2800" b="1" baseline="-25000" dirty="0" smtClean="0">
                <a:latin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</a:rPr>
              <a:t>с последующей обработкой аммиаком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</a:rPr>
              <a:t>дает покрытия из нитрида кремния</a:t>
            </a:r>
            <a:r>
              <a:rPr lang="ru-RU" sz="2800" b="1" dirty="0">
                <a:latin typeface="Arial" panose="020B0604020202020204" pitchFamily="34" charset="0"/>
              </a:rPr>
              <a:t> (</a:t>
            </a:r>
            <a:r>
              <a:rPr lang="ru-RU" sz="2800" b="1" dirty="0" smtClean="0">
                <a:latin typeface="Arial" panose="020B0604020202020204" pitchFamily="34" charset="0"/>
              </a:rPr>
              <a:t>Si</a:t>
            </a:r>
            <a:r>
              <a:rPr lang="ru-RU" sz="2800" b="1" baseline="-25000" dirty="0" smtClean="0">
                <a:latin typeface="Arial" panose="020B0604020202020204" pitchFamily="34" charset="0"/>
              </a:rPr>
              <a:t>3</a:t>
            </a:r>
            <a:r>
              <a:rPr lang="ru-RU" sz="2800" b="1" dirty="0" smtClean="0">
                <a:latin typeface="Arial" panose="020B0604020202020204" pitchFamily="34" charset="0"/>
              </a:rPr>
              <a:t>N</a:t>
            </a:r>
            <a:r>
              <a:rPr lang="ru-RU" sz="2800" b="1" baseline="-25000" dirty="0" smtClean="0">
                <a:latin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</a:rPr>
              <a:t>), </a:t>
            </a:r>
            <a:r>
              <a:rPr lang="ru-RU" sz="2800" b="1" dirty="0">
                <a:latin typeface="Arial" panose="020B0604020202020204" pitchFamily="34" charset="0"/>
              </a:rPr>
              <a:t>твердого соединения, используемого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для керамики,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герметиков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 и производства многих режущих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инструментов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  <a:endParaRPr lang="ru-RU" sz="2800" b="1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448186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88640"/>
            <a:ext cx="8856984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Тетраиодид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кремния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бинарное неорганическое соединение кремния 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иода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 формулой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SiI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https://upload.wikimedia.org/wikipedia/commons/thumb/7/7f/%D0%99%D0%BE%D0%B4%D0%B8%D0%B4_%D0%BA%D1%80%D0%B5%D0%BC%D0%BD%D0%B8%D1%8F.jpg/1200px-%D0%99%D0%BE%D0%B4%D0%B8%D0%B4_%D0%BA%D1%80%D0%B5%D0%BC%D0%BD%D0%B8%D1%8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41486"/>
            <a:ext cx="3275856" cy="491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Изображение молекулярной модел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40768"/>
            <a:ext cx="2625933" cy="257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Изображение химической структуры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68760"/>
            <a:ext cx="2402920" cy="281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995848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0522" y="248503"/>
            <a:ext cx="8825219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Black" panose="020B0A04020102020204" pitchFamily="34" charset="0"/>
              </a:rPr>
              <a:t>Михаил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Black" panose="020B0A04020102020204" pitchFamily="34" charset="0"/>
              </a:rPr>
              <a:t> 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Black" panose="020B0A04020102020204" pitchFamily="34" charset="0"/>
              </a:rPr>
              <a:t>Васильевич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Ломоносов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дал первым описание материалов, их важнейшие свойства, области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применения: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«Химия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кремния»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это наука, объясняющая на основании положений и опытов причину того, что происходит через химические операции в сложных телах соединений кремния»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00364" y="5481610"/>
            <a:ext cx="4271893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Михаи́л </a:t>
            </a:r>
            <a:r>
              <a:rPr lang="ru-RU" sz="2800" b="1" dirty="0" err="1">
                <a:solidFill>
                  <a:srgbClr val="202122"/>
                </a:solidFill>
                <a:latin typeface="Arial" panose="020B0604020202020204" pitchFamily="34" charset="0"/>
              </a:rPr>
              <a:t>Васи́льевич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202122"/>
                </a:solidFill>
                <a:latin typeface="Arial" panose="020B0604020202020204" pitchFamily="34" charset="0"/>
              </a:rPr>
              <a:t>Ломоно́сов</a:t>
            </a:r>
            <a:endParaRPr lang="ru-RU" sz="2800" dirty="0"/>
          </a:p>
        </p:txBody>
      </p:sp>
      <p:pic>
        <p:nvPicPr>
          <p:cNvPr id="3074" name="Picture 2" descr="Прижизненное изображение, 1757 года[1]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905"/>
          <a:stretch/>
        </p:blipFill>
        <p:spPr bwMode="auto">
          <a:xfrm>
            <a:off x="33895" y="2953680"/>
            <a:ext cx="3151200" cy="39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113234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7504" y="188640"/>
            <a:ext cx="885698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SiI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белое кристаллическое вещество,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получающиеся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пропускании смеси паров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иода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диоксидом углерода над раскаленным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кремнием (500 </a:t>
            </a:r>
            <a:r>
              <a:rPr lang="ru-RU" sz="2800" b="1" baseline="30000" dirty="0" err="1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):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Si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SiI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Действие газообразного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иодистого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водорода на кремний:</a:t>
            </a: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ct val="85000"/>
              </a:lnSpc>
            </a:pP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lum/>
          </a:blip>
          <a:srcRect l="20310" t="43733" r="65741" b="51783"/>
          <a:stretch/>
        </p:blipFill>
        <p:spPr>
          <a:xfrm>
            <a:off x="2483768" y="2708920"/>
            <a:ext cx="4392488" cy="73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216168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188640"/>
            <a:ext cx="896448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Физические свойства</a:t>
            </a:r>
            <a:endParaRPr lang="ru-RU" sz="2800" b="1" dirty="0" smtClean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Тетраиодид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кремния </a:t>
            </a:r>
            <a:r>
              <a:rPr lang="ru-RU" sz="2800" b="1" dirty="0"/>
              <a:t>образует бесцветные </a:t>
            </a:r>
            <a:r>
              <a:rPr lang="ru-RU" sz="2800" b="1" dirty="0" smtClean="0"/>
              <a:t>кристаллы. Устойчив </a:t>
            </a:r>
            <a:r>
              <a:rPr lang="ru-RU" sz="2800" b="1" dirty="0"/>
              <a:t>в сухом воздухе. На свету постепенно темнеет. Легко гидролизуется водой, растворяется в органических растворителях.</a:t>
            </a:r>
          </a:p>
        </p:txBody>
      </p:sp>
      <p:pic>
        <p:nvPicPr>
          <p:cNvPr id="8" name="Picture 2" descr="https://upload.wikimedia.org/wikipedia/commons/thumb/7/7f/%D0%99%D0%BE%D0%B4%D0%B8%D0%B4_%D0%BA%D1%80%D0%B5%D0%BC%D0%BD%D0%B8%D1%8F.jpg/1200px-%D0%99%D0%BE%D0%B4%D0%B8%D0%B4_%D0%BA%D1%80%D0%B5%D0%BC%D0%BD%D0%B8%D1%8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65702"/>
            <a:ext cx="3059832" cy="459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938190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lum contrast="40000"/>
          </a:blip>
          <a:srcRect l="20227" t="64562" r="66390" b="25788"/>
          <a:stretch/>
        </p:blipFill>
        <p:spPr>
          <a:xfrm>
            <a:off x="2483768" y="4365104"/>
            <a:ext cx="3552395" cy="14401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9512" y="3501008"/>
            <a:ext cx="8784976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 нагревании с другими галогенидами кремния образуется смешанные галогениды: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0591" y="764704"/>
            <a:ext cx="8873897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Гидролизуется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водой, продукты зависят от температуры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SiI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+ 2H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→ 4HI + SiO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 нагревании обратимо разлагается:</a:t>
            </a:r>
          </a:p>
          <a:p>
            <a:pPr algn="ctr">
              <a:lnSpc>
                <a:spcPct val="85000"/>
              </a:lnSpc>
            </a:pP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37586" y="44624"/>
            <a:ext cx="46666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Химические свойства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lum contrast="40000"/>
          </a:blip>
          <a:srcRect l="20042" t="53626" r="68746" b="39297"/>
          <a:stretch/>
        </p:blipFill>
        <p:spPr>
          <a:xfrm>
            <a:off x="2627784" y="2276872"/>
            <a:ext cx="284104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279186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285720" y="71414"/>
            <a:ext cx="8572560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Проверим, как Вы поняли и запомнили</a:t>
            </a:r>
          </a:p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пройденный материал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980728"/>
            <a:ext cx="885698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1.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Какое место кремний занимает в периодической системе:</a:t>
            </a:r>
          </a:p>
          <a:p>
            <a:pPr marL="719138" indent="-17780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а) 2 период, 4 группа (В),</a:t>
            </a:r>
          </a:p>
          <a:p>
            <a:pPr marL="719138" indent="-17780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б) 3 период, 3 группа (А),    </a:t>
            </a:r>
          </a:p>
          <a:p>
            <a:pPr marL="719138" indent="-17780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в) 3 период, 4 группа (А).</a:t>
            </a:r>
          </a:p>
          <a:p>
            <a:pPr marL="609600" indent="-609600" algn="just">
              <a:lnSpc>
                <a:spcPct val="85000"/>
              </a:lnSpc>
              <a:defRPr/>
            </a:pP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2.</a:t>
            </a: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 распространенности в природе кремний …. элемент: </a:t>
            </a:r>
          </a:p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а) первый;       б) второй;      в) третий.</a:t>
            </a:r>
          </a:p>
          <a:p>
            <a:pPr marL="609600" indent="-609600" algn="just">
              <a:lnSpc>
                <a:spcPct val="85000"/>
              </a:lnSpc>
              <a:defRPr/>
            </a:pP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599687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281260"/>
            <a:ext cx="885698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3.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Кремний вступает в реакцию с:</a:t>
            </a:r>
          </a:p>
          <a:p>
            <a:pPr marL="990600" indent="-542925" algn="just">
              <a:lnSpc>
                <a:spcPct val="85000"/>
              </a:lnSpc>
              <a:tabLst>
                <a:tab pos="990600" algn="l"/>
              </a:tabLst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а) металлами, водородом, галогенами;</a:t>
            </a:r>
          </a:p>
          <a:p>
            <a:pPr marL="990600" indent="-542925" algn="just">
              <a:lnSpc>
                <a:spcPct val="85000"/>
              </a:lnSpc>
              <a:tabLst>
                <a:tab pos="990600" algn="l"/>
              </a:tabLst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б) металлами, галогенами, легко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растворя-ется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щелочах;</a:t>
            </a:r>
          </a:p>
          <a:p>
            <a:pPr marL="990600" indent="-542925" algn="just">
              <a:lnSpc>
                <a:spcPct val="85000"/>
              </a:lnSpc>
              <a:tabLst>
                <a:tab pos="990600" algn="l"/>
              </a:tabLst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в) оксидами, кислотами, неметаллами.</a:t>
            </a:r>
          </a:p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4.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Соли кремниевой кислоты:</a:t>
            </a:r>
          </a:p>
          <a:p>
            <a:pPr marL="609600" indent="-66675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а) силициды;         </a:t>
            </a:r>
          </a:p>
          <a:p>
            <a:pPr marL="609600" indent="-66675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б)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гидросиликаты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        </a:t>
            </a:r>
          </a:p>
          <a:p>
            <a:pPr marL="609600" indent="-66675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в) силикаты.          </a:t>
            </a:r>
          </a:p>
          <a:p>
            <a:pPr marL="609600" indent="-609600" algn="just">
              <a:lnSpc>
                <a:spcPct val="85000"/>
              </a:lnSpc>
              <a:defRPr/>
            </a:pP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438127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7504" y="116632"/>
            <a:ext cx="8856984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5.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SiC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это: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а) нитрид кремния;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б) карбид кремния;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в) борид кремния;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г) силицид.  </a:t>
            </a:r>
          </a:p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6.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Si</a:t>
            </a:r>
            <a:r>
              <a:rPr lang="en-US" sz="2800" b="1" baseline="-25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N</a:t>
            </a:r>
            <a:r>
              <a:rPr lang="en-US" sz="2800" b="1" baseline="-25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это: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а) нитрид кремния;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б) карбид кремния;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в) борид кремния;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г) силицид.          </a:t>
            </a:r>
          </a:p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7.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B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6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Si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это: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а) нитрид кремния;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б) карбид кремния;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в) борид кремния;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г) силицид.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792100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116632"/>
            <a:ext cx="8856984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8.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Mn</a:t>
            </a:r>
            <a:r>
              <a:rPr lang="en-US" sz="2800" b="1" baseline="-25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Si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это: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а) нитрид кремния;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б) карбид кремния;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в) борид кремния;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г) силицид.  </a:t>
            </a:r>
          </a:p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9.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ряду соединений</a:t>
            </a:r>
          </a:p>
          <a:p>
            <a:pPr marL="447675" indent="190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SiH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→SiF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→ SiCI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→ SiBr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→ SiI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а) температура кипения уменьшается;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б) плотность увеличивается;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в) газами с резким запахом;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г) газами без запаха.          </a:t>
            </a:r>
          </a:p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10.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SiCI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это: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а) зелёная жидкость;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б) хлорид кремния;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в) бесцветная жидкость;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г) </a:t>
            </a:r>
            <a:r>
              <a:rPr lang="ru-RU" sz="2800" b="1" smtClean="0">
                <a:latin typeface="Arial" pitchFamily="34" charset="0"/>
                <a:cs typeface="Arial" pitchFamily="34" charset="0"/>
              </a:rPr>
              <a:t>твёрдое вещество.       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38127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116632"/>
            <a:ext cx="885698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11.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Галогениды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 воде легко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гидролизуются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 образованием: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а) кремния;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б) кремниевой кислоты;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в) галогенов;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г) галогенводородных кислот.    </a:t>
            </a:r>
          </a:p>
          <a:p>
            <a:pPr marL="809625" indent="-628650" algn="just">
              <a:lnSpc>
                <a:spcPct val="85000"/>
              </a:lnSpc>
              <a:defRPr/>
            </a:pP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9625" indent="-628650" algn="just">
              <a:lnSpc>
                <a:spcPct val="85000"/>
              </a:lnSpc>
              <a:defRPr/>
            </a:pP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38127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571472" y="71414"/>
            <a:ext cx="8286808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Проверьте свои ответы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692696"/>
            <a:ext cx="885698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1.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Какое место кремний занимает в периодической системе:</a:t>
            </a:r>
          </a:p>
          <a:p>
            <a:pPr marL="719138" indent="-17780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а) 2 период, 4 группа (В),</a:t>
            </a:r>
          </a:p>
          <a:p>
            <a:pPr marL="719138" indent="-17780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б) 3 период, 3 группа (А),    </a:t>
            </a:r>
          </a:p>
          <a:p>
            <a:pPr marL="719138" indent="-177800" algn="just">
              <a:lnSpc>
                <a:spcPct val="85000"/>
              </a:lnSpc>
              <a:defRPr/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в) 3 период, 4 группа (А).</a:t>
            </a:r>
          </a:p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2.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 распространенности в природе кремний …. элемент: </a:t>
            </a:r>
          </a:p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а) первый;      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б) второй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     в) третий.</a:t>
            </a:r>
          </a:p>
          <a:p>
            <a:pPr marL="609600" indent="-609600" algn="just">
              <a:lnSpc>
                <a:spcPct val="85000"/>
              </a:lnSpc>
              <a:defRPr/>
            </a:pP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 r="33652"/>
          <a:stretch>
            <a:fillRect/>
          </a:stretch>
        </p:blipFill>
        <p:spPr bwMode="auto">
          <a:xfrm>
            <a:off x="4435181" y="4221088"/>
            <a:ext cx="4529307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7380312" y="5661248"/>
            <a:ext cx="792088" cy="5006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/>
          <a:srcRect l="12920" t="1766" r="12920"/>
          <a:stretch/>
        </p:blipFill>
        <p:spPr>
          <a:xfrm>
            <a:off x="323528" y="3954044"/>
            <a:ext cx="3899320" cy="290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68011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7504" y="116632"/>
            <a:ext cx="885698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3.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Кремний вступает в реакцию с:</a:t>
            </a:r>
          </a:p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а) металлами, водородом, галогенами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б) металлами, галогенами, легко растворяется в щелочах;</a:t>
            </a:r>
          </a:p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в) оксидами, кислотами, неметаллами.</a:t>
            </a:r>
          </a:p>
          <a:p>
            <a:pPr marL="609600" indent="-609600" algn="just">
              <a:lnSpc>
                <a:spcPct val="85000"/>
              </a:lnSpc>
              <a:defRPr/>
            </a:pP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t="5625" b="55246"/>
          <a:stretch>
            <a:fillRect/>
          </a:stretch>
        </p:blipFill>
        <p:spPr bwMode="auto">
          <a:xfrm>
            <a:off x="0" y="2060849"/>
            <a:ext cx="4427984" cy="171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775979"/>
            <a:ext cx="4932040" cy="308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792100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950816" y="5435217"/>
            <a:ext cx="4113716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err="1">
                <a:solidFill>
                  <a:srgbClr val="202122"/>
                </a:solidFill>
                <a:latin typeface="Arial" panose="020B0604020202020204" pitchFamily="34" charset="0"/>
              </a:rPr>
              <a:t>Никола́й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202122"/>
                </a:solidFill>
                <a:latin typeface="Arial" panose="020B0604020202020204" pitchFamily="34" charset="0"/>
              </a:rPr>
              <a:t>Никола́евич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202122"/>
                </a:solidFill>
                <a:latin typeface="Arial" panose="020B0604020202020204" pitchFamily="34" charset="0"/>
              </a:rPr>
              <a:t>Беке́тов</a:t>
            </a:r>
            <a:endParaRPr lang="ru-RU" sz="2800" dirty="0"/>
          </a:p>
        </p:txBody>
      </p:sp>
      <p:pic>
        <p:nvPicPr>
          <p:cNvPr id="4098" name="Picture 2" descr="Beketov 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02" y="2727062"/>
            <a:ext cx="3810000" cy="41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647" y="260648"/>
            <a:ext cx="8825219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3600" algn="just">
              <a:lnSpc>
                <a:spcPct val="85000"/>
              </a:lnSpc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Black" panose="020B0A04020102020204" pitchFamily="34" charset="0"/>
              </a:rPr>
              <a:t>Николай Николаевич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Бекетов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1917 г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прочитал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первую лекцию по химии кремния в Харькове, обосновал теорию строения силикатов и их важнейшие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свойства. </a:t>
            </a:r>
          </a:p>
          <a:p>
            <a:pPr indent="45360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Способ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получения кремния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чистом виде разработан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Николаем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Николаевичем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Бекетовым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268326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260648"/>
            <a:ext cx="8856984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4.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Соли кремниевой кислоты:</a:t>
            </a:r>
          </a:p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а) силициды;         </a:t>
            </a:r>
          </a:p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б)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гидросиликаты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        </a:t>
            </a:r>
          </a:p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в) силикаты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609600" indent="-609600" algn="just">
              <a:lnSpc>
                <a:spcPct val="85000"/>
              </a:lnSpc>
              <a:defRPr/>
            </a:pPr>
            <a:endParaRPr lang="ru-RU" sz="12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5.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SiC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это: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а) нитрид кремния;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б) карбид кремния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в) борид кремния;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г) силицид.  </a:t>
            </a:r>
          </a:p>
          <a:p>
            <a:pPr marL="609600" indent="-609600" algn="just">
              <a:lnSpc>
                <a:spcPct val="85000"/>
              </a:lnSpc>
              <a:defRPr/>
            </a:pPr>
            <a:endParaRPr lang="ru-RU" sz="12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6.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Si</a:t>
            </a:r>
            <a:r>
              <a:rPr lang="en-US" sz="2800" b="1" baseline="-25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N</a:t>
            </a:r>
            <a:r>
              <a:rPr lang="en-US" sz="2800" b="1" baseline="-25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это: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а) нитрид кремния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б) карбид кремния;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в) борид кремния;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г) силицид.          </a:t>
            </a:r>
          </a:p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438127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7504" y="116632"/>
            <a:ext cx="8856984" cy="626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7.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B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6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Si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это: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а) нитрид кремния;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б) карбид кремния;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в) борид кремния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г) силицид. </a:t>
            </a:r>
          </a:p>
          <a:p>
            <a:pPr marL="609600" indent="-609600" algn="just">
              <a:lnSpc>
                <a:spcPct val="85000"/>
              </a:lnSpc>
              <a:defRPr/>
            </a:pPr>
            <a:endParaRPr lang="ru-RU" sz="12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8.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Mn</a:t>
            </a:r>
            <a:r>
              <a:rPr lang="en-US" sz="2800" b="1" baseline="-25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Si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это: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а) нитрид кремния;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б) карбид кремния;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в) борид кремния;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г) силицид. </a:t>
            </a:r>
          </a:p>
          <a:p>
            <a:pPr marL="609600" indent="-609600" algn="just">
              <a:lnSpc>
                <a:spcPct val="85000"/>
              </a:lnSpc>
              <a:defRPr/>
            </a:pPr>
            <a:endParaRPr lang="ru-RU" sz="12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9.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ряду соединений</a:t>
            </a:r>
          </a:p>
          <a:p>
            <a:pPr marL="447675" indent="190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SiH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→SiF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→ SiCI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→ SiBr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→ SiI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а) температура кипения уменьшается;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б) плотность увеличивается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в) газами с резким запахом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г) газами без запаха.              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792100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44624"/>
            <a:ext cx="885698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>
              <a:lnSpc>
                <a:spcPct val="85000"/>
              </a:lnSpc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10.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SiCI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это: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а) зелёная жидкость;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б) хлорид кремния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в) бесцветная жидкость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г) твёрдое вещество.    </a:t>
            </a:r>
          </a:p>
          <a:p>
            <a:pPr marL="809625" indent="-628650" algn="just">
              <a:lnSpc>
                <a:spcPct val="85000"/>
              </a:lnSpc>
              <a:defRPr/>
            </a:pP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11.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Галогениды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 воде легко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гидролизуются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 образованием: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а) кремния;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б) кремниевой кислоты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        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в) галогенов;</a:t>
            </a:r>
          </a:p>
          <a:p>
            <a:pPr marL="809625" indent="-62865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г) галогенводородных кислот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     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t="4149" b="33098"/>
          <a:stretch>
            <a:fillRect/>
          </a:stretch>
        </p:blipFill>
        <p:spPr bwMode="auto">
          <a:xfrm>
            <a:off x="0" y="4365104"/>
            <a:ext cx="4965688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438127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664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/>
            </a:pP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Белостоцкая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И.С. Химия кремния: Учебное пособие.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М.: ИНФА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М, 2019.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64с. (Среднее профессиональное образование )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/>
            </a:pP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Рабухин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	А.И.	Савельев  В.Г.	 Физическая химия тугоплавких	неметаллических	 и силикатных соединений: Учебник.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М.: ИНФРА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М, 2020.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304с.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/>
            </a:pP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Романков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П.Г.,   Фролов   В.Ф.,  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Флисюк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О.М.   Методы   расчета   процессов   и   аппаратов химической технологии (примеры и задачи): Учебное пособие для СПО.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2-е изд.,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испр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СПб.: ХИМИЗДДТ, 2019.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44с.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Габриелян О.С. Химия для профессий и специальностей технического профиля:   учебник/   О.С.Габриелян,   И.Г.   Остроумов. М.: Издательский центр «Академия», 2020.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256 с.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637865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9221" y="692696"/>
            <a:ext cx="8882483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org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/Цели 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и задачи учебной дисциплины «Химия кремния»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/Цели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 задачи учебной дисциплины «Химия кремния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».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org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Связь«Химии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кремния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» с другими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дисциплинами.</a:t>
            </a: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Связь«Химии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кремния» с другими дисциплинами.</a:t>
            </a:r>
            <a:endParaRPr lang="ru-RU" sz="2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org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/Роль 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русских ученых в развитие химии кремния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/Роль 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русских ученых в развитие химии кремния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/Кремний 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и его соединения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/Кремний и его 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соединения.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968330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9222" y="692696"/>
            <a:ext cx="8858312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 startAt="13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org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/Бинарные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соединения кремния: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карбиды</a:t>
            </a:r>
            <a:r>
              <a:rPr lang="ru-RU" sz="2800" b="1" dirty="0" smtClean="0"/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3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/Бинарные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соединения кремния: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карбиды</a:t>
            </a:r>
            <a:r>
              <a:rPr lang="ru-RU" sz="2800" b="1" dirty="0" smtClean="0"/>
              <a:t>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13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org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/Бинарные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соединения кремния: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нитриды</a:t>
            </a:r>
            <a:r>
              <a:rPr lang="ru-RU" sz="2800" b="1" dirty="0" smtClean="0"/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3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/Бинарные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соединения кремния: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нитриды</a:t>
            </a:r>
            <a:r>
              <a:rPr lang="ru-RU" sz="2800" b="1" dirty="0" smtClean="0"/>
              <a:t>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13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/Бинарные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соединения кремния: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бориды</a:t>
            </a:r>
            <a:r>
              <a:rPr lang="ru-RU" sz="2800" b="1" dirty="0" smtClean="0"/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3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/Бинарные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соединения кремния: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бориды</a:t>
            </a:r>
            <a:r>
              <a:rPr lang="ru-RU" sz="2800" b="1" dirty="0" smtClean="0"/>
              <a:t>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13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/Бинарные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соединения кремния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силициды</a:t>
            </a:r>
            <a:r>
              <a:rPr lang="ru-RU" sz="2800" b="1" dirty="0" smtClean="0"/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3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/Бинарные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соединения кремния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силициды</a:t>
            </a:r>
            <a:r>
              <a:rPr lang="ru-RU" sz="2800" b="1" dirty="0" smtClean="0"/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2120688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9222" y="692696"/>
            <a:ext cx="885831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 startAt="21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org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/Галоидные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соединения кремния</a:t>
            </a:r>
            <a:r>
              <a:rPr lang="ru-RU" sz="2800" b="1" dirty="0" smtClean="0"/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1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Галоидные соединения кремния</a:t>
            </a:r>
            <a:r>
              <a:rPr lang="ru-RU" sz="2800" b="1" dirty="0" smtClean="0"/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031002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196752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72462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825219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Black" panose="020B0A04020102020204" pitchFamily="34" charset="0"/>
              </a:rPr>
              <a:t>Николай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Black" panose="020B0A04020102020204" pitchFamily="34" charset="0"/>
              </a:rPr>
              <a:t>Николаевич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Любавин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1845 – 1918 г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является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первым автором учебника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химии.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72477" y="4725564"/>
            <a:ext cx="3895936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Любавин Николай Николаевич</a:t>
            </a:r>
            <a:endParaRPr lang="ru-RU" sz="2800" dirty="0"/>
          </a:p>
        </p:txBody>
      </p:sp>
      <p:pic>
        <p:nvPicPr>
          <p:cNvPr id="5122" name="Picture 2" descr="Lyubavin N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30" y="2204864"/>
            <a:ext cx="3552329" cy="45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086497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16632"/>
            <a:ext cx="8825219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Black" panose="020B0A04020102020204" pitchFamily="34" charset="0"/>
              </a:rPr>
              <a:t>Кузьма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Black" panose="020B0A04020102020204" pitchFamily="34" charset="0"/>
              </a:rPr>
              <a:t>Андрианович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Адрианов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Black" panose="020B0A04020102020204" pitchFamily="34" charset="0"/>
              </a:rPr>
              <a:t>Александр Павлович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Виноградов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 дали представление о химизме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кремний-органических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соединений,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полимеров.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37649" y="5616662"/>
            <a:ext cx="41156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Кузьма Андрианович </a:t>
            </a:r>
            <a:r>
              <a:rPr lang="ru-RU" sz="2800" b="1" dirty="0" err="1">
                <a:solidFill>
                  <a:srgbClr val="202122"/>
                </a:solidFill>
                <a:latin typeface="Arial" panose="020B0604020202020204" pitchFamily="34" charset="0"/>
              </a:rPr>
              <a:t>Андриа́нов</a:t>
            </a:r>
            <a:endParaRPr lang="ru-RU" sz="2800" dirty="0"/>
          </a:p>
        </p:txBody>
      </p:sp>
      <p:pic>
        <p:nvPicPr>
          <p:cNvPr id="6146" name="Picture 2" descr="Andrianov 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892" y="3555720"/>
            <a:ext cx="2534915" cy="316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10090" y="2803995"/>
            <a:ext cx="39698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202122"/>
                </a:solidFill>
                <a:latin typeface="Arial" panose="020B0604020202020204" pitchFamily="34" charset="0"/>
              </a:rPr>
              <a:t>Алекса́ндр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202122"/>
                </a:solidFill>
                <a:latin typeface="Arial" panose="020B0604020202020204" pitchFamily="34" charset="0"/>
              </a:rPr>
              <a:t>Па́влович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202122"/>
                </a:solidFill>
                <a:latin typeface="Arial" panose="020B0604020202020204" pitchFamily="34" charset="0"/>
              </a:rPr>
              <a:t>Виногра́дов</a:t>
            </a:r>
            <a:endParaRPr lang="ru-RU" sz="2800" dirty="0"/>
          </a:p>
        </p:txBody>
      </p:sp>
      <p:pic>
        <p:nvPicPr>
          <p:cNvPr id="6148" name="Picture 4" descr="Vinogradov Alexander Pavlovic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9931" y="2005502"/>
            <a:ext cx="27051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2483768" y="3281048"/>
            <a:ext cx="3785131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2835827" y="6112812"/>
            <a:ext cx="4111372" cy="78922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7503437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025435" y="181931"/>
            <a:ext cx="4961091" cy="932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Кремний и его соединения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" name="Picture 4" descr="к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44624"/>
            <a:ext cx="1342940" cy="1379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http://chemege.ru/wp-content/uploads/2018/03/%D0%BA%D1%80%D0%B5%D0%BC%D0%BD%D0%B8%D0%B9-%D0%BE%D1%81%D0%BD%D0%BE%D0%B2%D0%BD%D0%BE%D0%B5-%D1%81%D0%BE%D1%81%D1%82%D0%BE%D1%8F%D0%BD%D0%B8%D0%B5.jpg">
            <a:hlinkClick r:id="rId6"/>
          </p:cNvPr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66" r="4133" b="23391"/>
          <a:stretch/>
        </p:blipFill>
        <p:spPr bwMode="auto">
          <a:xfrm>
            <a:off x="2025435" y="4479671"/>
            <a:ext cx="5112568" cy="5040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79512" y="5013176"/>
            <a:ext cx="852482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Электронная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конфигурация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кремния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возбужденном состоянии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1s</a:t>
            </a:r>
            <a:r>
              <a:rPr lang="ru-RU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2s</a:t>
            </a:r>
            <a:r>
              <a:rPr lang="ru-RU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2p</a:t>
            </a:r>
            <a:r>
              <a:rPr lang="ru-RU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3s</a:t>
            </a:r>
            <a:r>
              <a:rPr lang="ru-RU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3p</a:t>
            </a:r>
            <a:r>
              <a:rPr lang="ru-RU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   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http://chemege.ru/wp-content/uploads/2018/03/%D0%BA%D1%80%D0%B5%D0%BC%D0%BD%D0%B8%D0%B9-%D0%B2%D0%BE%D0%B7%D0%B1%D1%83%D0%B6%D0%B4%D0%B5%D0%BD%D0%BD%D0%BE%D0%B5-%D1%81%D0%BE%D1%81%D1%82%D0%BE%D1%8F%D0%BD%D0%B8%D0%B5.jpg">
            <a:hlinkClick r:id="rId9"/>
          </p:cNvPr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110" b="21788"/>
          <a:stretch/>
        </p:blipFill>
        <p:spPr bwMode="auto">
          <a:xfrm>
            <a:off x="1135446" y="6204271"/>
            <a:ext cx="5917916" cy="50598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179512" y="1372242"/>
            <a:ext cx="8802129" cy="3259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  <a:spcAft>
                <a:spcPts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Кремний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неметалл, расположенный в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главной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подгруппе IV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группы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в</a:t>
            </a:r>
            <a:r>
              <a:rPr lang="ru-RU" sz="2800" b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третьем периоде</a:t>
            </a:r>
            <a:r>
              <a:rPr lang="ru-RU" sz="2800" b="1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периодической системы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химических элементов Менделеева 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валентные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электроны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внешнего энергетического уровня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3p</a:t>
            </a:r>
            <a:r>
              <a:rPr lang="ru-RU" sz="2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Электронная конфигурация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основном состоянии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1s</a:t>
            </a:r>
            <a:r>
              <a:rPr lang="ru-RU" sz="2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2s</a:t>
            </a:r>
            <a:r>
              <a:rPr lang="ru-RU" sz="2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2p</a:t>
            </a:r>
            <a:r>
              <a:rPr lang="ru-RU" sz="2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3s</a:t>
            </a:r>
            <a:r>
              <a:rPr lang="ru-RU" sz="2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3p</a:t>
            </a:r>
            <a:r>
              <a:rPr lang="ru-RU" sz="2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   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71882" y="-53193"/>
            <a:ext cx="1734988" cy="1403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621462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85984" y="283862"/>
            <a:ext cx="6657975" cy="385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кандидат технических наук с большим опытом преподавания в высшей школе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НКСЭ.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Много знаю, люблю свой предмет, обобщила полезную для Вас информацию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дисциплине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«Химия кремния»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191406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16632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Атом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кремния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содержит на внешнем энергетическом уровне </a:t>
            </a:r>
            <a:r>
              <a:rPr lang="ru-RU" sz="2800" b="1" u="sng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неспаренных электрона и 1 </a:t>
            </a:r>
            <a:r>
              <a:rPr lang="ru-RU" sz="2800" b="1" u="sng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неподеленную</a:t>
            </a:r>
            <a:r>
              <a:rPr lang="ru-RU" sz="2800" b="1" u="sng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электронную пару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основном энергетическом состоянии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 </a:t>
            </a:r>
            <a:r>
              <a:rPr lang="ru-RU" sz="2800" b="1" u="sng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неспаренных электрона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возбужденном энергетическом состоянии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Степени окисления атома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кремния: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от –4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 +4. Характерные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степени окисления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–4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0, +2, +4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Наиболее устойчивая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+4. 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3576400"/>
            <a:ext cx="5623598" cy="21047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379" y="3759964"/>
            <a:ext cx="3302505" cy="22613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36229" y="5661248"/>
            <a:ext cx="1319974" cy="119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853109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846383" y="44624"/>
            <a:ext cx="27414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Вспомним: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/>
          <a:srcRect l="16794" t="3735" r="17901" b="2751"/>
          <a:stretch/>
        </p:blipFill>
        <p:spPr>
          <a:xfrm>
            <a:off x="1210018" y="1485955"/>
            <a:ext cx="6672646" cy="5372045"/>
          </a:xfrm>
          <a:prstGeom prst="rect">
            <a:avLst/>
          </a:prstGeom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1456" y="50228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WordArt 4"/>
          <p:cNvSpPr>
            <a:spLocks noChangeArrowheads="1" noChangeShapeType="1" noTextEdit="1"/>
          </p:cNvSpPr>
          <p:nvPr/>
        </p:nvSpPr>
        <p:spPr bwMode="auto">
          <a:xfrm>
            <a:off x="899592" y="620688"/>
            <a:ext cx="7344816" cy="8720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28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Характерные степени окисления </a:t>
            </a:r>
          </a:p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некоторых элементов </a:t>
            </a:r>
            <a:endParaRPr lang="ru-RU" sz="3600" b="1" kern="10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998797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gei_ljssak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708920"/>
            <a:ext cx="1816853" cy="244333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7" name="Picture 6" descr="200px-Louis_Jacques_Th%C3%A9nard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996952"/>
            <a:ext cx="1880594" cy="210133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8727" name="Rectangle 7"/>
          <p:cNvSpPr>
            <a:spLocks noChangeArrowheads="1"/>
          </p:cNvSpPr>
          <p:nvPr/>
        </p:nvSpPr>
        <p:spPr bwMode="auto">
          <a:xfrm>
            <a:off x="803382" y="5364167"/>
            <a:ext cx="309646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Жозеф Луи Гей-Люссак</a:t>
            </a:r>
          </a:p>
        </p:txBody>
      </p:sp>
      <p:sp>
        <p:nvSpPr>
          <p:cNvPr id="158728" name="Rectangle 8"/>
          <p:cNvSpPr>
            <a:spLocks noChangeArrowheads="1"/>
          </p:cNvSpPr>
          <p:nvPr/>
        </p:nvSpPr>
        <p:spPr bwMode="auto">
          <a:xfrm>
            <a:off x="5177175" y="5299106"/>
            <a:ext cx="34194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Луи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Жак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Тенор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388" y="1124744"/>
            <a:ext cx="89646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чистом виде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был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выделен в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1811 году французскими учеными: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53358" y="116632"/>
            <a:ext cx="67794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33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История открытия кремния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33CC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09165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4325732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404" y="980728"/>
            <a:ext cx="2691396" cy="316835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4178" y="3284984"/>
            <a:ext cx="2554314" cy="309634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90567" y="5030800"/>
            <a:ext cx="6189056" cy="1557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dirty="0"/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Русское название «кремний»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введено в 1834 г. российским химиком Германом Ивановичем                                           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Гессом.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55671" y="908720"/>
            <a:ext cx="6051844" cy="2656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1823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году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шведский химик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Йенс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Якоб Берцелиус получил тот же продукт  и показал, что открыт новый элемент. Берцелиус назвал его «силиций» от латинского слова «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silex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кремень.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320972" y="107921"/>
            <a:ext cx="67794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33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История открытия кремния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33CC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000281" y="6237312"/>
            <a:ext cx="437191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627784" y="1628800"/>
            <a:ext cx="4371919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431595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4" descr="180px-Silicon-unit-cell-3D-balls">
            <a:hlinkClick r:id="rId2"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3405951"/>
            <a:ext cx="3096344" cy="3452049"/>
          </a:xfrm>
          <a:noFill/>
        </p:spPr>
      </p:pic>
      <p:sp>
        <p:nvSpPr>
          <p:cNvPr id="2" name="Прямоугольник 1"/>
          <p:cNvSpPr/>
          <p:nvPr/>
        </p:nvSpPr>
        <p:spPr>
          <a:xfrm>
            <a:off x="220381" y="116632"/>
            <a:ext cx="88440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Кристаллическая структура кремния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0381" y="980728"/>
            <a:ext cx="8744107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Кристаллическая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решетка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кубическая гранецентрированная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алмаза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  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Но из-за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льшей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длины связи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между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Si – Si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твердость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значительно меньше, чем алмаза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хрупок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только при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нагревании выше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800</a:t>
            </a:r>
            <a:r>
              <a:rPr lang="ru-RU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С.</a:t>
            </a: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9165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4336616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88640"/>
            <a:ext cx="7444667" cy="514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Физические свойства кремния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52736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неметалл, существует в кристаллическом и аморфном состоянии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хрупок, только при нагревании выше 800 °C он становится пластичным веществом.</a:t>
            </a:r>
          </a:p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Кристаллический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вещество серовато – стального цвета с металлическим блеском, весьма твердое, но хрупкое.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Аморфный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бурый порошок.</a:t>
            </a:r>
          </a:p>
          <a:p>
            <a:pPr indent="450000" algn="just">
              <a:lnSpc>
                <a:spcPct val="85000"/>
              </a:lnSpc>
              <a:defRPr/>
            </a:pP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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= 2,33 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см</a:t>
            </a:r>
            <a:r>
              <a:rPr lang="ru-RU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пл.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1415 </a:t>
            </a:r>
            <a:r>
              <a:rPr lang="ru-RU" sz="2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кип.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3500 </a:t>
            </a:r>
            <a:r>
              <a:rPr lang="ru-RU" sz="2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9165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414964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946" b="7155"/>
          <a:stretch/>
        </p:blipFill>
        <p:spPr>
          <a:xfrm>
            <a:off x="-16946" y="4134774"/>
            <a:ext cx="9144000" cy="2664296"/>
          </a:xfrm>
          <a:prstGeom prst="rect">
            <a:avLst/>
          </a:prstGeom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2402" y="511911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058226" y="116632"/>
            <a:ext cx="5168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Аллотропия кремния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002" y="860695"/>
            <a:ext cx="438598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Кристаллический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кремний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 вещество серовато – стального цвета с металлическим блеском, весьма твердое, но хрупкое с плотностью 2,4 г/см</a:t>
            </a:r>
            <a:r>
              <a:rPr lang="ru-RU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полупроводник</a:t>
            </a:r>
            <a:endParaRPr lang="ru-RU" sz="2800" dirty="0"/>
          </a:p>
          <a:p>
            <a:pPr algn="ctr">
              <a:lnSpc>
                <a:spcPct val="85000"/>
              </a:lnSpc>
            </a:pP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18328" y="1137778"/>
            <a:ext cx="417646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Аморфный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бурый порошок с плотностью 2,4 г/см</a:t>
            </a:r>
            <a:r>
              <a:rPr lang="ru-RU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структура подобна алмазу, сильно гигроскопичный </a:t>
            </a:r>
            <a:endParaRPr lang="ru-RU" sz="2800" dirty="0"/>
          </a:p>
          <a:p>
            <a:pPr algn="ctr">
              <a:lnSpc>
                <a:spcPct val="85000"/>
              </a:lnSpc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05357358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7563" y="236739"/>
            <a:ext cx="8807219" cy="4879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Электрофизические </a:t>
            </a:r>
            <a:r>
              <a:rPr lang="ru-RU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свойства кремния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7562" y="1052736"/>
            <a:ext cx="8807219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Элементарный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типичный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полупроводник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На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электрофизические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свойства кристаллического кремния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большое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влияние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оказывают содержащиеся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нем микропримеси.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Для получения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монокристаллов кремния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дырочной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проводимостью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кремний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вводят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добавки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элементов III-й группы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бор, алюминия, галлия и индия,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электронной проводимостью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добавки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элементов V-й группы 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фосфора, мышьяка или сурьма. </a:t>
            </a: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9165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6592337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116632"/>
            <a:ext cx="47131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Кремний в природе</a:t>
            </a: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6" name="Picture 2" descr="кремни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841" y="-131115"/>
            <a:ext cx="1407195" cy="1665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ремни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7957" y="-99392"/>
            <a:ext cx="1832555" cy="1379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85270" y="1124744"/>
            <a:ext cx="8878098" cy="530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4445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второй по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распространен-</a:t>
            </a:r>
            <a:r>
              <a:rPr lang="ru-RU" sz="2800" b="1" u="sng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ности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элемент.</a:t>
            </a:r>
          </a:p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Кремний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свободном виде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природе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встречается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Отмечены </a:t>
            </a:r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единичные факты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нахождения чистого кремния в самородном виде – мельчайшие включения (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наноиндивиды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 в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ийолитах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Горячегорского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щелочно-габброидного массива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(Кузнецкий Алатау, Красноярский край); в Карелии и на Кольском п-ове (по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материалам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изучения Кольской сверхглубокой скважины); микроскопические кристаллы в фумаролах вулканов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Толбачик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 Кудрявый (Камчатка).</a:t>
            </a:r>
          </a:p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природе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встречается в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кремнезема (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силикатов и алюмосиликатов. </a:t>
            </a:r>
          </a:p>
        </p:txBody>
      </p:sp>
    </p:spTree>
    <p:extLst>
      <p:ext uri="{BB962C8B-B14F-4D97-AF65-F5344CB8AC3E}">
        <p14:creationId xmlns:p14="http://schemas.microsoft.com/office/powerpoint/2010/main" xmlns="" val="107251216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116632"/>
            <a:ext cx="48830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Получение кремния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4462" y="1052736"/>
            <a:ext cx="8892033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кремний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получают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восстанавливая расплав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коксом при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t=1800</a:t>
            </a:r>
            <a:r>
              <a:rPr lang="ru-RU" sz="2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дуговых печах. Чистота полученного таким образом кремния составляет 99,9 %.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101" y="2610085"/>
            <a:ext cx="8943328" cy="1688600"/>
          </a:xfrm>
          <a:prstGeom prst="rect">
            <a:avLst/>
          </a:prstGeom>
        </p:spPr>
      </p:pic>
      <p:pic>
        <p:nvPicPr>
          <p:cNvPr id="12" name="Picture 2" descr="https://cf3.ppt-online.org/files3/slide/i/IAoMcJXbtlmEhr1si0Hu4W3L8K2PCOZedVzYwF/slide-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321" t="25546" r="12410" b="42826"/>
          <a:stretch/>
        </p:blipFill>
        <p:spPr bwMode="auto">
          <a:xfrm>
            <a:off x="2521093" y="4269972"/>
            <a:ext cx="4138769" cy="256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9165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7327323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опыту 2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f.ppt-online.org/files1/slide/g/gE8lYJ4r710AkL2uMmFTPGiw6nVs3XyIpRqx5CSHa/slide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" y="33766"/>
            <a:ext cx="9115044" cy="682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/>
          <a:srcRect l="13474" r="14580"/>
          <a:stretch/>
        </p:blipFill>
        <p:spPr>
          <a:xfrm>
            <a:off x="4815717" y="2626987"/>
            <a:ext cx="4328283" cy="4231013"/>
          </a:xfrm>
          <a:prstGeom prst="rect">
            <a:avLst/>
          </a:prstGeom>
        </p:spPr>
      </p:pic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9165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7033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/>
          <a:srcRect l="13474" r="14580"/>
          <a:stretch/>
        </p:blipFill>
        <p:spPr>
          <a:xfrm>
            <a:off x="1" y="0"/>
            <a:ext cx="9144000" cy="6858024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9165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3382953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yslide.ru/documents_3/cdb590c11181c893cdff2636e345cd5d/img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608" y="6408"/>
            <a:ext cx="9135456" cy="685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9165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856600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https://thepresentation.ru/img/tmb/3/202479/e43948f155167bbe337fdddc59837994-800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-99392"/>
            <a:ext cx="9276554" cy="695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9165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0235150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s://cf.ppt-online.org/files/slide/v/vp62UNzJa5rXEFyhoDMGx1WCI8TsuSZligAcfk/slide-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6" t="1741" r="7717" b="10824"/>
          <a:stretch/>
        </p:blipFill>
        <p:spPr bwMode="auto">
          <a:xfrm>
            <a:off x="1" y="0"/>
            <a:ext cx="91002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9165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0226215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9165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52190" y="305998"/>
            <a:ext cx="880626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Лабораторный способ получения:</a:t>
            </a:r>
          </a:p>
          <a:p>
            <a:pPr algn="ctr">
              <a:lnSpc>
                <a:spcPct val="85000"/>
              </a:lnSpc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2Mg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2MgO 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Si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algn="ctr">
              <a:lnSpc>
                <a:spcPct val="85000"/>
              </a:lnSpc>
              <a:defRPr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3SiO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2Al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87643"/>
            <a:ext cx="3635896" cy="484283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430861" y="2996952"/>
            <a:ext cx="5626921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90000"/>
              </a:lnSpc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Нагревание песка с магнием: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2Mg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2MgO 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Si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indent="450850" algn="just">
              <a:lnSpc>
                <a:spcPct val="90000"/>
              </a:lnSpc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 отделения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Si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от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MgO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используют соляную кислоту: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+ 2HCl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MgCl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+ H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3151058" y="3424237"/>
            <a:ext cx="5723099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1243744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188640"/>
            <a:ext cx="7452681" cy="514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Химические 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свойства кремния</a:t>
            </a: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9165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1124744"/>
            <a:ext cx="885698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>
              <a:lnSpc>
                <a:spcPct val="85000"/>
              </a:lnSpc>
              <a:defRPr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кремний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малоактивен. </a:t>
            </a:r>
          </a:p>
          <a:p>
            <a:pPr indent="432000" algn="just">
              <a:lnSpc>
                <a:spcPct val="85000"/>
              </a:lnSpc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При комнатной температуре реагирует только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фтором, образуя летучий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тетрафторид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кремния:</a:t>
            </a:r>
          </a:p>
          <a:p>
            <a:pPr algn="ctr">
              <a:lnSpc>
                <a:spcPct val="85000"/>
              </a:lnSpc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Si + 2F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SiF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4</a:t>
            </a:r>
            <a:endParaRPr lang="ru-RU" sz="2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892248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26" y="75069"/>
            <a:ext cx="8988070" cy="5616624"/>
          </a:xfrm>
          <a:prstGeom prst="rect">
            <a:avLst/>
          </a:prstGeom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7351" y="5085557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5530950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4" descr="gigiena23 крем противокариес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557338"/>
            <a:ext cx="2160587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5" descr="Kremniy_prirodnyiy_filtr-aktivator_vodyi__small_480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1557338"/>
            <a:ext cx="169862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6" descr="к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1557338"/>
            <a:ext cx="156368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7" descr="к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563" y="1557338"/>
            <a:ext cx="2160587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8" descr="к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4292600"/>
            <a:ext cx="2303462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9" descr="к5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575" y="4221163"/>
            <a:ext cx="2763838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0" descr="кремний эл жизни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788" y="4221163"/>
            <a:ext cx="252095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95288" y="188640"/>
            <a:ext cx="81243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Применение кремния в медицине</a:t>
            </a:r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20703" y="515756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10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2847834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5" descr="1233859990_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5204" y="4766878"/>
            <a:ext cx="1895052" cy="200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7" descr="786968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336" y="4692347"/>
            <a:ext cx="2239374" cy="209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9" descr="12361572773ba7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4772" y="4754009"/>
            <a:ext cx="2000505" cy="203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173288" y="43875"/>
            <a:ext cx="4980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Биологическая роль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2837" y="990585"/>
            <a:ext cx="8712968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Важнейшее соединение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необходим для жизни растений и животных.  </a:t>
            </a:r>
          </a:p>
          <a:p>
            <a:pPr indent="45000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Благодаря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ему тростники,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74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камыши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74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хвощи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стоят крепко, как штыки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Острые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листья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74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осоки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режут, как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ножи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74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стерня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на скошенном поле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колет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как иголки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74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стебли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4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злаков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настолько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крепки, что не позволяют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ниве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 полях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ложиться от дождя 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ветра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20703" y="515756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9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52648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08211" y="72976"/>
            <a:ext cx="4176042" cy="379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4382" y="3845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4287" y="959876"/>
            <a:ext cx="9001156" cy="4300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indent="-6350" algn="just">
              <a:lnSpc>
                <a:spcPct val="75000"/>
              </a:lnSpc>
            </a:pPr>
            <a:r>
              <a:rPr lang="ru-RU" sz="28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800" b="1" dirty="0" smtClean="0">
              <a:ln w="1905"/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75000"/>
              </a:lnSpc>
            </a:pPr>
            <a:endParaRPr lang="ru-RU" sz="23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Введение. Цели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и задачи учебной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дисциплины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«Химия кремния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» и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её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связь с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другими дисциплинами.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Краткая историческая справка.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Роль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русских ученых в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развитии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химии кремния.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Кремний и его соединения.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Бинарные соединения кремния: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карбиды,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/>
              </a:rPr>
              <a:t>нитриды,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11" action="ppaction://hlinksldjump"/>
              </a:rPr>
              <a:t>бориды,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hlinkClick r:id="rId12" action="ppaction://hlinksldjump"/>
              </a:rPr>
              <a:t>силициды.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13" action="ppaction://hlinksldjump"/>
              </a:rPr>
              <a:t>Галоидные соединения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hlinkClick r:id="rId13" action="ppaction://hlinksldjump"/>
              </a:rPr>
              <a:t>кремния.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4" action="ppaction://hlinksldjump"/>
              </a:rPr>
              <a:t>Проверим</a:t>
            </a:r>
            <a:r>
              <a:rPr lang="ru-RU" sz="2800" b="1" kern="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4" action="ppaction://hlinksldjump"/>
              </a:rPr>
              <a:t>, как Вы поняли и </a:t>
            </a:r>
            <a:r>
              <a:rPr lang="ru-RU" sz="28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4" action="ppaction://hlinksldjump"/>
              </a:rPr>
              <a:t>запомнили  </a:t>
            </a:r>
            <a:r>
              <a:rPr lang="ru-RU" sz="2800" b="1" kern="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4" action="ppaction://hlinksldjump"/>
              </a:rPr>
              <a:t>пройденный </a:t>
            </a:r>
            <a:r>
              <a:rPr lang="ru-RU" sz="28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4" action="ppaction://hlinksldjump"/>
              </a:rPr>
              <a:t>материал.</a:t>
            </a:r>
            <a:r>
              <a:rPr lang="ru-RU" sz="28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2800" b="1" kern="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5" action="ppaction://hlinksldjump"/>
              </a:rPr>
              <a:t>Проверьте свои </a:t>
            </a:r>
            <a:r>
              <a:rPr lang="ru-RU" sz="28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5" action="ppaction://hlinksldjump"/>
              </a:rPr>
              <a:t>ответы.</a:t>
            </a:r>
            <a:endParaRPr lang="ru-RU" sz="2800" b="1" kern="1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  <a:p>
            <a:pPr marL="446088" indent="-450000" algn="just">
              <a:lnSpc>
                <a:spcPct val="75000"/>
              </a:lnSpc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6" action="ppaction://hlinksldjump"/>
              </a:rPr>
              <a:t>Использованные источники.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" action="ppaction://noaction"/>
              </a:rPr>
              <a:t>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1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6061453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5" descr="1222759355_des8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665505"/>
            <a:ext cx="2232372" cy="198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7" descr="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4419" y="4805363"/>
            <a:ext cx="1971317" cy="1751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9" descr="Ris3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71740" y="2468313"/>
            <a:ext cx="1705719" cy="169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11" descr="215918751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06284" y="2417562"/>
            <a:ext cx="1676746" cy="171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4" name="Text Box 12"/>
          <p:cNvSpPr txBox="1">
            <a:spLocks noChangeArrowheads="1"/>
          </p:cNvSpPr>
          <p:nvPr/>
        </p:nvSpPr>
        <p:spPr bwMode="auto">
          <a:xfrm>
            <a:off x="2271912" y="4956387"/>
            <a:ext cx="2572469" cy="82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74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Диатомовые водоросли</a:t>
            </a:r>
          </a:p>
        </p:txBody>
      </p:sp>
      <p:sp>
        <p:nvSpPr>
          <p:cNvPr id="50185" name="Text Box 13"/>
          <p:cNvSpPr txBox="1">
            <a:spLocks noChangeArrowheads="1"/>
          </p:cNvSpPr>
          <p:nvPr/>
        </p:nvSpPr>
        <p:spPr bwMode="auto">
          <a:xfrm>
            <a:off x="6737401" y="4361296"/>
            <a:ext cx="6976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dirty="0"/>
              <a:t>        </a:t>
            </a:r>
          </a:p>
        </p:txBody>
      </p:sp>
      <p:pic>
        <p:nvPicPr>
          <p:cNvPr id="50186" name="Picture 14" descr="corallina_officinalis кр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55875" y="2665504"/>
            <a:ext cx="2646438" cy="198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20703" y="515756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1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388" y="188640"/>
            <a:ext cx="8785100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  <a:defRPr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входит и в состав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низших живых организмов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диатомовых водорослей 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радиолярий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нежнейших комочков живой материи, которые создают свои непревзойденные по красоте скелеты из кремнезема.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52700" y="4135880"/>
            <a:ext cx="23783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Радиолярии</a:t>
            </a:r>
          </a:p>
        </p:txBody>
      </p:sp>
    </p:spTree>
    <p:extLst>
      <p:ext uri="{BB962C8B-B14F-4D97-AF65-F5344CB8AC3E}">
        <p14:creationId xmlns:p14="http://schemas.microsoft.com/office/powerpoint/2010/main" xmlns="" val="28829529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-24"/>
            <a:ext cx="8858312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Вспомним: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макроэлементы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– это элементы, содержание которых в организме выше 10</a:t>
            </a:r>
            <a:r>
              <a:rPr lang="ru-RU" sz="2700" b="1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–2 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%. К ним относятся </a:t>
            </a:r>
            <a:r>
              <a:rPr lang="ru-RU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кислород, углерод, водород, азот, фосфор, сера, кальций, магний, натрий и хлор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 t="1112" b="9955"/>
          <a:stretch>
            <a:fillRect/>
          </a:stretch>
        </p:blipFill>
        <p:spPr bwMode="auto">
          <a:xfrm>
            <a:off x="2500298" y="1570350"/>
            <a:ext cx="3821905" cy="507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Овал 12"/>
          <p:cNvSpPr/>
          <p:nvPr/>
        </p:nvSpPr>
        <p:spPr>
          <a:xfrm>
            <a:off x="3428992" y="5286388"/>
            <a:ext cx="428628" cy="428628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357554" y="3143248"/>
            <a:ext cx="500066" cy="428628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714744" y="2428868"/>
            <a:ext cx="428628" cy="35719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857752" y="5072074"/>
            <a:ext cx="500066" cy="35719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214678" y="4500570"/>
            <a:ext cx="500066" cy="428628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3357554" y="5929330"/>
            <a:ext cx="642942" cy="35719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072066" y="3286124"/>
            <a:ext cx="571504" cy="500066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286116" y="4000504"/>
            <a:ext cx="428628" cy="35719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4857752" y="2500306"/>
            <a:ext cx="714380" cy="571504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5072066" y="4286256"/>
            <a:ext cx="500066" cy="428628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4786314" y="5857892"/>
            <a:ext cx="642942" cy="500066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429388" y="3714752"/>
            <a:ext cx="2261947" cy="77534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В Земной коре </a:t>
            </a:r>
            <a:endParaRPr lang="ru-RU" sz="2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42844" y="3571876"/>
            <a:ext cx="2261947" cy="77534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В Земной коре </a:t>
            </a:r>
            <a:endParaRPr lang="ru-RU" sz="2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 rot="16200000" flipH="1">
            <a:off x="6107917" y="2893215"/>
            <a:ext cx="928694" cy="714380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6215074" y="4214818"/>
            <a:ext cx="714380" cy="571504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rot="10800000" flipV="1">
            <a:off x="1714480" y="2928934"/>
            <a:ext cx="785818" cy="642942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10800000">
            <a:off x="1500166" y="4286256"/>
            <a:ext cx="1000132" cy="571504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143372" y="4357694"/>
            <a:ext cx="575878" cy="68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0703" y="515756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Управляющая кнопка: далее 3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3" name="Управляющая кнопка: назад 3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4" name="Управляющая кнопка: домой 33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4664926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06" y="-24"/>
            <a:ext cx="9001156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Микроэлементы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 Это элементы, содержание которых в организме находится в пределах от 10</a:t>
            </a:r>
            <a:r>
              <a:rPr lang="ru-RU" sz="2700" b="1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–3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до 10</a:t>
            </a:r>
            <a:r>
              <a:rPr lang="ru-RU" sz="2700" b="1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–5 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%. К ним относятся </a:t>
            </a:r>
            <a:r>
              <a:rPr lang="ru-RU" sz="2700" b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иод</a:t>
            </a:r>
            <a:r>
              <a:rPr lang="ru-RU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медь, мышьяк, фтор, бром, стронций, барий, кобальт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 l="1616" b="10133"/>
          <a:stretch>
            <a:fillRect/>
          </a:stretch>
        </p:blipFill>
        <p:spPr bwMode="auto">
          <a:xfrm>
            <a:off x="2285984" y="1500174"/>
            <a:ext cx="391873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Овал 12"/>
          <p:cNvSpPr/>
          <p:nvPr/>
        </p:nvSpPr>
        <p:spPr>
          <a:xfrm>
            <a:off x="5286380" y="2571744"/>
            <a:ext cx="214314" cy="214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786050" y="2143116"/>
            <a:ext cx="285752" cy="214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715008" y="2571744"/>
            <a:ext cx="214314" cy="214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857488" y="2571744"/>
            <a:ext cx="214314" cy="214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000496" y="4500570"/>
            <a:ext cx="36156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Овал 19"/>
          <p:cNvSpPr/>
          <p:nvPr/>
        </p:nvSpPr>
        <p:spPr>
          <a:xfrm>
            <a:off x="2714612" y="5286388"/>
            <a:ext cx="285752" cy="214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0703" y="515756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6745888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0703" y="515756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275046"/>
            <a:ext cx="8928992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tabLst>
                <a:tab pos="176213" algn="l"/>
              </a:tabLst>
              <a:defRPr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микроэлемент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постоянно содержащийся в организме человека. Наибольшее его количество содержится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лимфоузлах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соединительной ткани аорты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трахеи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волосах и коже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необходим для построения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эпителиальных клеток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  <a:tabLst>
                <a:tab pos="176213" algn="l"/>
              </a:tabLst>
              <a:defRPr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Среднее содержание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крови составляет 8,25 мг/сутки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С возрастом его уровень в организме снижается, поэтому у пожилых людей потребность в кремнии, как правило, повышается. Улучшают усвоение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организмом наличие кальция, магния, марганца и калия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606940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0703" y="515756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303556"/>
            <a:ext cx="8928992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tabLst>
                <a:tab pos="176213" algn="l"/>
              </a:tabLst>
              <a:defRPr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Кремний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играет важную роль в процессе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минерализации костной ткани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; необходим для поддержания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эластичности стенки артерий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оказывает положительное влияние на иммунитет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замедляет процессы старения в тканях организма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человека.</a:t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" descr="skelet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lum bright="20000" contrast="-40000"/>
          </a:blip>
          <a:srcRect/>
          <a:stretch>
            <a:fillRect/>
          </a:stretch>
        </p:blipFill>
        <p:spPr bwMode="auto">
          <a:xfrm>
            <a:off x="251520" y="3284984"/>
            <a:ext cx="2784444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bloodvessels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3068960"/>
            <a:ext cx="2520280" cy="293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566278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1026" name="Picture 2" descr="https://cf2.ppt-online.org/files2/slide/a/ACH6dIZhFzUubQTglxct8qroLwJOvYej23BGMyR79/slide-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91"/>
          <a:stretch/>
        </p:blipFill>
        <p:spPr bwMode="auto">
          <a:xfrm>
            <a:off x="1" y="656759"/>
            <a:ext cx="9144000" cy="615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7351" y="5085557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755576" y="-27384"/>
            <a:ext cx="76754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33CC"/>
                </a:solidFill>
                <a:latin typeface="Arial Black" panose="020B0A04020102020204" pitchFamily="34" charset="0"/>
              </a:rPr>
              <a:t>Применение кремния в технике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33CC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94795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3787" y="82979"/>
            <a:ext cx="6789116" cy="6793459"/>
          </a:xfrm>
          <a:prstGeom prst="rect">
            <a:avLst/>
          </a:prstGeom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7351" y="5085557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173626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80" y="219084"/>
            <a:ext cx="9138919" cy="5881007"/>
          </a:xfrm>
          <a:prstGeom prst="rect">
            <a:avLst/>
          </a:prstGeom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7351" y="5085557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752206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2050" name="Picture 2" descr="https://prezentacii.org/upload/cloud/18/10/80557/images/screen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250" b="6951"/>
          <a:stretch/>
        </p:blipFill>
        <p:spPr bwMode="auto">
          <a:xfrm>
            <a:off x="35496" y="372156"/>
            <a:ext cx="914403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7351" y="5085557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914940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528" y="404664"/>
            <a:ext cx="8640960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Бинарные 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соединения кремния: 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33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карбиды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33CC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412611"/>
            <a:ext cx="878497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Карби́д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кре́мния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карборунд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) –</a:t>
            </a:r>
            <a:r>
              <a:rPr lang="ru-RU" sz="2800" b="1" dirty="0" smtClean="0">
                <a:latin typeface="Arial" panose="020B0604020202020204" pitchFamily="34" charset="0"/>
              </a:rPr>
              <a:t>бинарное</a:t>
            </a:r>
            <a:r>
              <a:rPr lang="ru-RU" sz="2800" b="1" dirty="0">
                <a:latin typeface="Arial" panose="020B0604020202020204" pitchFamily="34" charset="0"/>
              </a:rPr>
              <a:t> неорганическое химическое соединение кремния с углеродом. Химическая формула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SiC</a:t>
            </a:r>
            <a:r>
              <a:rPr lang="ru-RU" sz="2800" b="1" dirty="0">
                <a:latin typeface="Arial" panose="020B0604020202020204" pitchFamily="34" charset="0"/>
              </a:rPr>
              <a:t>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В природе </a:t>
            </a:r>
            <a:r>
              <a:rPr lang="ru-RU" sz="2800" b="1" dirty="0">
                <a:latin typeface="Arial" panose="020B0604020202020204" pitchFamily="34" charset="0"/>
              </a:rPr>
              <a:t>встречается в виде чрезвычайно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редкого минерала</a:t>
            </a:r>
            <a:r>
              <a:rPr lang="ru-RU" sz="2800" b="1" dirty="0">
                <a:latin typeface="Arial" panose="020B0604020202020204" pitchFamily="34" charset="0"/>
              </a:rPr>
              <a:t> 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– </a:t>
            </a:r>
            <a:r>
              <a:rPr lang="ru-RU" sz="2800" b="1" dirty="0">
                <a:latin typeface="Arial" panose="020B0604020202020204" pitchFamily="34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муассанита</a:t>
            </a:r>
            <a:r>
              <a:rPr lang="ru-RU" sz="2800" b="1" dirty="0">
                <a:latin typeface="Arial" panose="020B0604020202020204" pitchFamily="34" charset="0"/>
              </a:rPr>
              <a:t>. </a:t>
            </a:r>
            <a:endParaRPr lang="ru-RU" sz="2800" b="1" dirty="0"/>
          </a:p>
        </p:txBody>
      </p:sp>
      <p:pic>
        <p:nvPicPr>
          <p:cNvPr id="11" name="Picture 2" descr="Siliciumcarbi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17" t="14508" r="22032" b="14273"/>
          <a:stretch/>
        </p:blipFill>
        <p:spPr bwMode="auto">
          <a:xfrm>
            <a:off x="539552" y="3568104"/>
            <a:ext cx="2098568" cy="251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8385" y="6067310"/>
            <a:ext cx="3106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Карбид кремния</a:t>
            </a:r>
            <a:endParaRPr lang="ru-RU" sz="2800" dirty="0"/>
          </a:p>
        </p:txBody>
      </p:sp>
      <p:pic>
        <p:nvPicPr>
          <p:cNvPr id="1026" name="Picture 2" descr="250px-Moissanite-USGS-20-1001d-14x-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70139"/>
            <a:ext cx="2088232" cy="211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74336" y="5533739"/>
            <a:ext cx="4572000" cy="11264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Монокристалл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муассанита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(~1 мм в размере)</a:t>
            </a:r>
            <a:endParaRPr lang="ru-RU" sz="2800" b="1" dirty="0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279701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88640"/>
            <a:ext cx="8424936" cy="1351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Введение. Цели 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 задачи учебной дисциплины «Химия кремния» и её связь с другими дисциплинами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l="12666" t="10625" r="13308" b="12595"/>
          <a:stretch/>
        </p:blipFill>
        <p:spPr>
          <a:xfrm>
            <a:off x="424696" y="1607082"/>
            <a:ext cx="8222600" cy="4804107"/>
          </a:xfrm>
          <a:prstGeom prst="rect">
            <a:avLst/>
          </a:prstGeom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4282" y="511380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0827245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0"/>
            <a:ext cx="9036496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Природный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карбид кремния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–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муассанит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</a:rPr>
              <a:t>можно найти только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в ничтожно малых количествах </a:t>
            </a:r>
            <a:r>
              <a:rPr lang="ru-RU" sz="2800" b="1" u="sng" dirty="0">
                <a:latin typeface="Arial" panose="020B0604020202020204" pitchFamily="34" charset="0"/>
                <a:ea typeface="Times New Roman" panose="02020603050405020304" pitchFamily="18" charset="0"/>
              </a:rPr>
              <a:t>в некоторых типах метеоритов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 и в</a:t>
            </a:r>
            <a:r>
              <a:rPr lang="ru-RU" sz="2800" b="1" u="sng" dirty="0">
                <a:latin typeface="Arial" panose="020B0604020202020204" pitchFamily="34" charset="0"/>
                <a:ea typeface="Times New Roman" panose="02020603050405020304" pitchFamily="18" charset="0"/>
              </a:rPr>
              <a:t> месторождениях корунда и кимберлита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Практически любой карбид кремния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продаваемый в мире, в том числе и в виде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муассанитового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украшения,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является синтетическим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Природный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муассанит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был впервые обнаружен в 1893 году в виде небольших шестиугольных пластинчатых включений в метеорите Каньон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Диабло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 в Аризоне Фердинандом Анри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Муассаном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 в честь которого и был назван минерал в 1905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году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sz="2800" b="1" dirty="0"/>
          </a:p>
        </p:txBody>
      </p:sp>
      <p:pic>
        <p:nvPicPr>
          <p:cNvPr id="2050" name="Picture 2" descr="250px-Moissanite_r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976" y="5302906"/>
            <a:ext cx="3312368" cy="140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87528" y="5461687"/>
            <a:ext cx="309113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Кольцо с синтетическим муассанитом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228365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9514" y="522920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Хоть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карбид кремния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является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редким веществом на Земле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он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широко распространён в космосе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Это вещество встречается в пылевых облаках вокруг богатых углеродом 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звёзд.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зёрен карбида кремния, найденных в углеродистом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хондритовом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метеорите 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Мёрчисон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показал аномальное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изотопное соотношение углерода и кремния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что указывает на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происхождение данного вещества за пределами Солнечной системы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: 99 % зёрен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образовалось около богатых углеродом звёзд, принадлежащих к асимптотической ветви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гигантов.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Карбид кремния можно часто обнаружить вокруг таких звёзд по их ИК-спектрам</a:t>
            </a:r>
          </a:p>
        </p:txBody>
      </p:sp>
    </p:spTree>
    <p:extLst>
      <p:ext uri="{BB962C8B-B14F-4D97-AF65-F5344CB8AC3E}">
        <p14:creationId xmlns:p14="http://schemas.microsoft.com/office/powerpoint/2010/main" xmlns="" val="335164456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32614"/>
            <a:ext cx="8856984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О ранних,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не систематических и часто непризнанных синтезах карбида кремния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сообщали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Деспретз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(1849),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Марсден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(1880) и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Колсон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(1882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год).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Широкомасштабное производство начал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</a:rPr>
              <a:t>Эдвард </a:t>
            </a:r>
            <a:r>
              <a:rPr lang="ru-RU" sz="2800" b="1" u="sng" dirty="0" err="1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</a:rPr>
              <a:t>Гудрич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u="sng" dirty="0" err="1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</a:rPr>
              <a:t>Ачесон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 в 1893. Он запатентовал метод получения порошкообразного карбида кремния 28 февраля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1893.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Ачесон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также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разработал электрическую печь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 в которой карбид кремния создаётся до сих пор. Он основал компанию </a:t>
            </a:r>
            <a:r>
              <a:rPr lang="ru-RU" sz="2800" b="1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The</a:t>
            </a:r>
            <a:r>
              <a:rPr lang="ru-RU" sz="2800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Carborundum</a:t>
            </a:r>
            <a:r>
              <a:rPr lang="ru-RU" sz="2800" b="1" i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Company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 для производства порошкообразного вещества, которое первоначально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использовалось в качестве 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абразива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250327024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000364" y="136443"/>
            <a:ext cx="3038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Производство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92696"/>
            <a:ext cx="885698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Из-за редкости нахождения в природе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муассанита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карбид кремния, как правило, имеет искусственное происхождение.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Простейшим способом производства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является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спекание кремнезёма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с углеродом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 в графитовой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электропечи 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Ачесона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при высокой температуре 1600–2500 °C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+ 3C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+ CO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</a:t>
            </a:r>
            <a:r>
              <a:rPr lang="en-US" sz="28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407699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https://upload.wikimedia.org/wikipedia/commons/4/43/SiC_crystal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0940" y="3257264"/>
            <a:ext cx="571500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7731" y="116632"/>
            <a:ext cx="8784976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Кристаллы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высокой чистоты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бесцветного, бледно-жёлтого и зелёного цвета находятся ближе всего к резистору. На большем расстоянии от резистора цвет изменяется на синий или чёрный из-за примесей.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Загрязнителями чаще всего являются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азот и алюминий, они влияют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на электропроводность полученного материала.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44084" y="5533739"/>
            <a:ext cx="6408712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</a:rPr>
              <a:t>Синтетические кристаллы </a:t>
            </a:r>
            <a:r>
              <a:rPr lang="ru-RU" sz="2800" b="1" dirty="0" err="1">
                <a:latin typeface="Arial" panose="020B0604020202020204" pitchFamily="34" charset="0"/>
              </a:rPr>
              <a:t>SiC</a:t>
            </a:r>
            <a:r>
              <a:rPr lang="ru-RU" sz="2800" b="1" dirty="0">
                <a:latin typeface="Arial" panose="020B0604020202020204" pitchFamily="34" charset="0"/>
              </a:rPr>
              <a:t> ~ 3 мм в диаметре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81279701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upload.wikimedia.org/wikipedia/commons/d/db/Lely_SiC_Cryst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0598" y="3609070"/>
            <a:ext cx="5040560" cy="278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0478" y="6041175"/>
            <a:ext cx="7200800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Кристаллы карбида кремния, полученные благодаря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BA0000"/>
                </a:solidFill>
                <a:latin typeface="Arial" panose="020B0604020202020204" pitchFamily="34" charset="0"/>
              </a:rPr>
              <a:t>процессу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BA0000"/>
                </a:solidFill>
                <a:latin typeface="Arial" panose="020B0604020202020204" pitchFamily="34" charset="0"/>
              </a:rPr>
              <a:t>Лели</a:t>
            </a:r>
            <a:endParaRPr lang="ru-RU" sz="2800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0478" y="44624"/>
            <a:ext cx="886401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Чистый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карбид кремния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можно получить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помощью так называемого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процесса Лели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 в котором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порошкообразный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SiC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возгоняется в атмосфере аргона при 2500 °C и осаждается на более холодной подложке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в виде чешуйчатых монокристаллов размерами до 2×2 см. Этот процесс даёт высококачественные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монокристаллы, получающиеся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из-за быстрого нагрева до высоких температур и в основном состоящие из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6H-SiC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фазы.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687409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82" y="5292749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0478" y="116632"/>
            <a:ext cx="8864010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Улучшенный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процесс Лели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при участии индукционного нагрева в графитовых тиглях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даёт ещё большие монокристаллы до 10 см в диаметре.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Кубический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SiC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 как правило,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</a:rPr>
              <a:t>выращивается с помощью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более дорогостоящего процесса – химического осаждения паров.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440963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82" y="5292749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Чистый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карбид кремния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также может быть получен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путём термического разложения полимера 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полиметилсилана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(SiCH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в атмосфере инертного газа при низких температурах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Относительно CVD-процесса метод пиролиза более удобен, поскольку из полимера можно сформировать изделие любой формы перед запеканием в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керамику.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3629465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539552" y="1412776"/>
            <a:ext cx="8136904" cy="47525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87524" y="1511078"/>
            <a:ext cx="8640960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Бинарные 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соединения кремния: 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33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карбиды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33CC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9552" y="2520984"/>
            <a:ext cx="7890100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Карби́д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кре́мния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карборунд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) –</a:t>
            </a:r>
            <a:r>
              <a:rPr lang="ru-RU" sz="2800" b="1" dirty="0" smtClean="0">
                <a:latin typeface="Arial" panose="020B0604020202020204" pitchFamily="34" charset="0"/>
              </a:rPr>
              <a:t>бинарное</a:t>
            </a:r>
            <a:r>
              <a:rPr lang="ru-RU" sz="2800" b="1" dirty="0">
                <a:latin typeface="Arial" panose="020B0604020202020204" pitchFamily="34" charset="0"/>
              </a:rPr>
              <a:t> неорганическое химическое соединение кремния с углеродом. Химическая формула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SiC</a:t>
            </a:r>
            <a:r>
              <a:rPr lang="ru-RU" sz="2800" b="1" dirty="0">
                <a:latin typeface="Arial" panose="020B0604020202020204" pitchFamily="34" charset="0"/>
              </a:rPr>
              <a:t>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В природе </a:t>
            </a:r>
            <a:r>
              <a:rPr lang="ru-RU" sz="2800" b="1" dirty="0">
                <a:latin typeface="Arial" panose="020B0604020202020204" pitchFamily="34" charset="0"/>
              </a:rPr>
              <a:t>встречается в виде чрезвычайно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редкого минерала</a:t>
            </a:r>
            <a:r>
              <a:rPr lang="ru-RU" sz="2800" b="1" dirty="0">
                <a:latin typeface="Arial" panose="020B0604020202020204" pitchFamily="34" charset="0"/>
              </a:rPr>
              <a:t> 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– </a:t>
            </a:r>
            <a:r>
              <a:rPr lang="ru-RU" sz="2800" b="1" dirty="0">
                <a:latin typeface="Arial" panose="020B0604020202020204" pitchFamily="34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муассанита</a:t>
            </a:r>
            <a:r>
              <a:rPr lang="ru-RU" sz="2800" b="1" dirty="0">
                <a:latin typeface="Arial" panose="020B0604020202020204" pitchFamily="34" charset="0"/>
              </a:rPr>
              <a:t>. </a:t>
            </a:r>
            <a:endParaRPr lang="ru-RU" sz="2800" b="1" dirty="0" smtClean="0">
              <a:latin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Хоть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карбид кремния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является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редким веществом на Земле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он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широко распространён в космосе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280170376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539552" y="1412776"/>
            <a:ext cx="8136904" cy="47525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52994" y="1499404"/>
            <a:ext cx="3038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Производство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51" y="2163306"/>
            <a:ext cx="8139469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Из-за редкости нахождения в природе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муассанита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карбид кремния, как правило, имеет искусственное происхождение.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Простейшим способом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производства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является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спекание кремнезёма с углеродом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в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графитовой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электропечи 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Ачесона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при высокой температуре 1600–2500 °C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+ 3C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+ CO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</a:t>
            </a:r>
            <a:r>
              <a:rPr lang="en-US" sz="28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436718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2056" name="Picture 8" descr="https://mtdata.ru/u15/photoB6D2/20833169820-0/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75" y="3505252"/>
            <a:ext cx="4371412" cy="327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6.userapi.com/impg/v_MQY09ALseNd_Q3riRrcif9gufQbwvWPd3TpA/H8yvuBXyznI.jpg?size=1280x605&amp;quality=96&amp;sign=22346b7a1bce0a57999d7204ec4915d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5231" y="3100186"/>
            <a:ext cx="4660299" cy="220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baidun.com/wp-content/uploads/2013/06/KB_GL_9977aw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66" t="5840" r="15124" b="4515"/>
          <a:stretch/>
        </p:blipFill>
        <p:spPr bwMode="auto">
          <a:xfrm>
            <a:off x="5645568" y="5144531"/>
            <a:ext cx="1879214" cy="1670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116632"/>
            <a:ext cx="885698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Соединения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кремния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широко </a:t>
            </a:r>
            <a:r>
              <a:rPr lang="ru-RU" sz="2800" b="1" dirty="0" smtClean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распространен-</a:t>
            </a:r>
            <a:r>
              <a:rPr lang="ru-RU" sz="2800" b="1" dirty="0" err="1" smtClean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ные</a:t>
            </a:r>
            <a:r>
              <a:rPr lang="ru-RU" sz="2800" b="1" dirty="0" smtClean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земле, были известны человеку с каменного века. Использование каменных орудий для труда и охоты продолжалось несколько тысячелетий. </a:t>
            </a:r>
            <a:endParaRPr lang="ru-RU" sz="2800" b="1" dirty="0" smtClean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соединений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кремния</a:t>
            </a:r>
            <a:r>
              <a:rPr lang="ru-RU" sz="2800" b="1" dirty="0" smtClean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связанное с их переработкой,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изготовление стекла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началось около 3000 лет до н. э. (в Древнем Египте). </a:t>
            </a:r>
            <a:endParaRPr lang="ru-RU" sz="2800" b="1" dirty="0" smtClean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553178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539552" y="1412776"/>
            <a:ext cx="8136904" cy="47525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1461898"/>
            <a:ext cx="788861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Чистый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карбид кремния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можно получить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помощью так называемого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процесса Лели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 в котором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порошкообразный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SiC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возгоняется в атмосфере аргона при 2500 °C и осаждается на более холодной подложке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в виде чешуйчатых монокристаллов размерами до 2×2 см. Этот процесс даёт высококачественные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монокристаллы, получающиеся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из-за быстрого нагрева до высоких температур и в основном состоящие из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6H-SiC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фазы.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267315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539552" y="1412776"/>
            <a:ext cx="8136904" cy="47525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Сделаем запись в тетради.</a:t>
            </a: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2796" y="1603499"/>
            <a:ext cx="808366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Чистый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карбид кремния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также может быть получен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путём термического разложения полимера 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полиметилсилана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(SiCH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в атмосфере инертного газа при низких температурах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Относительно CVD-процесса метод пиролиза более удобен, поскольку из полимера можно сформировать изделие любой формы перед запеканием в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керамику.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399937966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31032" y="456113"/>
            <a:ext cx="8712968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Структуры основных политипов 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SiC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122" name="Рисунок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219" t="45045" r="9400" b="24658"/>
          <a:stretch/>
        </p:blipFill>
        <p:spPr bwMode="auto">
          <a:xfrm>
            <a:off x="548567" y="4364455"/>
            <a:ext cx="7769212" cy="205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5753" y="860765"/>
            <a:ext cx="877141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Известно примерно 250 кристаллических форм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карбида кремния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</a:rPr>
              <a:t>Полиморфизм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SiC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характеризуется большим количеством схожих кристаллических структур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 называемых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</a:rPr>
              <a:t>политипами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. Они являются вариациями одного и того же химического соединения, которые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идентичны в двух измерениях, но отличаются в третьем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. Таким образом, их можно рассматривать как слои, сложенные в стопку в определённой последовательности.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9464" y="6292179"/>
            <a:ext cx="2021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β)3C-SiC  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46080" y="5865439"/>
            <a:ext cx="4294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4H-SiC           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α)6H-SiC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Сделаем запись в тетради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5859694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85698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Альфа-карбид кремния (α-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SiC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является наиболее часто встречающимся 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полиморфом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. Эта модификация образуется при температуре свыше 1700 °C и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имеет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гексагональную решётку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кристаллическая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структура типа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вюрцита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6" name="Picture 2" descr="(α)6H-SiC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7608" y="2780655"/>
            <a:ext cx="5880792" cy="203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3919887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85698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Бета-модификация (β-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SiC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кристаллической структурой типа цинковой обманки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(аналог структуры алмаза), образуется при температурах ниже 1700 °C. До недавнего времени бета-форма имела сравнительно небольшое коммерческое использование, однако в настоящее время в связи с использованием его в качестве гетерогенных катализаторов интерес к ней увеличивается.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 descr="(β)3C-SiC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48402"/>
            <a:ext cx="3212119" cy="259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8918317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44833" y="958418"/>
            <a:ext cx="885698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Нагревание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бета-формы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до температур свыше 1700 °C способно приводить к постепенному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переходу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кубической бета-формы в гексагональную (2Н, 4Н, 6Н, 8Н) и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ромбичеcкую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(15R). При повышении температуры и времени процесса все образующиеся формы переходят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конечном итоге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гексагональный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альфа-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политип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6Н.</a:t>
            </a:r>
          </a:p>
        </p:txBody>
      </p:sp>
      <p:pic>
        <p:nvPicPr>
          <p:cNvPr id="11" name="Picture 2" descr="(β)3C-SiC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833" y="4139188"/>
            <a:ext cx="2855531" cy="23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(α)6H-SiC"/>
          <p:cNvPicPr>
            <a:picLocks noChangeAspect="1" noChangeArrowheads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6134" y="4447227"/>
            <a:ext cx="4888631" cy="169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3235035" y="5142767"/>
            <a:ext cx="471159" cy="345790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Сделаем запись в тетради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79857269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528" y="116632"/>
            <a:ext cx="828075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Свойства основных политипов карбида кремния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587" t="44498" r="3255" b="20083"/>
          <a:stretch/>
        </p:blipFill>
        <p:spPr bwMode="auto">
          <a:xfrm>
            <a:off x="0" y="1195652"/>
            <a:ext cx="9144000" cy="369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5804517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95721"/>
            <a:ext cx="885698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Чистый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карбид кремния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бесцветен. Его оттенки от коричневого до чёрного цвета связаны с примесями железа.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Радужный блеск кристаллов обусловливается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тем, что при контакте с воздухом на их поверхности образуется плёнка из диоксида кремния, что приводит к пассивированию внешнего слоя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55900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9368" y="5292749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123728" y="0"/>
            <a:ext cx="46586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Физические свойства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729" y="635750"/>
            <a:ext cx="8712968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Карбид кремния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является твердым, тугоплавким веществом. Кристаллическая решётка аналогична решётке алмаза. Является полупроводником.</a:t>
            </a:r>
          </a:p>
          <a:p>
            <a:pPr marL="457200" lvl="0" indent="-457200" algn="just">
              <a:lnSpc>
                <a:spcPct val="85000"/>
              </a:lnSpc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Стандартная энтальпия образования (298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К):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−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66,1 кДж/моль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lvl="0" indent="-457200" algn="just">
              <a:lnSpc>
                <a:spcPct val="85000"/>
              </a:lnSpc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Стандартная энергия Гиббса образования (298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К):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−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63,7 кДж/моль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lvl="0" indent="-457200" algn="just">
              <a:lnSpc>
                <a:spcPct val="85000"/>
              </a:lnSpc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Стандартная энтропия образования (298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К): 16,61 Дж/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моль·K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lvl="0" indent="-457200" algn="just">
              <a:lnSpc>
                <a:spcPct val="85000"/>
              </a:lnSpc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Стандартная мольная теплоемкость (298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К): 26,8 Дж/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моль·K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lvl="0" indent="-457200" algn="just">
              <a:lnSpc>
                <a:spcPct val="85000"/>
              </a:lnSpc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Характер кристаллической решётки: атомный.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lvl="0" indent="-457200" algn="just">
              <a:lnSpc>
                <a:spcPct val="85000"/>
              </a:lnSpc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Энергия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кристаллической решётки: 299 ккал/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г·форм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989371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4282" y="5385989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67102" y="668008"/>
            <a:ext cx="46666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Химические свойства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173" y="1191228"/>
            <a:ext cx="8856984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Карбид кремния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является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единственным бинарным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соединением, образуемым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элементами IV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группы Периодической таблицы элементов Д. И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  превышает 10 – 12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 %.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Энергия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ковалентной связи между атомами кремния и углерода в кристаллах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SiC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почти в три раза превышает энергию связи между атомами в кристаллах кремния. Благодаря сильным химическим связям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карбид кремния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выделяется среди других материалов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высокой химической и радиационной стойкостью, температурной стабильностью физических свойств, большой механической прочностью и высокой твердостью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406" y="32391"/>
            <a:ext cx="835824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Сделаем запись в тетради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(весь раздел)</a:t>
            </a:r>
          </a:p>
        </p:txBody>
      </p:sp>
    </p:spTree>
    <p:extLst>
      <p:ext uri="{BB962C8B-B14F-4D97-AF65-F5344CB8AC3E}">
        <p14:creationId xmlns:p14="http://schemas.microsoft.com/office/powerpoint/2010/main" xmlns="" val="134306101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856984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Соединение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кремния</a:t>
            </a:r>
            <a:r>
              <a:rPr lang="ru-RU" sz="2800" b="1" dirty="0" smtClean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оксид SiO</a:t>
            </a:r>
            <a:r>
              <a:rPr lang="ru-RU" sz="2800" b="1" baseline="-250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кремнезем</a:t>
            </a:r>
            <a:r>
              <a:rPr lang="ru-RU" sz="2800" b="1" dirty="0" smtClean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 </a:t>
            </a:r>
            <a:r>
              <a:rPr lang="ru-RU" sz="2800" b="1" dirty="0" smtClean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известно 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раньше других</a:t>
            </a:r>
            <a:r>
              <a:rPr lang="ru-RU" sz="2800" b="1" dirty="0" smtClean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18 веке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кремнезем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считали простым телом и относили к «землям» (что и отражено в его названии). Сложность состава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кремнезема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установил И. Я. Берцелиус. Он же впервые, в 1825, получил элементарный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кремний</a:t>
            </a:r>
            <a:r>
              <a:rPr lang="ru-RU" sz="2800" b="1" dirty="0" smtClean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фтористого кремния SiF</a:t>
            </a:r>
            <a:r>
              <a:rPr lang="ru-RU" sz="2800" b="1" baseline="-250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восстанавливая последний металлическим калием. Новому элементу было дано название «силиций» (от лат. </a:t>
            </a:r>
            <a:r>
              <a:rPr lang="ru-RU" sz="28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silex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кремень). Русское название ввел Г. И. Гесс в 1834.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278786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16552"/>
            <a:ext cx="8856984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Карбид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кремния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является весьма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инертным химическим веществом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практически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взаимодействует с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большинством кислот, кроме концентрированных фтористоводородной (плавиковой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азотной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 ортофосфорной кислот.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Способен выдерживать нагревание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открытом воздухе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 температур порядка 1500 °C. Карбид кремния не плавится при любом известном давлении, но способен сублимировать при температурах свыше 1700 °C. Высокая термическая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устойчивость карбида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кремния делает его пригодным для создания подшипников и частей оборудования для высокотемпературных печей.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188155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8194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99" t="31015" r="45799" b="31651"/>
          <a:stretch/>
        </p:blipFill>
        <p:spPr bwMode="auto">
          <a:xfrm>
            <a:off x="0" y="1267966"/>
            <a:ext cx="9075420" cy="513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22920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79512" y="77665"/>
            <a:ext cx="8856984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В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инертной атмосфере карбид кремния разлагается только при очень высокой температуре: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586267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8195" name="Рисунок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39" t="45225" r="49863" b="13968"/>
          <a:stretch/>
        </p:blipFill>
        <p:spPr bwMode="auto">
          <a:xfrm>
            <a:off x="0" y="40853"/>
            <a:ext cx="9144000" cy="640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4282" y="5385989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2286994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75856" y="116632"/>
            <a:ext cx="2763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Применение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639852"/>
            <a:ext cx="8712968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Исторически первым способом использования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карбида кремния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было использование в качестве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абразива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. За этим последовало применение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электронных устройствах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. В начале XX века карбид кремния использовался в качестве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детектора в первых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радиоприемниках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В 1907 году Генри Джозеф Раунд создал первый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светодиод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 подавая напряжение на кристаллы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SiC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и наблюдая за жёлтым, зелёным и оранжевым излучением на катоде. Эти эксперименты были повторены О. В. Лосевым в СССР в 1923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году.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382364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197346"/>
            <a:ext cx="8712968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современной гранильной мастерской карбид кремния является популярным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абразивом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из-за его прочности и низкой стоимости. В обрабатывающей 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промышлен-ности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из-за его высокой твердости он используется в абразивной обработке в таких процессах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 шлифование, хонингование, водоструйная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резка и пескоструйная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обработка. Частицы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карбида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кремния ламинируются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на бумагу для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создания шлифовальной шкурки.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s://upload.wikimedia.org/wikipedia/commons/thumb/0/0b/Ultra-thin_separated_%28Carborundum%29_disk.jpg/800px-Ultra-thin_separated_%28Carborundum%29_dis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6280" y="4358296"/>
            <a:ext cx="3176873" cy="235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11560" y="5443937"/>
            <a:ext cx="3570213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Режущие диски из карбида кремния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298032851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197346"/>
            <a:ext cx="8712968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Суспензии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мелкодисперсных порошков карбида кремния в масле, глицерине или этиленгликоле используются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процессе проволочной резки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полупроводниковых монокристаллов на пластины.</a:t>
            </a:r>
          </a:p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1982 году случайно был обнаружен композит, состоящий из оксида алюминия и карбида кремния,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кристаллы которого растут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виде очень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тонких нитей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s://i3.guns.ru/forums/icons/forum_pictures/016804/1680496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89" t="26735" r="6124" b="15507"/>
          <a:stretch/>
        </p:blipFill>
        <p:spPr bwMode="auto">
          <a:xfrm>
            <a:off x="30088" y="4365104"/>
            <a:ext cx="5722330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9079519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329361" y="188640"/>
            <a:ext cx="62728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Конструкционные материалы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08720"/>
            <a:ext cx="8640960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Карбид кремния используется в качестве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лицевого слоя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композитной секции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противопулевого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бронежилета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Карбид кремния наряду с карбидом вольфрама и другими износостойкими материалами применяется для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создания торцевых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механических уплотнений.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2" descr="https://upload.wikimedia.org/wikipedia/commons/1/1b/Bodyarm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6151" y="3585966"/>
            <a:ext cx="3365671" cy="306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214058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856984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В 1980-х и 1990-х годах карбид кремния исследовался в нескольких научно-исследовательских программах разработки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высокотемпературных газовых турбин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в США, Японии и Европе. Планировалось, что разработанные компоненты из карбида кремния заменят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рабочие и сопловые лопатки турбин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из никелевых жаропрочных сплавов. Тем не менее, ни один из этих проектов не привёл к промышленному производству, в основном из-за низкого сопротивления ударным нагрузкам и низкой вязкости разрушения карбида кремния.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466587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856984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Подобно другим высокотвердым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керамическим материалам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(оксид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алюминия и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 карбид бора), карбид кремния используется как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компонент композитной брони,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применяемой для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защиты вооружения и военной техники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 а также в виде составного элемента слоистой брони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керамика-органопластик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противопульных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жилетов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. В бронежилете «Шкура дракона», созданном компанией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Pinnacle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Armor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 используются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диски из карбида кремни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024501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084279" y="28889"/>
            <a:ext cx="3478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Автомотодетали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67244"/>
            <a:ext cx="8856984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Инфильтрованый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кремний в материале «композит углерод-углерод» используется для производства высококачественных «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керамических»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дисковых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тормозов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 так как способен выдерживать экстремальные температуры. Кремний вступает в реакцию с графитом в «композите углерод-углерод», становясь армированным углеродным волокном карбида кремния (C/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SiC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). Диски из этого материала используются на некоторых спортивных автомобилях, в том числе 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Porsche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Carrera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GT, 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Bugatti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Veyron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 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Chevrolet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Corvette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ZR1, 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Bentley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 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Ferrari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 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Lamborghini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Карбид кремния используется также в спечённых формах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дизельных фильтрах для очистки от твердых частиц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. 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97025889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l="13474" t="1766" r="14026" b="12595"/>
          <a:stretch/>
        </p:blipFill>
        <p:spPr>
          <a:xfrm>
            <a:off x="41966" y="72008"/>
            <a:ext cx="9066538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267192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5995108"/>
            <a:ext cx="7524781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Углерод-керамические (карбид кремния) дисковые тормоза </a:t>
            </a:r>
            <a:r>
              <a:rPr lang="ru-RU" sz="2800" b="1" dirty="0" err="1">
                <a:solidFill>
                  <a:srgbClr val="202122"/>
                </a:solidFill>
                <a:latin typeface="Arial" panose="020B0604020202020204" pitchFamily="34" charset="0"/>
              </a:rPr>
              <a:t>Porsche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202122"/>
                </a:solidFill>
                <a:latin typeface="Arial" panose="020B0604020202020204" pitchFamily="34" charset="0"/>
              </a:rPr>
              <a:t>Carrera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GT</a:t>
            </a:r>
            <a:endParaRPr lang="ru-RU" sz="2800" b="1" dirty="0"/>
          </a:p>
        </p:txBody>
      </p:sp>
      <p:pic>
        <p:nvPicPr>
          <p:cNvPr id="11266" name="Picture 2" descr="https://upload.wikimedia.org/wikipedia/commons/thumb/2/25/PCCB_Brake_Carrera_GT.jpg/800px-PCCB_Brake_Carrera_G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233" y="28010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581766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83714" y="544522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504291" y="93895"/>
            <a:ext cx="6595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Электроника и электротехника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889844"/>
            <a:ext cx="8784976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Первыми электрическими устройствами из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SiC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были нелинейные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элементы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варисторы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вентильные разрядники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(см.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также: 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тирит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 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вилит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 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лэтин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 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силит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защиты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электроустановок от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перенапряжений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Карбид кремния в разрядниках применяется в виде материала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вилита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смеси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SiC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связующего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Варистор обладает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высоким сопротивлением до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тех пор, пока напряжение на нём не достигнет определённого порогового значения V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после чего его сопротивление падает до более низкого уровня и поддерживает это значение, пока приложенное напряжение не упадёт ниже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ru-RU" sz="2800" b="1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850" algn="just">
              <a:lnSpc>
                <a:spcPct val="85000"/>
              </a:lnSpc>
              <a:spcAft>
                <a:spcPts val="0"/>
              </a:spcAft>
            </a:pPr>
            <a:endParaRPr lang="ru-RU" sz="2800" b="1" dirty="0" smtClean="0">
              <a:solidFill>
                <a:srgbClr val="20212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236850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0296" y="499618"/>
            <a:ext cx="885698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Карбид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кремния используется в сверхбыстрых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высоковольтных диодах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Шоттки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 n-МОП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транзисторах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и в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высокотемпературных тиристорах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По сравнению с приборами на основе кремния и арсенида галлия приборы из карбида кремния имеют следующие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преимущества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457200" lvl="0" indent="-457200" algn="just">
              <a:lnSpc>
                <a:spcPct val="85000"/>
              </a:lnSpc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несколько раз большая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ширина запрещённой зоны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457200" lvl="0" indent="-457200" algn="just">
              <a:lnSpc>
                <a:spcPct val="85000"/>
              </a:lnSpc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10 раз большая электрическая прочность;</a:t>
            </a:r>
          </a:p>
          <a:p>
            <a:pPr marL="457200" lvl="0" indent="-457200" algn="just">
              <a:lnSpc>
                <a:spcPct val="85000"/>
              </a:lnSpc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высокие допустимые рабочие температуры (до 600 °C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);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31569" y="37953"/>
            <a:ext cx="48301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Электронные приборы</a:t>
            </a:r>
          </a:p>
        </p:txBody>
      </p:sp>
    </p:spTree>
    <p:extLst>
      <p:ext uri="{BB962C8B-B14F-4D97-AF65-F5344CB8AC3E}">
        <p14:creationId xmlns:p14="http://schemas.microsoft.com/office/powerpoint/2010/main" xmlns="" val="313326582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10296" y="499618"/>
            <a:ext cx="885698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теплопроводность в 3 раза больше, чем у кремния, и почти в 10 раз больше, чем у арсенида галлия;</a:t>
            </a:r>
          </a:p>
          <a:p>
            <a:pPr marL="457200" lvl="0" indent="-457200" algn="just">
              <a:lnSpc>
                <a:spcPct val="85000"/>
              </a:lnSpc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устойчивость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 воздействию радиации;</a:t>
            </a:r>
          </a:p>
          <a:p>
            <a:pPr marL="457200" lvl="0" indent="-457200" algn="just">
              <a:lnSpc>
                <a:spcPct val="85000"/>
              </a:lnSpc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стабильность электрических характеристик при изменении температуры и отсутствие дрейфа параметров во времени.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2" descr="https://upload.wikimedia.org/wikipedia/commons/e/ef/Uv-L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079" y="3155730"/>
            <a:ext cx="4737383" cy="356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106625" y="5757331"/>
            <a:ext cx="21342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Светодиод</a:t>
            </a:r>
          </a:p>
        </p:txBody>
      </p:sp>
    </p:spTree>
    <p:extLst>
      <p:ext uri="{BB962C8B-B14F-4D97-AF65-F5344CB8AC3E}">
        <p14:creationId xmlns:p14="http://schemas.microsoft.com/office/powerpoint/2010/main" xmlns="" val="68005678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1222"/>
            <a:ext cx="8928992" cy="631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 почти двухсот пятидесяти модификаций карбида кремния только две применяются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полупроводниковых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приборах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4H-SiC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и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6H-SiC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Проблемы с интерфейсом элементов, основанных на диоксиде кремния, препятствуют развитию n-МОП транзисторов и 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IGBT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основанных на </a:t>
            </a:r>
            <a:r>
              <a:rPr lang="ru-RU" sz="2800" b="1" dirty="0" err="1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карбидокремнии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Другая проблема заключается в том, что сам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SiC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пробивается при высоких электрических полях в связи с образованием цепочек дефектов упаковки, но эта проблема может быть решена совсем 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скоро.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История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светодиодов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из </a:t>
            </a:r>
            <a:r>
              <a:rPr lang="ru-RU" sz="2800" b="1" dirty="0" err="1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SiC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весьма примечательна: впервые свечение в </a:t>
            </a:r>
            <a:r>
              <a:rPr lang="ru-RU" sz="2800" b="1" dirty="0" err="1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SiC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было обнаружено Х. </a:t>
            </a:r>
            <a:r>
              <a:rPr lang="ru-RU" sz="2800" b="1" dirty="0" err="1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Роундом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1907 году. Первые коммерческие светодиоды были также на основе карбида кремния.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070902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16632"/>
            <a:ext cx="8856984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Жёлтые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светодиоды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из 3C-SiC были изготовлены в СССР в 1970-х годах, а синие (из 6H-SiC), по всему миру 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1980-х. Производство вскоре остановилось, потому что 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нитрид галлия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показал в 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10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100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раз более яркую эмиссию. Эта разница в эффективности связана с неблагоприятной непрямой запрещённой зоной </a:t>
            </a:r>
            <a:r>
              <a:rPr lang="ru-RU" sz="2800" b="1" dirty="0" err="1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SiC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в то время как нитрид галлия имеет прямую запрещённую зону, которая способствует увеличению 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интенсивности свечения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Тем не менее, </a:t>
            </a:r>
            <a:r>
              <a:rPr lang="ru-RU" sz="2800" b="1" dirty="0" err="1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SiC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по-прежнему является одним из важных компонентов светодиодов 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это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популярная подложка для выращивания устройств из нитрида галлия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также он служит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теплораспределителем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в мощных светодиодах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375925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57" t="3858" r="6166" b="14625"/>
          <a:stretch/>
        </p:blipFill>
        <p:spPr>
          <a:xfrm>
            <a:off x="68980" y="0"/>
            <a:ext cx="9073466" cy="6165304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1480400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46512" y="41373"/>
            <a:ext cx="60163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Астрономия и точная оптика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4371" y="685581"/>
            <a:ext cx="9017682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Жесткость, высокая теплопроводность и низкий коэффициент теплового расширения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делают карбид кремния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термостабильным материалом в широком диапазоне рабочих температур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. Это обуславливает широкое применение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карбидкремниевых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матриц для изготовления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зеркальных элементов в различных оптических системах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 например в астрономических телескопах или в системах передачи энергии с использованием лазерного излучения.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417951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914501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Развитие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технологий (химическое осаждение паров) позволяет создавать диски из поликристаллического карбида кремния до 3,5 метров в диаметре. Заготовки зеркал могут формироваться различными методами, включая прессование чистого мелкого порошка карбида кремния под высоким давлением. Несколько телескопов, например 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Gaia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 уже оснащены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оптикой из карбида кремния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 покрытого серебром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269882484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185095" y="17670"/>
            <a:ext cx="26581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Пирометрия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657" y="585904"/>
            <a:ext cx="87849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Волокна из карбида кремния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используются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для измерения температуры газов оптическим методом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, называемым тонкой пирометрией накаливания. При измерении тонкие нити (диаметр 15 мкм) из карбида кремния вводят в зону измерения. Волокна практически не влияют на процесс горения, а их температура близка к температуре пламени. Таким методом может быть измерена температура в диапазоне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800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2500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K.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2" descr="https://upload.wikimedia.org/wikipedia/commons/9/9e/SiCpyromet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2012" y="3908884"/>
            <a:ext cx="1394700" cy="288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50172" y="5091201"/>
            <a:ext cx="4406363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</a:rPr>
              <a:t>Изображения теста пирометрии. Высота пламени 7 см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47432445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3505252"/>
            <a:ext cx="5991466" cy="3195448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79512" y="116632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Химия кремния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 это </a:t>
            </a:r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наука изучающая соединения кремния их природу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поведение в технологических процессах при производстве тугоплавких неметаллических соединений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Земная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состоит из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разнообразных пород, которые представляют собой сочетания различных минералов. В их образовании участвуют все известные химические элементы в разных соотношениях. </a:t>
            </a:r>
          </a:p>
        </p:txBody>
      </p:sp>
    </p:spTree>
    <p:extLst>
      <p:ext uri="{BB962C8B-B14F-4D97-AF65-F5344CB8AC3E}">
        <p14:creationId xmlns:p14="http://schemas.microsoft.com/office/powerpoint/2010/main" xmlns="" val="74216528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75620" y="24867"/>
            <a:ext cx="5731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Нагревательные элементы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2656" y="579581"/>
            <a:ext cx="885698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Первые упоминания об использовании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карбида кремния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изготовления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нагревательных элементов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относятся к началу 20 века, когда они были изготовлены 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Carborundum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Company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в США и EKL в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Берлине.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настоящее время карбид кремния является одним из типичных материалов для изготовления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нагревательных элементов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способных работать при температурах до 1400 °C на воздухе и до 2000 °C в нейтральной или восстановительной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среде,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что заметно выше, чем доступно для многих металлических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нагревателей.</a:t>
            </a:r>
          </a:p>
        </p:txBody>
      </p:sp>
    </p:spTree>
    <p:extLst>
      <p:ext uri="{BB962C8B-B14F-4D97-AF65-F5344CB8AC3E}">
        <p14:creationId xmlns:p14="http://schemas.microsoft.com/office/powerpoint/2010/main" xmlns="" val="291079797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260648"/>
            <a:ext cx="885698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Нагревательные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элементы из карбида кремния используются при плавлении цветных металлов и стекла, при термической обработке металлов, 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флоат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-стекла, при производстве керамики, электронных компонентов и т. д. </a:t>
            </a:r>
          </a:p>
        </p:txBody>
      </p:sp>
    </p:spTree>
    <p:extLst>
      <p:ext uri="{BB962C8B-B14F-4D97-AF65-F5344CB8AC3E}">
        <p14:creationId xmlns:p14="http://schemas.microsoft.com/office/powerpoint/2010/main" xmlns="" val="11248714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37587" y="77081"/>
            <a:ext cx="43204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Ядерная энергетика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764704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Благодаря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высокой устойчивости к воздействию внешних неблагоприятных факторов, включая природные, высокой прочности и твердости, низкому коэффициенту термического расширения и низкому коэффициенту диффузии примесей и продуктов деления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реакционноспечённый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карбид кремния нашёл применение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ядерной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энергетике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783872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116632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Карбид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кремния, наряду с другими материалами, используется в качестве слоя из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триструктурально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-изотропного покрытия для элементов ядерного топлива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высокотемпературных реакторах, в том числе в газоохлаждаемых реакторах.</a:t>
            </a:r>
          </a:p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 карбида кремния изготавливаются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пеналы для длительного хранения и захоронения ядерных отходов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350455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627784" y="38603"/>
            <a:ext cx="4458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Ювелирные изделия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791" y="485964"/>
            <a:ext cx="8964488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ювелирный камень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карбид кремния используется в ювелирном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деле (называется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синтетический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муассанит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или просто «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муассанит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»).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Муассанит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похож на алмаз: он прозрачен и тверд (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9,5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 шкале Мооса, по сравнению с 10 для алмаза), с показателем преломления 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2,65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2,69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(по сравнению с 2,42 для алмаза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2" descr="https://upload.wikimedia.org/wikipedia/commons/f/f8/Moissanite_r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70518"/>
            <a:ext cx="5904656" cy="248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14671" y="6193227"/>
            <a:ext cx="70349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</a:rPr>
              <a:t>Кольцо с синтетическим муассанитом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172974865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335" y="108358"/>
            <a:ext cx="8964488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Муассанит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имеет несколько более сложную структуру, чем обычный кубический диоксид циркония.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отличие от алмаза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муассанит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может иметь сильное 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двулучепреломление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Это качество является желательным в некоторых оптических конструкциях, но только не в драгоценных камнях. По этой причине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муассанитовые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драгоценности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разрезают вдоль оптической оси кристалла, чтобы свести к минимуму эффект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двупреломления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Муассанит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имеет более низкую плотность 3,21 г/см³ (против 3,53 г/см³ для алмаза) и гораздо более устойчив к теплу. В результате получается камень с большим блеском минерала, с четкими гранями и хорошей устойчивостью к внешним воздействиям.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203817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335" y="108358"/>
            <a:ext cx="8964488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отличие от алмаза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который горит при температуре 800 °C,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муассанит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остаётся неповреждённым вплоть до температуры в 1800 °C (для сравнения: 1064 °C 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температура плавления чистого золота).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Муассанит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стал популярен как заменитель алмаза, и может быть ошибочно принят за алмаз, так как его теплопроводность гораздо ближе к алмазу, чем у любого другого заменителя бриллианта. Драгоценный камень можно отличить от алмаза с помощью его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двулучепреломления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очень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небольшой зелёной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или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жёлтой флуоресценции в ультра фиолетовом свете.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10980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443789" y="113807"/>
            <a:ext cx="43284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Производство стали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841692"/>
            <a:ext cx="8712968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Карбид кремния выступает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 качестве топлива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для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изготовления стали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в конвертерном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производстве. Он чище, чем уголь, что позволяет сократить отходы производства. Также может быть использован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для повышения температуры и регулирования содержания углерода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. Использование карбида кремния стоит меньше и позволяет производить чистую сталь из-за низкого уровня содержания микроэлементов, по сравнению с ферросилицием и сочетанием с углеродом.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936606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191654" y="27725"/>
            <a:ext cx="27606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Катализатор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692696"/>
            <a:ext cx="8712968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Естественная резистентность карбида кремния к окислению, а также открытие новых путей синтеза кубической формы β-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SiC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с большей площадью поверхности, приводит к большому интересу в использовании его в качестве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гетерогенного катализатора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. Эта форма уже использовалась в качестве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катализатора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 при окислении углеводородов, таких как н-бутан, малеиновый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ангидрид.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67207026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123728" y="34752"/>
            <a:ext cx="4916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Производство </a:t>
            </a:r>
            <a:r>
              <a:rPr lang="ru-RU" sz="2800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графена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29864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Карбид кремния используется для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производства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графена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с помощью </a:t>
            </a:r>
            <a:r>
              <a:rPr lang="ru-RU" sz="2800" b="1" dirty="0" err="1" smtClean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графитизации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при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высоких температурах. Это производство рассматривается как один из перспективных методов синтеза </a:t>
            </a:r>
            <a:r>
              <a:rPr lang="ru-RU" sz="2800" b="1" dirty="0" err="1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графена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в больших масштабах для практических 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применений.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Высокая температура (2830 °C, как выше указано в реакции) приводит к разложению карбида кремния. </a:t>
            </a:r>
            <a:endParaRPr lang="ru-RU" sz="2800" b="1" dirty="0" smtClean="0">
              <a:solidFill>
                <a:srgbClr val="202122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2277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33149</TotalTime>
  <Words>4813</Words>
  <Application>Microsoft Office PowerPoint</Application>
  <PresentationFormat>Экран (4:3)</PresentationFormat>
  <Paragraphs>664</Paragraphs>
  <Slides>167</Slides>
  <Notes>132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167</vt:i4>
      </vt:variant>
    </vt:vector>
  </HeadingPairs>
  <TitlesOfParts>
    <vt:vector size="168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Слайд 145</vt:lpstr>
      <vt:lpstr>Слайд 146</vt:lpstr>
      <vt:lpstr>Слайд 147</vt:lpstr>
      <vt:lpstr>Слайд 148</vt:lpstr>
      <vt:lpstr>Слайд 149</vt:lpstr>
      <vt:lpstr>Слайд 150</vt:lpstr>
      <vt:lpstr>Слайд 151</vt:lpstr>
      <vt:lpstr>Слайд 152</vt:lpstr>
      <vt:lpstr>Слайд 153</vt:lpstr>
      <vt:lpstr>Слайд 154</vt:lpstr>
      <vt:lpstr>Слайд 155</vt:lpstr>
      <vt:lpstr>Слайд 156</vt:lpstr>
      <vt:lpstr>Слайд 157</vt:lpstr>
      <vt:lpstr>Слайд 158</vt:lpstr>
      <vt:lpstr>Слайд 159</vt:lpstr>
      <vt:lpstr>Слайд 160</vt:lpstr>
      <vt:lpstr>Слайд 161</vt:lpstr>
      <vt:lpstr>Слайд 162</vt:lpstr>
      <vt:lpstr>Слайд 163</vt:lpstr>
      <vt:lpstr>Слайд 164</vt:lpstr>
      <vt:lpstr>Слайд 165</vt:lpstr>
      <vt:lpstr>Слайд 166</vt:lpstr>
      <vt:lpstr>Слайд 167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ikuzmina</cp:lastModifiedBy>
  <cp:revision>3649</cp:revision>
  <dcterms:created xsi:type="dcterms:W3CDTF">2009-11-04T17:47:55Z</dcterms:created>
  <dcterms:modified xsi:type="dcterms:W3CDTF">2023-01-24T05:53:02Z</dcterms:modified>
</cp:coreProperties>
</file>