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1"/>
  </p:sldMasterIdLst>
  <p:notesMasterIdLst>
    <p:notesMasterId r:id="rId61"/>
  </p:notesMasterIdLst>
  <p:sldIdLst>
    <p:sldId id="810" r:id="rId2"/>
    <p:sldId id="813" r:id="rId3"/>
    <p:sldId id="814" r:id="rId4"/>
    <p:sldId id="812" r:id="rId5"/>
    <p:sldId id="1449" r:id="rId6"/>
    <p:sldId id="1450" r:id="rId7"/>
    <p:sldId id="1476" r:id="rId8"/>
    <p:sldId id="1477" r:id="rId9"/>
    <p:sldId id="1478" r:id="rId10"/>
    <p:sldId id="1455" r:id="rId11"/>
    <p:sldId id="1457" r:id="rId12"/>
    <p:sldId id="1458" r:id="rId13"/>
    <p:sldId id="1459" r:id="rId14"/>
    <p:sldId id="1461" r:id="rId15"/>
    <p:sldId id="1460" r:id="rId16"/>
    <p:sldId id="1462" r:id="rId17"/>
    <p:sldId id="1464" r:id="rId18"/>
    <p:sldId id="1466" r:id="rId19"/>
    <p:sldId id="1465" r:id="rId20"/>
    <p:sldId id="1448" r:id="rId21"/>
    <p:sldId id="1463" r:id="rId22"/>
    <p:sldId id="1468" r:id="rId23"/>
    <p:sldId id="1479" r:id="rId24"/>
    <p:sldId id="1467" r:id="rId25"/>
    <p:sldId id="1495" r:id="rId26"/>
    <p:sldId id="1469" r:id="rId27"/>
    <p:sldId id="1470" r:id="rId28"/>
    <p:sldId id="1516" r:id="rId29"/>
    <p:sldId id="1496" r:id="rId30"/>
    <p:sldId id="1497" r:id="rId31"/>
    <p:sldId id="1480" r:id="rId32"/>
    <p:sldId id="1481" r:id="rId33"/>
    <p:sldId id="1482" r:id="rId34"/>
    <p:sldId id="1500" r:id="rId35"/>
    <p:sldId id="1502" r:id="rId36"/>
    <p:sldId id="1501" r:id="rId37"/>
    <p:sldId id="950" r:id="rId38"/>
    <p:sldId id="1507" r:id="rId39"/>
    <p:sldId id="1508" r:id="rId40"/>
    <p:sldId id="1503" r:id="rId41"/>
    <p:sldId id="1485" r:id="rId42"/>
    <p:sldId id="1486" r:id="rId43"/>
    <p:sldId id="1442" r:id="rId44"/>
    <p:sldId id="1443" r:id="rId45"/>
    <p:sldId id="1491" r:id="rId46"/>
    <p:sldId id="1492" r:id="rId47"/>
    <p:sldId id="1493" r:id="rId48"/>
    <p:sldId id="1494" r:id="rId49"/>
    <p:sldId id="1519" r:id="rId50"/>
    <p:sldId id="1520" r:id="rId51"/>
    <p:sldId id="1509" r:id="rId52"/>
    <p:sldId id="1510" r:id="rId53"/>
    <p:sldId id="1514" r:id="rId54"/>
    <p:sldId id="1523" r:id="rId55"/>
    <p:sldId id="1522" r:id="rId56"/>
    <p:sldId id="1521" r:id="rId57"/>
    <p:sldId id="1513" r:id="rId58"/>
    <p:sldId id="1396" r:id="rId59"/>
    <p:sldId id="869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66"/>
    <a:srgbClr val="F08010"/>
    <a:srgbClr val="379A2A"/>
    <a:srgbClr val="278941"/>
    <a:srgbClr val="2A9646"/>
    <a:srgbClr val="9D3535"/>
    <a:srgbClr val="419D8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7853" autoAdjust="0"/>
  </p:normalViewPr>
  <p:slideViewPr>
    <p:cSldViewPr>
      <p:cViewPr>
        <p:scale>
          <a:sx n="60" d="100"/>
          <a:sy n="60" d="100"/>
        </p:scale>
        <p:origin x="159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50A874B-3438-4B04-906A-56A1D6827D65}" type="datetimeFigureOut">
              <a:rPr lang="ru-RU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240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2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2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7213DD7-6FBC-41E4-8E81-0DFEA5B84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28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16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36B295-6C67-443B-8CC2-4961598BCF18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48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4F12D1-3852-44FC-95EB-7D15154823B0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394C0E2-6338-4B8C-8CC9-D816AE3D3C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B0606-19A8-4EE6-BD58-CFB54B19A230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41312-FF09-4603-9D27-3D1F158005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8A408-EF66-4773-9F0A-E36D74D60BCF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AC81B-AEF5-4ECB-9C97-9571353CD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E9B3B-CB66-466A-9E82-926A66D27DD6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6AAEC41-B7B2-47BE-8451-E1B7DBCA99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27D3F-14D4-4D50-BBBA-21E3ADC51224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CF4B-2437-47BB-BF69-3D630149AC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A73FBC-2A7A-4490-9645-614FA3AD9B4A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A8FD6-2F56-4BEC-96E4-F0D9C3A1CB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950C0-0906-4D11-9F26-F070C2B18C06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59526C8-57FA-4EC4-9A5F-9971552FCF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6E349-1779-4B91-B35B-6FB9F62328E0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7518C-DA3A-46F6-A440-1BF7400E91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D7E7A-0620-4186-A70B-B1B7F384617C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90647-8009-4F4E-9C17-D311E3B4D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2B572-5658-46E6-8403-6720A8123AF6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9D7CF-8867-41F3-9F06-AD92EFDE6C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0EF9F-F7CF-4A6B-80C6-EE62E394DC0E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CE5EC-A62D-4498-B0D7-F0F62004FD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48659A-50E8-4B68-BA0D-511A2C7BD267}" type="datetimeFigureOut">
              <a:rPr lang="ru-RU" smtClean="0"/>
              <a:pPr>
                <a:defRPr/>
              </a:pPr>
              <a:t>06.01.2023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4E84CD7-4D2D-4F46-A17B-F67C06728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5.gif"/><Relationship Id="rId7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openxmlformats.org/officeDocument/2006/relationships/slide" Target="slide56.xml"/><Relationship Id="rId4" Type="http://schemas.openxmlformats.org/officeDocument/2006/relationships/slide" Target="slide3.xml"/><Relationship Id="rId9" Type="http://schemas.openxmlformats.org/officeDocument/2006/relationships/slide" Target="slide4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image" Target="../media/image6.gif"/><Relationship Id="rId5" Type="http://schemas.openxmlformats.org/officeDocument/2006/relationships/oleObject" Target="../embeddings/oleObject2.bin"/><Relationship Id="rId10" Type="http://schemas.openxmlformats.org/officeDocument/2006/relationships/slide" Target="slide4.xml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1643042" y="2214554"/>
            <a:ext cx="657229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endParaRPr lang="ru-RU" sz="3600" b="1" kern="10" dirty="0">
              <a:ln w="2857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26" y="0"/>
            <a:ext cx="8786874" cy="722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«Новороссийский колледж строительства и экономики»  </a:t>
            </a: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(ГАПОУ КК «НКСЭ»)</a:t>
            </a:r>
            <a:endParaRPr lang="ru-RU" sz="2000" b="1" dirty="0" smtClean="0">
              <a:ln w="1905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0" y="5857892"/>
            <a:ext cx="9144000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Материал подготовлен </a:t>
            </a:r>
            <a:r>
              <a:rPr lang="ru-RU" sz="2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кандидатом технических наук Кузьминой Ириной Викторовной </a:t>
            </a:r>
            <a:endParaRPr lang="ru-RU" sz="2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102" y="2407919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Тема «</a:t>
            </a:r>
            <a:r>
              <a:rPr lang="ru-RU" altLang="ru-RU" sz="3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Некоторые </a:t>
            </a:r>
            <a:r>
              <a:rPr lang="ru-RU" altLang="ru-RU" sz="3400" b="1" spc="50" dirty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определения и сокращения, принятые в разделах (учебниках), посвященных изучению производства цемента, кирпича, керамики и др</a:t>
            </a:r>
            <a:r>
              <a:rPr lang="ru-RU" altLang="ru-RU" sz="3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.</a:t>
            </a:r>
            <a:r>
              <a:rPr lang="ru-RU" sz="3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» </a:t>
            </a:r>
          </a:p>
          <a:p>
            <a:pPr algn="ctr">
              <a:lnSpc>
                <a:spcPct val="70000"/>
              </a:lnSpc>
            </a:pPr>
            <a:r>
              <a:rPr lang="ru-RU" sz="30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(</a:t>
            </a:r>
            <a:r>
              <a:rPr lang="ru-RU" sz="30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Дополнительный материал</a:t>
            </a:r>
            <a:r>
              <a:rPr lang="ru-RU" sz="30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5256186"/>
            <a:ext cx="38884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622" y="849486"/>
            <a:ext cx="8786874" cy="1356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Дисциплины: 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«Физическая и коллоидная химия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» и «Химия кремния»</a:t>
            </a:r>
            <a:endParaRPr lang="ru-RU" sz="3600" b="1" dirty="0" smtClean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30316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05120"/>
              </p:ext>
            </p:extLst>
          </p:nvPr>
        </p:nvGraphicFramePr>
        <p:xfrm>
          <a:off x="155603" y="764704"/>
          <a:ext cx="8808885" cy="54178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4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Порошкообразный строительный вяжущий материал, который обладает гидравлическими свойствами, состоит из клинкера и, при необходимости, гипса или его производных и добавок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 err="1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Общестрои</a:t>
                      </a: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-тельный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Цемент, основным требованием к которому является обеспечение прочности и долговечности бетонов или растворов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Специальный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Цемент, к которому наряду с формированием прочности предъявляют специальные требования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63688" y="212507"/>
            <a:ext cx="521809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Термины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и определения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5034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34032"/>
              </p:ext>
            </p:extLst>
          </p:nvPr>
        </p:nvGraphicFramePr>
        <p:xfrm>
          <a:off x="155602" y="188640"/>
          <a:ext cx="8808885" cy="61950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Основные компоненты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Клинкер, гипс или его производные, а также минеральные добавки, содержание которых в цементе составляет свыше 5 % массы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 err="1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Вспомогатель-ные</a:t>
                      </a: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компоненты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Минеральные добавки, содержание которых в цементе не более 5 % массы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Портланд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Цемент, полученный на основе портландцементного клинкера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Глиноземистый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2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высокоглиноземистый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Цемент, полученный на основе глиноземистого (высокоглиноземистого) клинкера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Сульфоалюминатый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600" b="1" dirty="0" err="1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сульфо</a:t>
                      </a: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-ферритный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Цемент, полученный на основе </a:t>
                      </a:r>
                      <a:r>
                        <a:rPr lang="ru-RU" sz="2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сульфоалюминатного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(-ферритного) клинкера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59641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96086"/>
              </p:ext>
            </p:extLst>
          </p:nvPr>
        </p:nvGraphicFramePr>
        <p:xfrm>
          <a:off x="155602" y="188640"/>
          <a:ext cx="8808885" cy="55092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9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Тонкость помола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Характеристика дисперсности цемента, которая может быть выражена массовой долей остатка (прохода) на одном или нескольких контрольных ситах или величиной удельной поверхности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Затворение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Смешивание цемента с водой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одо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ементное отношение (сокращенно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В/Ц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Отношение массы </a:t>
                      </a:r>
                      <a:r>
                        <a:rPr lang="ru-RU" sz="26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воды </a:t>
                      </a:r>
                      <a:r>
                        <a:rPr lang="ru-RU" sz="2600" b="1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затворения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 массе цемента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r>
                        <a:rPr lang="ru-RU" sz="26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ементно</a:t>
                      </a:r>
                      <a:r>
                        <a:rPr lang="ru-RU" sz="2600" b="1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6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одное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отношение (сокращенно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Ц/В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Величина, обратная водоцементному отношению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42834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41783"/>
              </p:ext>
            </p:extLst>
          </p:nvPr>
        </p:nvGraphicFramePr>
        <p:xfrm>
          <a:off x="227611" y="44624"/>
          <a:ext cx="8808885" cy="65714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16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Цементное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Однородная пластичная смесь цемента с водой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Цементный 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раствор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Однородная смесь цемента, кварцевого песка и воды в любых соотношениях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Нормальная густота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цементного</a:t>
                      </a:r>
                      <a:r>
                        <a:rPr lang="ru-RU" sz="26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теста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0" lang="ru-RU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Водоцементное отношение в процентах, при котором достигается нормированная консистенция цементного теста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Водопотреб-ность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Водоцементное отношение, при котором достигается нормированная подвижность стандартного цементного раствора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Стандартный песок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Кварцевый природный песок с нормированным зерновым и химическим составом, предназначенный для испытаний цемента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69677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09144"/>
              </p:ext>
            </p:extLst>
          </p:nvPr>
        </p:nvGraphicFramePr>
        <p:xfrm>
          <a:off x="227611" y="116632"/>
          <a:ext cx="8808885" cy="62346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4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Стандартный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цементный</a:t>
                      </a:r>
                      <a:r>
                        <a:rPr lang="ru-RU" sz="26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раствор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Однородная смесь цемента, стандартного песка и воды в нормированном соотношении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Гидратация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Химическое взаимодействие цемента с водой с образованием кристаллогидратов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Схватывание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Необратимая потеря подвижности цементным тестом в результате гидратации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Сроки схватывания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начала и конца схватывания цементного теста, определяемое в нормированных условиях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Ложное схватывание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Преждевременная частичная или полная потеря подвижности цементным тестом, устраняемая с помощью механического воздействия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6587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9981"/>
              </p:ext>
            </p:extLst>
          </p:nvPr>
        </p:nvGraphicFramePr>
        <p:xfrm>
          <a:off x="227611" y="116632"/>
          <a:ext cx="8808885" cy="64602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4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Твердение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цементного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теста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 формирования прочной структуры цементного камня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Цементный 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камень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Материал, образующийся в результате гидратации и твердения цемента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 прочности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Условное обозначение одного из значений параметрического ряда по прочности в максимальные сроки, установленные нормативным документом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Активность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Фактическая прочность на сжатие образцов из стандартного цементного раствора, изготовленных и испытанных в стандартных условиях, установленных нормативным документом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9686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22061"/>
              </p:ext>
            </p:extLst>
          </p:nvPr>
        </p:nvGraphicFramePr>
        <p:xfrm>
          <a:off x="227611" y="116632"/>
          <a:ext cx="8808885" cy="65516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0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Гидравлические свойства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Способность тонкоизмельченного материала, затворенного водой, после предварительного твердения на воздухе или без него продолжать твердеть в воде и на воздухе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 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Термин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относится к цементам и минеральным добавкам к нему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Пуццоланические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свойства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Способность тонкоизмельченного материала в присутствии извести проявлять гидравлические свойства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Гидрофобизация</a:t>
                      </a: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устойчивости цемента к воздействию влаги воздуха путем введения специальных добавок, </a:t>
                      </a:r>
                      <a:r>
                        <a:rPr lang="ru-RU" sz="2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гидрофобизирующих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поверхность зерен цемента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Пластификация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цемента</a:t>
                      </a:r>
                      <a:endParaRPr lang="ru-RU" sz="26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</a:t>
                      </a:r>
                      <a:r>
                        <a:rPr lang="ru-RU" sz="2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водопотребности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цемента путем введения специальных добавок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8475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93394"/>
              </p:ext>
            </p:extLst>
          </p:nvPr>
        </p:nvGraphicFramePr>
        <p:xfrm>
          <a:off x="227611" y="116632"/>
          <a:ext cx="8808885" cy="57348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0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Цементный</a:t>
                      </a:r>
                      <a:r>
                        <a:rPr lang="ru-RU" sz="26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600" b="1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клинкер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(клинкер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Продукт, получаемый обжигом до спекания или плавления сырьевой смеси надлежащего состава и содержащий, главным образом, высокоосновные силикаты и (или) высоко- или низкоосновные алюминаты кальция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Портланд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цементный</a:t>
                      </a:r>
                      <a:endParaRPr lang="ru-RU" sz="2600" b="1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клинкер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Клинкер, состоящий преимущественно из высокоосновных силикатов кальция, а также алюминатов и алюмоферритов кальция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Сульфоалюминатный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(-ферритный)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клинкер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Клинкер, состоящий преимущественно из </a:t>
                      </a:r>
                      <a:r>
                        <a:rPr lang="ru-RU" sz="2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сульфоалюминатов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(-ферритов) кальция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80468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28437"/>
              </p:ext>
            </p:extLst>
          </p:nvPr>
        </p:nvGraphicFramePr>
        <p:xfrm>
          <a:off x="1" y="116632"/>
          <a:ext cx="9036496" cy="64602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6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Глиноземис-тый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6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высокогли-ноземистый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клинкер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Клинкер, состоящий преимущественно из </a:t>
                      </a:r>
                      <a:r>
                        <a:rPr lang="ru-RU" sz="2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низкоосновных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алюминатов кальция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Клинкерный </a:t>
                      </a:r>
                      <a:endParaRPr lang="ru-RU" sz="26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минерал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Искусственное соединение стехиометрического состава, представляющее собой кристаллохимическую основу клинкерных фаз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Клинкерная 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Составляющая часть клинкера в виде твердых растворов на основе клинкерных минералов, отдельных оксидов или стекла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Минералоги-</a:t>
                      </a:r>
                      <a:r>
                        <a:rPr lang="ru-RU" sz="26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ческий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клинкер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основных клинкерных минералов, определяемое расчетным путем на основе данных химического анализа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26027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034920"/>
              </p:ext>
            </p:extLst>
          </p:nvPr>
        </p:nvGraphicFramePr>
        <p:xfrm>
          <a:off x="227611" y="116632"/>
          <a:ext cx="8808885" cy="27904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0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Клинкер</a:t>
                      </a: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нормированного состава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Клинкер, к минералогическому составу которого установлены требования нормативным документом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Фазовый состав </a:t>
                      </a:r>
                      <a:r>
                        <a:rPr lang="ru-RU" sz="2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клинкера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основных клинкерных фаз, определяемое физико-химическими методами анализа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71661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.05.13-домашние документы\Мое фото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1" y="214290"/>
            <a:ext cx="1956847" cy="2876550"/>
          </a:xfrm>
          <a:prstGeom prst="rect">
            <a:avLst/>
          </a:prstGeom>
          <a:noFill/>
        </p:spPr>
      </p:pic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5984" y="283862"/>
            <a:ext cx="6657975" cy="46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Я, Кузьмина Ирина Викторовна, кандидат технических наук с большим опытом преподавания в высшей школе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НКСЭ.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Много знаю, люблю свой предмет, обобщила полезную для Вас информацию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дисциплинам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«Физическая и коллоидная химия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«Химия кремния»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дополнительный материал.</a:t>
            </a:r>
            <a:endParaRPr lang="ru-RU" sz="3200" b="1" kern="1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176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6713"/>
              </p:ext>
            </p:extLst>
          </p:nvPr>
        </p:nvGraphicFramePr>
        <p:xfrm>
          <a:off x="107504" y="495585"/>
          <a:ext cx="9000999" cy="61818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5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9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343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Область применения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Формула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Сокращенное обозначение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6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Трехкальциевый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силикат (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алит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3CaO 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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Двухкальциевый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силикат (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белит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2CaO 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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Трехкальциевый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алюминат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AI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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3CaO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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Четырехкальциевый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алюмоферрит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4CaO(Al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Fe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2000" b="1" baseline="-250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AF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12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Алюмоферрит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каль­ция   (смешанно-кристаллическая   фаза)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ru-RU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(A, F)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Свободная известь   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Свободная   окись магния  (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периклаз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MgO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Щелочесодержащий  алюминат         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ru-RU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О + 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ru-RU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O 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ru-RU" sz="2000" b="1" baseline="-25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ru-RU" sz="20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(K, N) C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Сульфат щелочного  металла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 + 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&lt;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(K, Na)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Сульфат кальция</a:t>
                      </a:r>
                      <a:endParaRPr lang="ru-RU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CaS</a:t>
                      </a: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8531"/>
            <a:ext cx="9144000" cy="38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Минералогический  состав  портландцементного  </a:t>
            </a:r>
            <a:r>
              <a:rPr lang="ru-RU" sz="23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клинкера</a:t>
            </a:r>
            <a:r>
              <a:rPr lang="ru-RU" sz="23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350069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98712"/>
            <a:ext cx="871296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Повторим:</a:t>
            </a:r>
          </a:p>
          <a:p>
            <a:pPr marL="723900" indent="-7239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Портландцемент</a:t>
            </a:r>
            <a:r>
              <a:rPr lang="ru-RU" sz="2800" b="1" dirty="0" smtClean="0"/>
              <a:t> – гидравлическое </a:t>
            </a:r>
            <a:r>
              <a:rPr lang="ru-RU" sz="2800" b="1" dirty="0"/>
              <a:t>вяжущее вещество, твердеющее в воде и на воздухе, получаемое путем совместного тонкого измельчения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клинкера</a:t>
            </a:r>
            <a:r>
              <a:rPr lang="ru-RU" sz="2800" b="1" dirty="0"/>
              <a:t> и необходимого количества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гипса</a:t>
            </a:r>
            <a:r>
              <a:rPr lang="ru-RU" sz="2800" b="1" dirty="0" smtClean="0"/>
              <a:t>.</a:t>
            </a:r>
          </a:p>
          <a:p>
            <a:pPr marL="723900" indent="-7239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Основными сырьевыми материалами для производства портландцемента </a:t>
            </a:r>
            <a:r>
              <a:rPr lang="ru-RU" sz="2800" b="1" dirty="0"/>
              <a:t>являются широко распространенные в природе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08010"/>
                </a:solidFill>
              </a:rPr>
              <a:t>осадочные известняковые горные породы </a:t>
            </a:r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с высоким содержанием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углекислого кальция</a:t>
            </a:r>
            <a:r>
              <a:rPr lang="ru-RU" sz="2800" b="1" dirty="0"/>
              <a:t> (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СаСО</a:t>
            </a:r>
            <a:r>
              <a:rPr lang="ru-RU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3</a:t>
            </a:r>
            <a:r>
              <a:rPr lang="ru-RU" sz="2800" b="1" dirty="0" smtClean="0"/>
              <a:t>) </a:t>
            </a:r>
            <a:r>
              <a:rPr lang="ru-RU" sz="2800" b="1" dirty="0"/>
              <a:t>и глинистые породы с высоким содержанием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</a:rPr>
              <a:t>кремнезёма</a:t>
            </a:r>
            <a:r>
              <a:rPr lang="ru-RU" sz="2800" b="1" dirty="0"/>
              <a:t> (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</a:rPr>
              <a:t>SiO</a:t>
            </a:r>
            <a:r>
              <a:rPr lang="ru-RU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</a:rPr>
              <a:t>2</a:t>
            </a:r>
            <a:r>
              <a:rPr lang="ru-RU" sz="2800" b="1" dirty="0" smtClean="0"/>
              <a:t>),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</a:rPr>
              <a:t>глинозема</a:t>
            </a:r>
            <a:r>
              <a:rPr lang="ru-RU" sz="2800" b="1" dirty="0"/>
              <a:t> (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</a:rPr>
              <a:t>Al</a:t>
            </a:r>
            <a:r>
              <a:rPr lang="ru-RU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</a:rPr>
              <a:t>2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</a:rPr>
              <a:t>O</a:t>
            </a:r>
            <a:r>
              <a:rPr lang="ru-RU" sz="2800" b="1" baseline="-25000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</a:rPr>
              <a:t>3</a:t>
            </a:r>
            <a:r>
              <a:rPr lang="ru-RU" sz="2800" b="1" dirty="0" smtClean="0"/>
              <a:t>)и </a:t>
            </a:r>
            <a:r>
              <a:rPr lang="ru-RU" sz="2800" b="1" dirty="0"/>
              <a:t>окиси железа (</a:t>
            </a:r>
            <a:r>
              <a:rPr lang="ru-RU" sz="2800" b="1" dirty="0" smtClean="0"/>
              <a:t>Fe</a:t>
            </a:r>
            <a:r>
              <a:rPr lang="ru-RU" sz="2800" b="1" baseline="-25000" dirty="0"/>
              <a:t>2</a:t>
            </a:r>
            <a:r>
              <a:rPr lang="ru-RU" sz="2800" b="1" dirty="0"/>
              <a:t>O</a:t>
            </a:r>
            <a:r>
              <a:rPr lang="ru-RU" sz="2800" b="1" baseline="-25000" dirty="0"/>
              <a:t>3</a:t>
            </a:r>
            <a:r>
              <a:rPr lang="ru-RU" sz="2800" b="1" dirty="0" smtClean="0"/>
              <a:t>).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2015761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konspekta.net/poisk-ruru/baza16/1751358716837.files/image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0195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иск D\25.12.20-домашние документы\Виртуальные лекции-14.01.20\Физ. химия\анимашки-разное 1\кирпичи, плитка\luchshie-cen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52" y="952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366383"/>
            <a:ext cx="5494232" cy="1089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Кирпич и его производство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5752" y="3068960"/>
            <a:ext cx="3366526" cy="3866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6" y="3455657"/>
            <a:ext cx="5766946" cy="340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10987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 descr="D:\диск D\25.12.20-домашние документы\Виртуальные лекции-14.01.20\производство кирпича\a755df1b95b238dfdb75061601ba1eb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470"/>
            <a:ext cx="8999538" cy="67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417642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61274" y="6417642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528" y="6417642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5241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12278" cy="538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7759" y="513999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6339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260648"/>
            <a:ext cx="4572000" cy="3277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b="1" dirty="0"/>
              <a:t>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-27384"/>
            <a:ext cx="8928992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Автокла́в</a:t>
            </a:r>
            <a:r>
              <a:rPr lang="ru-RU" sz="2800" b="1" dirty="0"/>
              <a:t> (греч. </a:t>
            </a:r>
            <a:r>
              <a:rPr lang="ru-RU" sz="2800" b="1" i="1" dirty="0"/>
              <a:t>авто</a:t>
            </a:r>
            <a:r>
              <a:rPr lang="ru-RU" sz="2800" b="1" dirty="0"/>
              <a:t> – сам + лат. </a:t>
            </a:r>
            <a:r>
              <a:rPr lang="ru-RU" sz="2800" b="1" i="1" dirty="0" err="1"/>
              <a:t>clavis</a:t>
            </a:r>
            <a:r>
              <a:rPr lang="ru-RU" sz="2800" b="1" dirty="0"/>
              <a:t>  – запор, задвижка) –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герметичный аппарат </a:t>
            </a:r>
            <a:r>
              <a:rPr lang="ru-RU" sz="2800" b="1" dirty="0"/>
              <a:t>для различных операций, требующих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нагрева под давлением выше атмосферного</a:t>
            </a:r>
            <a:r>
              <a:rPr lang="ru-RU" sz="2800" b="1" dirty="0"/>
              <a:t>. В этих условиях достигается ускорение реакции и увеличение выхода продукта.</a:t>
            </a:r>
            <a:endParaRPr lang="ru-RU" sz="2800" dirty="0"/>
          </a:p>
        </p:txBody>
      </p:sp>
      <p:pic>
        <p:nvPicPr>
          <p:cNvPr id="19" name="Picture 2" descr="D:\диск D\25.12.20-домашние документы\Виртуальные лекции-14.01.20\Физ. химия\28.06.22\оборудование для силикатных материалов\Автоклав для пропаривания сил. кирп.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6" y="2276872"/>
            <a:ext cx="4342752" cy="20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5496" y="4336414"/>
            <a:ext cx="896448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. 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Автоклав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для пропаривания силикатного </a:t>
            </a: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кирпича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1 – гидроцилиндры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  для открывания и закрывания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крышек, 2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две крышки,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 </a:t>
            </a: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3 – гидроцилиндры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  для поворота </a:t>
            </a:r>
            <a:r>
              <a:rPr lang="ru-RU" sz="2600" b="1" dirty="0" err="1">
                <a:latin typeface="Arial" pitchFamily="34" charset="0"/>
                <a:cs typeface="Arial" pitchFamily="34" charset="0"/>
              </a:rPr>
              <a:t>байонетного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кольца,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– два </a:t>
            </a:r>
            <a:r>
              <a:rPr lang="ru-RU" sz="2600" b="1" dirty="0" err="1">
                <a:latin typeface="Arial" pitchFamily="34" charset="0"/>
                <a:cs typeface="Arial" pitchFamily="34" charset="0"/>
              </a:rPr>
              <a:t>байонетных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кольца, </a:t>
            </a: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подвижные опоры, 6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неподвижная опора,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 </a:t>
            </a: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корпус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2019" name="Picture 3" descr="D:\диск D\25.12.20-домашние документы\Виртуальные лекции-14.01.20\Физ. химия\28.06.22\оборудование для силикатных материалов\автоклав строительных мат-л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96" y="2276872"/>
            <a:ext cx="3263028" cy="208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6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Picture 12" descr="пишу 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7759" y="513999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47783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7759" y="513999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66" name="Picture 2" descr="D:\диск D\25.12.20-домашние документы\Виртуальные лекции-14.01.20\производство кирпича\оборудование для силикатных материалов\Автоклав для пропаривания сил. кирп.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5" y="3717032"/>
            <a:ext cx="5910039" cy="23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5081" y="6044518"/>
            <a:ext cx="731619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Автоклав для пропаривания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силикатного кирпича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23268" name="Picture 4" descr="D:\диск D\25.12.20-домашние документы\Виртуальные лекции-14.01.20\производство кирпича\оборудование для силикатных материалов\Автоклав для пропаривания сил. кирп.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84" y="692696"/>
            <a:ext cx="2274093" cy="17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269" name="Picture 5" descr="D:\диск D\25.12.20-домашние документы\Виртуальные лекции-14.01.20\производство кирпича\оборудование для силикатных материалов\sd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4" b="17069"/>
          <a:stretch/>
        </p:blipFill>
        <p:spPr bwMode="auto">
          <a:xfrm>
            <a:off x="-1" y="116632"/>
            <a:ext cx="710283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0987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 descr="D:\диск D\25.12.20-домашние документы\Виртуальные лекции-14.01.20\производство кирпича\оборудование для силикатных материалов\принцип работы автоклав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" y="11344"/>
            <a:ext cx="9009687" cy="57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10987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55917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797155"/>
            <a:ext cx="81369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80"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ea typeface="Constantia"/>
                <a:cs typeface="Arial" pitchFamily="34" charset="0"/>
                <a:sym typeface="Constantia"/>
              </a:rPr>
              <a:t>Пример термодинамической системы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913529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диск D\25.12.20-домашние документы\Виртуальные лекции-14.01.20\производство кирпича\оборудование для силикатных материалов\Гиперпресс для прессования кирпич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5" y="74978"/>
            <a:ext cx="7367137" cy="55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0416" y="5589240"/>
            <a:ext cx="7015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Гиперпресс</a:t>
            </a:r>
            <a:r>
              <a:rPr lang="ru-RU" sz="2800" b="1" dirty="0"/>
              <a:t> для прессования кирпича</a:t>
            </a:r>
          </a:p>
        </p:txBody>
      </p:sp>
    </p:spTree>
    <p:extLst>
      <p:ext uri="{BB962C8B-B14F-4D97-AF65-F5344CB8AC3E}">
        <p14:creationId xmlns:p14="http://schemas.microsoft.com/office/powerpoint/2010/main" val="234440294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" action="ppaction://noaction" highlightClick="1"/>
          </p:cNvPr>
          <p:cNvSpPr/>
          <p:nvPr/>
        </p:nvSpPr>
        <p:spPr>
          <a:xfrm>
            <a:off x="1714480" y="1428736"/>
            <a:ext cx="720725" cy="7207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процесс 8"/>
          <p:cNvSpPr>
            <a:spLocks noChangeArrowheads="1"/>
          </p:cNvSpPr>
          <p:nvPr/>
        </p:nvSpPr>
        <p:spPr bwMode="auto">
          <a:xfrm>
            <a:off x="2944813" y="1512888"/>
            <a:ext cx="5730875" cy="476250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содержанию</a:t>
            </a:r>
          </a:p>
        </p:txBody>
      </p:sp>
      <p:sp>
        <p:nvSpPr>
          <p:cNvPr id="11" name="Блок-схема: процесс 10"/>
          <p:cNvSpPr>
            <a:spLocks noChangeArrowheads="1"/>
          </p:cNvSpPr>
          <p:nvPr/>
        </p:nvSpPr>
        <p:spPr bwMode="auto">
          <a:xfrm>
            <a:off x="2944813" y="3789363"/>
            <a:ext cx="5730875" cy="8969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выхода из программы нажмите «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клавиатуре</a:t>
            </a:r>
          </a:p>
        </p:txBody>
      </p:sp>
      <p:sp>
        <p:nvSpPr>
          <p:cNvPr id="12" name="Блок-схема: процесс 11"/>
          <p:cNvSpPr>
            <a:spLocks noChangeArrowheads="1"/>
          </p:cNvSpPr>
          <p:nvPr/>
        </p:nvSpPr>
        <p:spPr bwMode="auto">
          <a:xfrm>
            <a:off x="2944813" y="2276475"/>
            <a:ext cx="5730875" cy="1223963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 к тому действию, о котором гласит надпись, выделенная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вишневым или желтым цветом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598" name="Прямоугольник 12"/>
          <p:cNvSpPr>
            <a:spLocks noChangeArrowheads="1"/>
          </p:cNvSpPr>
          <p:nvPr/>
        </p:nvSpPr>
        <p:spPr bwMode="auto">
          <a:xfrm>
            <a:off x="684213" y="2339471"/>
            <a:ext cx="212407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Справочная таблица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Вернемся к …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3786190"/>
            <a:ext cx="928694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noaction" highlightClick="1"/>
          </p:cNvPr>
          <p:cNvSpPr/>
          <p:nvPr/>
        </p:nvSpPr>
        <p:spPr>
          <a:xfrm>
            <a:off x="1357290" y="521495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2071670" y="521495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Блок-схема: процесс 13"/>
          <p:cNvSpPr>
            <a:spLocks noChangeArrowheads="1"/>
          </p:cNvSpPr>
          <p:nvPr/>
        </p:nvSpPr>
        <p:spPr bwMode="auto">
          <a:xfrm>
            <a:off x="2944813" y="4941888"/>
            <a:ext cx="5730875" cy="9350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Кнопки для перемещения вперед и назад по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материалу занятий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609" name="WordArt 17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713537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Инструкция по использованию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интерфейса</a:t>
            </a:r>
          </a:p>
        </p:txBody>
      </p:sp>
      <p:sp>
        <p:nvSpPr>
          <p:cNvPr id="1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5404" y="585789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93891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33853" y="5023512"/>
            <a:ext cx="610855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Пресс револьверный </a:t>
            </a:r>
            <a:r>
              <a:rPr lang="ru-RU" sz="2800" b="1" dirty="0"/>
              <a:t>для </a:t>
            </a:r>
            <a:r>
              <a:rPr lang="ru-RU" sz="2800" b="1" dirty="0" smtClean="0"/>
              <a:t>силикатного кирпича</a:t>
            </a:r>
            <a:endParaRPr lang="ru-RU" sz="2800" b="1" dirty="0"/>
          </a:p>
        </p:txBody>
      </p:sp>
      <p:pic>
        <p:nvPicPr>
          <p:cNvPr id="6146" name="Picture 2" descr="D:\диск D\25.12.20-домашние документы\Виртуальные лекции-14.01.20\производство кирпича\оборудование для силикатных материалов\пресс револьверный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r="19666" b="12567"/>
          <a:stretch/>
        </p:blipFill>
        <p:spPr bwMode="auto">
          <a:xfrm>
            <a:off x="3059832" y="22777"/>
            <a:ext cx="6052445" cy="460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иск D\25.12.20-домашние документы\Виртуальные лекции-14.01.20\производство кирпича\оборудование для силикатных материалов\пресс револьверный-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 b="6451"/>
          <a:stretch/>
        </p:blipFill>
        <p:spPr bwMode="auto">
          <a:xfrm>
            <a:off x="107505" y="57700"/>
            <a:ext cx="2869108" cy="40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диск D\25.12.20-домашние документы\Виртуальные лекции-14.01.20\производство кирпича\оборудование для силикатных материалов\прессы револьверные для силик. кирп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26520"/>
            <a:ext cx="2952328" cy="31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437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34461"/>
              </p:ext>
            </p:extLst>
          </p:nvPr>
        </p:nvGraphicFramePr>
        <p:xfrm>
          <a:off x="107503" y="137508"/>
          <a:ext cx="8928993" cy="53560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Кирпич 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Это штучное изделие, предназначенное для устройства кладки. В зависимости от состава и технологии производства </a:t>
                      </a: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кирпич</a:t>
                      </a: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бывает </a:t>
                      </a: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66"/>
                          </a:solidFill>
                          <a:latin typeface="Arial" pitchFamily="34" charset="0"/>
                          <a:cs typeface="Arial" pitchFamily="34" charset="0"/>
                        </a:rPr>
                        <a:t>керамическим</a:t>
                      </a: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силикатным</a:t>
                      </a:r>
                      <a:endParaRPr lang="ru-RU" sz="27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Керамический </a:t>
                      </a: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кирпич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изготавливают путём обжига (средняя температура – около 1000 °С) подготовленной и отформованной глиняно-песчаной массы. Содержание примесей в сырье строго лимитировано.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1385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47812"/>
              </p:ext>
            </p:extLst>
          </p:nvPr>
        </p:nvGraphicFramePr>
        <p:xfrm>
          <a:off x="107503" y="116632"/>
          <a:ext cx="8928993" cy="47160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Кирпич 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7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полнотелый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кирпич, в котором отсутствуют пустоты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Кирпич 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7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пустотелый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кирпич, имеющий сквозные пустоты различной формы и размеров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Кирпич</a:t>
                      </a: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лицевой 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изделие, обеспечивающее эксплуатационные характеристики кладки и выполняющее функции декоративного материала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Кирпич</a:t>
                      </a: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рядовой 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изделие, обеспечивающее эксплуатационные характеристики кладки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70209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93637"/>
              </p:ext>
            </p:extLst>
          </p:nvPr>
        </p:nvGraphicFramePr>
        <p:xfrm>
          <a:off x="107504" y="116632"/>
          <a:ext cx="8928993" cy="36370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Постель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рабочая грань изделия, расположенная параллельно основанию кладки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Ложок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наибольшая грань изделия, расположенная перпендикулярно к постели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Тычок 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наименьшая грань изделия, расположенная перпендикулярно к постели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 descr="http://konspekta.net/poisk-ruru/baza16/1751358716837.files/image00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854151"/>
            <a:ext cx="4677579" cy="30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0209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86496"/>
              </p:ext>
            </p:extLst>
          </p:nvPr>
        </p:nvGraphicFramePr>
        <p:xfrm>
          <a:off x="107503" y="188640"/>
          <a:ext cx="8928993" cy="43319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Трещина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разрыв изделия без разрушения его на части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Сквозная трещина 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трещина, проходящая через всю толщину изделия и протяженностью до половины и более ширины изделия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Посечка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трещина шириной раскрытия не более 0,5 мм. </a:t>
                      </a:r>
                      <a:r>
                        <a:rPr lang="ru-RU" sz="27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Отбитость</a:t>
                      </a: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механическое повреждение грани, ребра, угла изделия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24987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47840"/>
              </p:ext>
            </p:extLst>
          </p:nvPr>
        </p:nvGraphicFramePr>
        <p:xfrm>
          <a:off x="107504" y="162284"/>
          <a:ext cx="8928993" cy="47160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Откол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дефект изделия, вызванный наличием карбонатных или других включений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Шелушение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разрушение изделия в виде отслоения от его поверхности тонких пластинок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Выкрашивание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осыпание фрагментов поверхности изделия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Растрескивание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появление или увеличение размера трещины после воздействия знакопеременных температур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9924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85637"/>
              </p:ext>
            </p:extLst>
          </p:nvPr>
        </p:nvGraphicFramePr>
        <p:xfrm>
          <a:off x="107503" y="328000"/>
          <a:ext cx="8928993" cy="60533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Половняк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две части изделия, образовавшиеся при его раскалывании. Изделия, имеющие сквозные трещины, относят к </a:t>
                      </a:r>
                      <a:r>
                        <a:rPr lang="ru-RU" sz="2700" b="1" dirty="0" err="1" smtClean="0">
                          <a:latin typeface="Arial" pitchFamily="34" charset="0"/>
                          <a:cs typeface="Arial" pitchFamily="34" charset="0"/>
                        </a:rPr>
                        <a:t>половняку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Контактное пятно 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– участок поверхности изделия, отличный по цвету, возникающий в процессе сушки или обжига и не влияющий на характеристики изделия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Высолы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водорастворимые соли, выходящие на поверхности обожженного изделия при контакте с влагой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Черная сердцевина 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участок внутри изделия, обусловленный образованием в процессе обжига изделия закиси железа.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24987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диск D\25.12.20-домашние документы\Виртуальные лекции-14.01.20\Физ. химия\анимашки-разное 1\кирпичи, плитка\rusklink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5" y="-31748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00101" y="2536448"/>
            <a:ext cx="860203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Керамика и её производство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6136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65900"/>
              </p:ext>
            </p:extLst>
          </p:nvPr>
        </p:nvGraphicFramePr>
        <p:xfrm>
          <a:off x="107504" y="116632"/>
          <a:ext cx="8928993" cy="58704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Ангоб</a:t>
                      </a:r>
                      <a:endParaRPr lang="ru-RU" sz="27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покрытие для декорирования, состоящее из жидкой глины и красителей. В сметанообразной консистенции наносится на черепки, а затем обжигается вместе с глазурью. В отличие от глазури, ангобы не обладают прозрачностью и служит для маскировки цвета или грубой фактуры черепка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Ангобирование</a:t>
                      </a:r>
                      <a:endParaRPr lang="ru-RU" sz="27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нанесение на необожженную глину тонкого слоя ангоба, который в процессе обжига вплавляется в черепок, придавая ему определенный цветовой оттенок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22317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30760"/>
              </p:ext>
            </p:extLst>
          </p:nvPr>
        </p:nvGraphicFramePr>
        <p:xfrm>
          <a:off x="107504" y="116632"/>
          <a:ext cx="8928993" cy="58498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Арабеска</a:t>
                      </a:r>
                      <a:endParaRPr lang="ru-RU" sz="27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восточный средневековый орнамент, который наносится на керамику путем отводки. Орнамент состоит из элементов растений и геометрических фигур. Может включать в себя элементы арабского письма. Особая популярность орнамент приобрел в эпоху Возрождения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Аэрография</a:t>
                      </a:r>
                      <a:endParaRPr lang="ru-RU" sz="27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техника изобразительного искусства, проявляющаяся в нанесении на поверхность жидкого или порошкообразного красителя методом напыления. Используется как один из способов декорирования керамики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74209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1" name="WordArt 5"/>
          <p:cNvSpPr>
            <a:spLocks noChangeArrowheads="1" noChangeShapeType="1" noTextEdit="1"/>
          </p:cNvSpPr>
          <p:nvPr/>
        </p:nvSpPr>
        <p:spPr bwMode="auto">
          <a:xfrm>
            <a:off x="2916238" y="166687"/>
            <a:ext cx="44656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Содержание</a:t>
            </a:r>
          </a:p>
        </p:txBody>
      </p:sp>
      <p:pic>
        <p:nvPicPr>
          <p:cNvPr id="495624" name="Picture 8" descr="читател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009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176" y="1052736"/>
            <a:ext cx="889365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>
                <a:ln w="1905"/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Инструкция по использованию интерфейса</a:t>
            </a:r>
            <a:endParaRPr lang="ru-RU" sz="2800" b="1" dirty="0">
              <a:ln w="1905"/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Некоторые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определения и сокращения, принятые в разделах (учебниках), посвященных изучению производства цемента, кирпича, керамики и др.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Цемент </a:t>
            </a:r>
            <a:r>
              <a:rPr lang="ru-RU" sz="2800" b="1" dirty="0">
                <a:latin typeface="Arial" pitchFamily="34" charset="0"/>
                <a:cs typeface="Arial" pitchFamily="34" charset="0"/>
                <a:hlinkClick r:id="rId6" action="ppaction://hlinksldjump"/>
              </a:rPr>
              <a:t>и его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производство.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Кирпич и </a:t>
            </a:r>
            <a:r>
              <a:rPr lang="ru-RU" sz="2800" b="1" dirty="0">
                <a:latin typeface="Arial" pitchFamily="34" charset="0"/>
                <a:cs typeface="Arial" pitchFamily="34" charset="0"/>
                <a:hlinkClick r:id="rId7" action="ppaction://hlinksldjump"/>
              </a:rPr>
              <a:t>его производство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.</a:t>
            </a:r>
            <a:r>
              <a:rPr lang="ru-RU" sz="2800" b="1" dirty="0">
                <a:latin typeface="Arial" pitchFamily="34" charset="0"/>
                <a:cs typeface="Arial" pitchFamily="34" charset="0"/>
                <a:hlinkClick r:id="rId7" action="ppaction://hlinksldjump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Керамика и её </a:t>
            </a:r>
            <a:r>
              <a:rPr lang="ru-RU" sz="2800" b="1" dirty="0">
                <a:latin typeface="Arial" pitchFamily="34" charset="0"/>
                <a:cs typeface="Arial" pitchFamily="34" charset="0"/>
                <a:hlinkClick r:id="rId8" action="ppaction://hlinksldjump"/>
              </a:rPr>
              <a:t>производство.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  <a:hlinkClick r:id="rId9" action="ppaction://hlinksldjump"/>
              </a:rPr>
              <a:t>Глина.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sz="2800" b="1" kern="10" dirty="0" smtClean="0">
              <a:latin typeface="Arial" pitchFamily="34" charset="0"/>
              <a:cs typeface="Arial" pitchFamily="34" charset="0"/>
              <a:hlinkClick r:id="rId10" action="ppaction://hlinksldjump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  <a:hlinkClick r:id="" action="ppaction://noaction"/>
              </a:rPr>
              <a:t>Использованные </a:t>
            </a:r>
            <a:r>
              <a:rPr lang="ru-RU" sz="2800" b="1" dirty="0">
                <a:latin typeface="Arial" pitchFamily="34" charset="0"/>
                <a:cs typeface="Arial" pitchFamily="34" charset="0"/>
                <a:hlinkClick r:id="" action="ppaction://noaction"/>
              </a:rPr>
              <a:t>источники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" action="ppaction://noaction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11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7681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45146"/>
              </p:ext>
            </p:extLst>
          </p:nvPr>
        </p:nvGraphicFramePr>
        <p:xfrm>
          <a:off x="107503" y="116632"/>
          <a:ext cx="8928993" cy="66202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Барботин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цветная глина, используемая в производстве керамических изделий. Она приготавливается из каолина, песка и краски. Служит для ручной лепки рельефной фактуры на сосудах и изразцах. В более жидком состоянии барботин наносится кистью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Бассейн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в керамике резервуар, в котором хранится и смешивается </a:t>
                      </a:r>
                      <a:r>
                        <a:rPr lang="ru-RU" sz="2700" b="1" dirty="0" err="1" smtClean="0">
                          <a:latin typeface="Arial" pitchFamily="34" charset="0"/>
                          <a:cs typeface="Arial" pitchFamily="34" charset="0"/>
                        </a:rPr>
                        <a:t>шликер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Бисквит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пористый неглазурованный черепок после утильного обжига. </a:t>
                      </a:r>
                      <a:r>
                        <a:rPr lang="ru-RU" sz="2700" b="1" dirty="0" err="1" smtClean="0">
                          <a:latin typeface="Arial" pitchFamily="34" charset="0"/>
                          <a:cs typeface="Arial" pitchFamily="34" charset="0"/>
                        </a:rPr>
                        <a:t>Бомза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– подставка из глинистой массы, состав которой не отличается от массы изделия. Подставки используют при обжиге, чтобы снизить усадочные напряжения материала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6510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95262"/>
              </p:ext>
            </p:extLst>
          </p:nvPr>
        </p:nvGraphicFramePr>
        <p:xfrm>
          <a:off x="107503" y="116632"/>
          <a:ext cx="8928993" cy="56327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Белое каление 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состояние черепка при температуре обжига 1500 градусов. Керамическое изделие из </a:t>
                      </a:r>
                      <a:r>
                        <a:rPr lang="ru-RU" sz="2700" b="1" dirty="0" err="1" smtClean="0">
                          <a:latin typeface="Arial" pitchFamily="34" charset="0"/>
                          <a:cs typeface="Arial" pitchFamily="34" charset="0"/>
                        </a:rPr>
                        <a:t>беложгущейся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глины приобретает белый цвет, что и послужило названием данного явления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Белье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черепок после утильного обжига, еще не расписанный, но покрытый глазурью. </a:t>
                      </a:r>
                      <a:r>
                        <a:rPr lang="ru-RU" sz="2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Бельем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называют именно фарфор, так как для фарфора характерен белый цвет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Брашировка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технология обработки древесины. </a:t>
                      </a:r>
                      <a:r>
                        <a:rPr lang="ru-RU" sz="2700" b="1" dirty="0" err="1" smtClean="0">
                          <a:latin typeface="Arial" pitchFamily="34" charset="0"/>
                          <a:cs typeface="Arial" pitchFamily="34" charset="0"/>
                        </a:rPr>
                        <a:t>Брашированная</a:t>
                      </a:r>
                      <a:r>
                        <a:rPr lang="ru-RU" sz="2700" b="1" dirty="0" smtClean="0">
                          <a:latin typeface="Arial" pitchFamily="34" charset="0"/>
                          <a:cs typeface="Arial" pitchFamily="34" charset="0"/>
                        </a:rPr>
                        <a:t> древесина используется для изготовления рам и других конструкций</a:t>
                      </a:r>
                      <a:endParaRPr lang="ru-RU" sz="27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3522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69293"/>
              </p:ext>
            </p:extLst>
          </p:nvPr>
        </p:nvGraphicFramePr>
        <p:xfrm>
          <a:off x="107503" y="116632"/>
          <a:ext cx="8928993" cy="36438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Термин 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</a:rPr>
                        <a:t>Буккеро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dirty="0" smtClean="0"/>
                        <a:t>керамика</a:t>
                      </a:r>
                      <a:r>
                        <a:rPr lang="ru-RU" sz="2800" dirty="0" smtClean="0"/>
                        <a:t>, изготавливавшаяся этрусками 2,5 тысячи лет назад. Отличается высоким качеством. Цвет </a:t>
                      </a:r>
                      <a:r>
                        <a:rPr lang="ru-RU" sz="2800" dirty="0" err="1" smtClean="0"/>
                        <a:t>буккеро</a:t>
                      </a:r>
                      <a:r>
                        <a:rPr lang="ru-RU" sz="2800" dirty="0" smtClean="0"/>
                        <a:t> варьируется от серого до черного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</a:rPr>
                        <a:t>Бэкчжа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dirty="0" smtClean="0"/>
                        <a:t>керамика </a:t>
                      </a:r>
                      <a:r>
                        <a:rPr lang="ru-RU" sz="2800" dirty="0" smtClean="0"/>
                        <a:t>из белой глины, появившаяся в Корее во времена королевства </a:t>
                      </a:r>
                      <a:r>
                        <a:rPr lang="ru-RU" sz="2800" dirty="0" err="1" smtClean="0"/>
                        <a:t>Чжосон</a:t>
                      </a:r>
                      <a:r>
                        <a:rPr lang="ru-RU" sz="2800" dirty="0" smtClean="0"/>
                        <a:t> (XIV век). Символизирует строгость быта и чистоту духа</a:t>
                      </a:r>
                      <a:endParaRPr lang="ru-RU" sz="2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3522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voi-uvelirr.ru/wp-content/uploads/2015/10/%D0%A7%D1%82%D0%BE-%D1%82%D0%B0%D0%BA%D0%BE%D0%B5-%D1%81%D1%83%D0%B3%D0%BB%D0%B8%D0%BD%D0%BE%D0%BA-%D0%A1%D0%B2%D0%BE%D0%B9%D1%81%D1%82%D0%B2%D0%B0-%D1%81%D1%83%D0%B3%D0%BB%D0%B8%D0%BD%D0%BA%D0%B0-%D0%9F%D1%80%D0%B8%D0%BC%D0%B5%D0%BD%D0%B5%D0%BD%D0%B8%D0%B5-%D1%81%D1%83%D0%B3%D0%BB%D0%B8%D0%BD%D0%BA%D0%B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744416" cy="330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mpoz.net/IMG/gl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93" y="59759"/>
            <a:ext cx="5454285" cy="303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03847" y="2678927"/>
            <a:ext cx="2816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Глина </a:t>
            </a:r>
            <a:endParaRPr lang="ru-RU" sz="5400" b="1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6983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1356" y="650305"/>
            <a:ext cx="8860758" cy="26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85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Тип почвы можно определить не сложным методом. Образец растертой почвы увлажняют и перемешивают до тестообразного состояния, при котором почвы обладают наибольшей пластичностью. В зависимости от механического состава почвы или породы по­казатели «мокрого» способа будут различны. </a:t>
            </a:r>
            <a:endParaRPr lang="ru-RU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4624"/>
            <a:ext cx="8600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Мокрый метод исследования почвы</a:t>
            </a:r>
          </a:p>
        </p:txBody>
      </p:sp>
    </p:spTree>
    <p:extLst>
      <p:ext uri="{BB962C8B-B14F-4D97-AF65-F5344CB8AC3E}">
        <p14:creationId xmlns:p14="http://schemas.microsoft.com/office/powerpoint/2010/main" val="378416983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30218"/>
              </p:ext>
            </p:extLst>
          </p:nvPr>
        </p:nvGraphicFramePr>
        <p:xfrm>
          <a:off x="179512" y="1162016"/>
          <a:ext cx="8784976" cy="47152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425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Механический состав</a:t>
                      </a:r>
                      <a:endParaRPr lang="ru-RU" sz="2800" b="1" u="sng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Вид образца в плане после раскатывания</a:t>
                      </a:r>
                      <a:endParaRPr lang="ru-RU" sz="2800" b="1" u="sng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79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Шнур не образуется – </a:t>
                      </a:r>
                      <a:r>
                        <a:rPr lang="ru-RU" sz="2800" b="1" u="sng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песок</a:t>
                      </a:r>
                      <a:endParaRPr lang="ru-RU" sz="2800" b="1" u="sng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2800" b="1" u="none" strike="noStrike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38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Шнур сплошной, кольцо с трещинами – </a:t>
                      </a:r>
                      <a:r>
                        <a:rPr lang="ru-RU" sz="2800" b="1" u="sng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тяжелый суглинок</a:t>
                      </a:r>
                      <a:endParaRPr lang="ru-RU" sz="2800" b="1" u="sng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2800" b="1" u="none" strike="noStrike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5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Шнур сплошной, кольцо цельное – </a:t>
                      </a:r>
                      <a:r>
                        <a:rPr lang="ru-RU" sz="2800" b="1" u="sng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sz="2800" b="1" u="sng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2800" b="1" u="none" strike="noStrike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563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 влажном состоянии имеет интенсивно-черный цвет, становятся липкими, вязкими – </a:t>
                      </a:r>
                      <a:r>
                        <a:rPr lang="ru-RU" sz="2800" b="1" u="sng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чернозем</a:t>
                      </a:r>
                      <a:endParaRPr lang="ru-RU" sz="2800" b="1" u="sng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800" b="1" u="sng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258" marR="4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59744"/>
              </p:ext>
            </p:extLst>
          </p:nvPr>
        </p:nvGraphicFramePr>
        <p:xfrm>
          <a:off x="6084168" y="1916832"/>
          <a:ext cx="1499939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Точечный рисунок" r:id="rId3" imgW="2448267" imgH="828791" progId="PBrush">
                  <p:embed/>
                </p:oleObj>
              </mc:Choice>
              <mc:Fallback>
                <p:oleObj name="Точечный рисунок" r:id="rId3" imgW="2448267" imgH="82879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916832"/>
                        <a:ext cx="1499939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17075"/>
              </p:ext>
            </p:extLst>
          </p:nvPr>
        </p:nvGraphicFramePr>
        <p:xfrm>
          <a:off x="5924512" y="2708920"/>
          <a:ext cx="1910610" cy="84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Точечный рисунок" r:id="rId5" imgW="4982270" imgH="1666667" progId="PBrush">
                  <p:embed/>
                </p:oleObj>
              </mc:Choice>
              <mc:Fallback>
                <p:oleObj name="Точечный рисунок" r:id="rId5" imgW="4982270" imgH="16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12" y="2708920"/>
                        <a:ext cx="1910610" cy="84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734842"/>
              </p:ext>
            </p:extLst>
          </p:nvPr>
        </p:nvGraphicFramePr>
        <p:xfrm>
          <a:off x="5940152" y="3645024"/>
          <a:ext cx="1965390" cy="77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Точечный рисунок" r:id="rId7" imgW="4963218" imgH="1533739" progId="PBrush">
                  <p:embed/>
                </p:oleObj>
              </mc:Choice>
              <mc:Fallback>
                <p:oleObj name="Точечный рисунок" r:id="rId7" imgW="4963218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645024"/>
                        <a:ext cx="1965390" cy="77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73" name="Picture 6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1284859" cy="13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80528" y="221844"/>
            <a:ext cx="9595816" cy="6001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Мокрый </a:t>
            </a:r>
            <a:r>
              <a:rPr lang="ru-RU" sz="3300" b="1" spc="50" dirty="0">
                <a:ln w="11430"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метод исследования </a:t>
            </a:r>
            <a:r>
              <a:rPr lang="ru-RU" sz="33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почвы </a:t>
            </a:r>
            <a:endParaRPr lang="ru-RU" sz="3300" b="1" spc="50" dirty="0">
              <a:ln w="11430"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10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Picture 12" descr="пишу 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2440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58028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784976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80000"/>
              </a:lnSpc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Глина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 мелкозернистая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осадочная горная порода, пылевидная в сухом состоянии, пластичная при увлажнении. Глина состоит из одного или нескольких минералов группы каолинита (происходит от названия местности Каолин в Китае), монтмориллонита или других слоистых алюмосиликатов (глинистые минералы), но может содержать и песчаные, и карбонатные частицы.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правило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породообразующим минералом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в глине является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каолинит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Al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₄[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Si₄O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₁₀](OH)₈), его состав: 47 % (от массы) оксида кремния (IV) (SiO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), 39 % оксида алюминия (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 и 14 % воды (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O). Al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 –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составляют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значительную часть химического состава глин жёлтого, коричневого, синего, зелёного, лилового и даже чёрного цветов. Окраска обусловлена примесями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ионов – хромофоров.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4085" y="521600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2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188640"/>
            <a:ext cx="90010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Минералы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содержащиеся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глинах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Каолинит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·2SiO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·2H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Андалузит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дистен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и силлиманит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Галлуазит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Гидраргиллит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·3H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Диаспор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Корунд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Монотермит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(0,2[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MgCa]O·Al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·2SiO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·1,5H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Монтмориллонит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MgO·Al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·3SiO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·1,5H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Мусковит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O·Al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·6SiO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·2H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Накрит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·2H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Пирофиллит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·4SiO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774" y="5181403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632"/>
            <a:ext cx="8712968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Минералы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загрязняющие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глины 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каолины:</a:t>
            </a: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Кварц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Гипс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CaSO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·2H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Доломит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CaCO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•MgCO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Кальцит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CaO·CO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Глауконит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O·Fe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·4SiO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·10H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Лимонит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·3H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Магнетит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FeO·Fe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Марказит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FeS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Пирит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FeS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Рутил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Серпентин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MgO·2SiO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·2H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Сидерит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FeO·CO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774" y="5181403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0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210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Кальсилит</a:t>
            </a:r>
            <a:r>
              <a:rPr lang="ru-RU" sz="2800" b="1" dirty="0"/>
              <a:t> </a:t>
            </a:r>
            <a:r>
              <a:rPr lang="en-US" sz="2800" b="1" dirty="0"/>
              <a:t>K</a:t>
            </a:r>
            <a:r>
              <a:rPr lang="en-US" sz="2800" b="1" baseline="-25000" dirty="0"/>
              <a:t>2</a:t>
            </a:r>
            <a:r>
              <a:rPr lang="en-US" sz="2800" b="1" dirty="0"/>
              <a:t>O </a:t>
            </a:r>
            <a:r>
              <a:rPr lang="en-US" sz="2800" b="1" baseline="30000" dirty="0"/>
              <a:t>.</a:t>
            </a:r>
            <a:r>
              <a:rPr lang="en-US" sz="2800" b="1" dirty="0"/>
              <a:t> Al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3 </a:t>
            </a:r>
            <a:r>
              <a:rPr lang="en-US" sz="2800" b="1" baseline="30000" dirty="0"/>
              <a:t>.</a:t>
            </a:r>
            <a:r>
              <a:rPr lang="en-US" sz="2800" b="1" dirty="0"/>
              <a:t> 2SiO</a:t>
            </a:r>
            <a:r>
              <a:rPr lang="en-US" sz="2800" b="1" baseline="-25000" dirty="0"/>
              <a:t>2</a:t>
            </a:r>
            <a:endParaRPr lang="ru-RU" sz="2800" b="1" dirty="0"/>
          </a:p>
          <a:p>
            <a:r>
              <a:rPr lang="ru-RU" sz="2800" b="1" dirty="0"/>
              <a:t>Лейцит </a:t>
            </a:r>
            <a:r>
              <a:rPr lang="en-US" sz="2800" b="1" dirty="0"/>
              <a:t>K</a:t>
            </a:r>
            <a:r>
              <a:rPr lang="en-US" sz="2800" b="1" baseline="-25000" dirty="0"/>
              <a:t>2</a:t>
            </a:r>
            <a:r>
              <a:rPr lang="en-US" sz="2800" b="1" dirty="0"/>
              <a:t>O </a:t>
            </a:r>
            <a:r>
              <a:rPr lang="en-US" sz="2800" b="1" baseline="30000" dirty="0"/>
              <a:t>.</a:t>
            </a:r>
            <a:r>
              <a:rPr lang="en-US" sz="2800" b="1" dirty="0"/>
              <a:t>Al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3 </a:t>
            </a:r>
            <a:r>
              <a:rPr lang="en-US" sz="2800" b="1" baseline="30000" dirty="0"/>
              <a:t>. </a:t>
            </a:r>
            <a:r>
              <a:rPr lang="en-US" sz="2800" b="1" dirty="0"/>
              <a:t>4SiO</a:t>
            </a:r>
            <a:r>
              <a:rPr lang="en-US" sz="2800" b="1" baseline="-25000" dirty="0"/>
              <a:t>2</a:t>
            </a:r>
            <a:endParaRPr lang="ru-RU" sz="2800" b="1" dirty="0"/>
          </a:p>
          <a:p>
            <a:r>
              <a:rPr lang="ru-RU" sz="2800" b="1" dirty="0" smtClean="0"/>
              <a:t>Калиевый </a:t>
            </a:r>
            <a:r>
              <a:rPr lang="ru-RU" sz="2800" b="1" dirty="0"/>
              <a:t>полевой шпат K</a:t>
            </a:r>
            <a:r>
              <a:rPr lang="ru-RU" sz="2800" b="1" baseline="-25000" dirty="0"/>
              <a:t>2</a:t>
            </a:r>
            <a:r>
              <a:rPr lang="ru-RU" sz="2800" b="1" dirty="0"/>
              <a:t>O </a:t>
            </a:r>
            <a:r>
              <a:rPr lang="ru-RU" sz="2800" b="1" baseline="30000" dirty="0"/>
              <a:t>.</a:t>
            </a:r>
            <a:r>
              <a:rPr lang="ru-RU" sz="2800" b="1" dirty="0"/>
              <a:t> Al</a:t>
            </a:r>
            <a:r>
              <a:rPr lang="ru-RU" sz="2800" b="1" baseline="-25000" dirty="0"/>
              <a:t>2</a:t>
            </a:r>
            <a:r>
              <a:rPr lang="ru-RU" sz="2800" b="1" dirty="0"/>
              <a:t>O</a:t>
            </a:r>
            <a:r>
              <a:rPr lang="ru-RU" sz="2800" b="1" baseline="-25000" dirty="0"/>
              <a:t>3 </a:t>
            </a:r>
            <a:r>
              <a:rPr lang="ru-RU" sz="2800" b="1" baseline="30000" dirty="0"/>
              <a:t>.</a:t>
            </a:r>
            <a:r>
              <a:rPr lang="ru-RU" sz="2800" b="1" dirty="0"/>
              <a:t> 6SiO</a:t>
            </a:r>
            <a:r>
              <a:rPr lang="ru-RU" sz="2800" b="1" baseline="-25000" dirty="0"/>
              <a:t>2</a:t>
            </a:r>
            <a:r>
              <a:rPr lang="ru-RU" sz="2800" b="1" dirty="0"/>
              <a:t> </a:t>
            </a:r>
            <a:endParaRPr lang="ru-RU" sz="2800" b="1" dirty="0" smtClean="0"/>
          </a:p>
          <a:p>
            <a:endParaRPr lang="ru-RU" sz="800" b="1" dirty="0" smtClean="0"/>
          </a:p>
          <a:p>
            <a:r>
              <a:rPr lang="ru-RU" sz="2800" b="1" dirty="0" smtClean="0"/>
              <a:t>Сподумен</a:t>
            </a:r>
            <a:r>
              <a:rPr lang="ru-RU" sz="2800" b="1" dirty="0"/>
              <a:t> </a:t>
            </a:r>
            <a:r>
              <a:rPr lang="en-US" sz="2800" b="1" dirty="0"/>
              <a:t>Li</a:t>
            </a:r>
            <a:r>
              <a:rPr lang="en-US" sz="2800" b="1" baseline="-25000" dirty="0"/>
              <a:t>2</a:t>
            </a:r>
            <a:r>
              <a:rPr lang="en-US" sz="2800" b="1" dirty="0"/>
              <a:t>O </a:t>
            </a:r>
            <a:r>
              <a:rPr lang="en-US" sz="2800" b="1" baseline="30000" dirty="0"/>
              <a:t>.</a:t>
            </a:r>
            <a:r>
              <a:rPr lang="en-US" sz="2800" b="1" dirty="0"/>
              <a:t> Al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</a:t>
            </a:r>
            <a:r>
              <a:rPr lang="en-US" sz="2800" b="1" dirty="0"/>
              <a:t> </a:t>
            </a:r>
            <a:r>
              <a:rPr lang="en-US" sz="2800" b="1" baseline="30000" dirty="0"/>
              <a:t>.</a:t>
            </a:r>
            <a:r>
              <a:rPr lang="en-US" sz="2800" b="1" dirty="0"/>
              <a:t> 4SiO</a:t>
            </a:r>
            <a:r>
              <a:rPr lang="en-US" sz="2800" b="1" baseline="-25000" dirty="0"/>
              <a:t>2</a:t>
            </a:r>
            <a:endParaRPr lang="ru-RU" sz="2800" b="1" dirty="0"/>
          </a:p>
          <a:p>
            <a:r>
              <a:rPr lang="ru-RU" sz="2800" b="1" dirty="0" err="1" smtClean="0"/>
              <a:t>Петалит</a:t>
            </a:r>
            <a:r>
              <a:rPr lang="ru-RU" sz="2800" b="1" dirty="0" smtClean="0"/>
              <a:t> </a:t>
            </a:r>
            <a:r>
              <a:rPr lang="en-US" sz="2800" b="1" dirty="0" smtClean="0"/>
              <a:t>Li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 </a:t>
            </a:r>
            <a:r>
              <a:rPr lang="en-US" sz="2800" b="1" baseline="30000" dirty="0" smtClean="0"/>
              <a:t>.</a:t>
            </a:r>
            <a:r>
              <a:rPr lang="en-US" sz="2800" b="1" dirty="0" smtClean="0"/>
              <a:t> Al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 </a:t>
            </a:r>
            <a:r>
              <a:rPr lang="en-US" sz="2800" b="1" baseline="30000" dirty="0" smtClean="0"/>
              <a:t>.</a:t>
            </a:r>
            <a:r>
              <a:rPr lang="en-US" sz="2800" b="1" dirty="0" smtClean="0"/>
              <a:t> 8SiO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 </a:t>
            </a:r>
            <a:endParaRPr lang="ru-RU" sz="2800" b="1" dirty="0" smtClean="0"/>
          </a:p>
          <a:p>
            <a:endParaRPr lang="ru-RU" sz="800" b="1" dirty="0" smtClean="0"/>
          </a:p>
          <a:p>
            <a:r>
              <a:rPr lang="ru-RU" sz="2800" b="1" dirty="0" err="1" smtClean="0"/>
              <a:t>Девитрит</a:t>
            </a:r>
            <a:r>
              <a:rPr lang="ru-RU" sz="2800" b="1" dirty="0" smtClean="0"/>
              <a:t> </a:t>
            </a:r>
            <a:r>
              <a:rPr lang="en-US" sz="2800" b="1" dirty="0" smtClean="0"/>
              <a:t>Na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dirty="0"/>
              <a:t> </a:t>
            </a:r>
            <a:r>
              <a:rPr lang="en-US" sz="2800" b="1" baseline="30000" dirty="0"/>
              <a:t>.</a:t>
            </a:r>
            <a:r>
              <a:rPr lang="en-US" sz="2800" b="1" dirty="0"/>
              <a:t> 3CaO </a:t>
            </a:r>
            <a:r>
              <a:rPr lang="en-US" sz="2800" b="1" baseline="30000" dirty="0"/>
              <a:t>.</a:t>
            </a:r>
            <a:r>
              <a:rPr lang="en-US" sz="2800" b="1" dirty="0"/>
              <a:t> 6SiO</a:t>
            </a:r>
            <a:r>
              <a:rPr lang="en-US" sz="2800" b="1" baseline="-25000" dirty="0"/>
              <a:t>2</a:t>
            </a:r>
            <a:r>
              <a:rPr lang="en-US" sz="2800" b="1" dirty="0"/>
              <a:t> (1 : 3 : 6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endParaRPr lang="ru-RU" sz="800" b="1" dirty="0" smtClean="0"/>
          </a:p>
          <a:p>
            <a:r>
              <a:rPr lang="ru-RU" sz="2800" b="1" dirty="0" smtClean="0"/>
              <a:t>Метакаолинит </a:t>
            </a:r>
            <a:r>
              <a:rPr lang="en-US" sz="2800" b="1" dirty="0"/>
              <a:t>Al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</a:t>
            </a:r>
            <a:r>
              <a:rPr lang="en-US" sz="2800" b="1" dirty="0"/>
              <a:t> </a:t>
            </a:r>
            <a:r>
              <a:rPr lang="en-US" sz="2800" b="1" baseline="30000" dirty="0"/>
              <a:t>.</a:t>
            </a:r>
            <a:r>
              <a:rPr lang="en-US" sz="2800" b="1" dirty="0"/>
              <a:t> 2SiO</a:t>
            </a:r>
            <a:r>
              <a:rPr lang="en-US" sz="2800" b="1" baseline="-25000" dirty="0"/>
              <a:t>2</a:t>
            </a:r>
            <a:endParaRPr lang="ru-RU" sz="2800" b="1" dirty="0"/>
          </a:p>
          <a:p>
            <a:r>
              <a:rPr lang="ru-RU" sz="2800" b="1" dirty="0" smtClean="0"/>
              <a:t>Каолинит </a:t>
            </a:r>
            <a:r>
              <a:rPr lang="en-US" sz="2800" b="1" dirty="0"/>
              <a:t>Al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</a:t>
            </a:r>
            <a:r>
              <a:rPr lang="en-US" sz="2800" b="1" dirty="0"/>
              <a:t> </a:t>
            </a:r>
            <a:r>
              <a:rPr lang="en-US" sz="2800" b="1" baseline="30000" dirty="0"/>
              <a:t>.</a:t>
            </a:r>
            <a:r>
              <a:rPr lang="en-US" sz="2800" b="1" dirty="0"/>
              <a:t> 2SiO</a:t>
            </a:r>
            <a:r>
              <a:rPr lang="en-US" sz="2800" b="1" baseline="-25000" dirty="0"/>
              <a:t>2</a:t>
            </a:r>
            <a:r>
              <a:rPr lang="en-US" sz="2800" b="1" dirty="0"/>
              <a:t> </a:t>
            </a:r>
            <a:r>
              <a:rPr lang="en-US" sz="2800" b="1" baseline="30000" dirty="0"/>
              <a:t>.</a:t>
            </a:r>
            <a:r>
              <a:rPr lang="en-US" sz="2800" b="1" dirty="0"/>
              <a:t> 2H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endParaRPr lang="ru-RU" sz="2800" b="1" dirty="0" smtClean="0"/>
          </a:p>
          <a:p>
            <a:endParaRPr lang="ru-RU" sz="800" b="1" dirty="0" smtClean="0"/>
          </a:p>
          <a:p>
            <a:r>
              <a:rPr lang="ru-RU" sz="2800" b="1" dirty="0" err="1" smtClean="0"/>
              <a:t>Диалюминат</a:t>
            </a:r>
            <a:r>
              <a:rPr lang="ru-RU" sz="2800" b="1" dirty="0" smtClean="0"/>
              <a:t> </a:t>
            </a:r>
            <a:r>
              <a:rPr lang="ru-RU" sz="2800" b="1" dirty="0"/>
              <a:t>кальция </a:t>
            </a:r>
            <a:r>
              <a:rPr lang="ru-RU" sz="2800" b="1" dirty="0" err="1"/>
              <a:t>СаО</a:t>
            </a:r>
            <a:r>
              <a:rPr lang="ru-RU" sz="2800" b="1" dirty="0"/>
              <a:t> </a:t>
            </a:r>
            <a:r>
              <a:rPr lang="ru-RU" sz="2800" b="1" baseline="30000" dirty="0"/>
              <a:t>.</a:t>
            </a:r>
            <a:r>
              <a:rPr lang="ru-RU" sz="2800" b="1" dirty="0"/>
              <a:t> 2</a:t>
            </a:r>
            <a:r>
              <a:rPr lang="en-US" sz="2800" b="1" dirty="0"/>
              <a:t>Al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</a:t>
            </a:r>
            <a:r>
              <a:rPr lang="en-US" sz="2800" b="1" dirty="0"/>
              <a:t> </a:t>
            </a:r>
            <a:endParaRPr lang="ru-RU" sz="2800" b="1" dirty="0" smtClean="0"/>
          </a:p>
          <a:p>
            <a:r>
              <a:rPr lang="ru-RU" sz="2800" b="1" dirty="0" err="1"/>
              <a:t>Геленит</a:t>
            </a:r>
            <a:r>
              <a:rPr lang="ru-RU" sz="2800" b="1" dirty="0"/>
              <a:t> 2СаО </a:t>
            </a:r>
            <a:r>
              <a:rPr lang="ru-RU" sz="2800" b="1" baseline="30000" dirty="0"/>
              <a:t>.</a:t>
            </a:r>
            <a:r>
              <a:rPr lang="ru-RU" sz="2800" b="1" dirty="0"/>
              <a:t> Al</a:t>
            </a:r>
            <a:r>
              <a:rPr lang="ru-RU" sz="2800" b="1" baseline="-25000" dirty="0"/>
              <a:t>2</a:t>
            </a:r>
            <a:r>
              <a:rPr lang="ru-RU" sz="2800" b="1" dirty="0"/>
              <a:t>O</a:t>
            </a:r>
            <a:r>
              <a:rPr lang="ru-RU" sz="2800" b="1" baseline="-25000" dirty="0"/>
              <a:t>3</a:t>
            </a:r>
            <a:r>
              <a:rPr lang="ru-RU" sz="2800" b="1" dirty="0"/>
              <a:t> </a:t>
            </a:r>
            <a:r>
              <a:rPr lang="ru-RU" sz="2800" b="1" baseline="30000" dirty="0"/>
              <a:t>.</a:t>
            </a:r>
            <a:r>
              <a:rPr lang="ru-RU" sz="2800" b="1" dirty="0"/>
              <a:t> SiO</a:t>
            </a:r>
            <a:r>
              <a:rPr lang="ru-RU" sz="2800" b="1" baseline="-25000" dirty="0"/>
              <a:t>2</a:t>
            </a:r>
          </a:p>
          <a:p>
            <a:r>
              <a:rPr lang="ru-RU" sz="2800" b="1" dirty="0" err="1"/>
              <a:t>Гидроалюминат</a:t>
            </a:r>
            <a:r>
              <a:rPr lang="ru-RU" sz="2800" b="1" dirty="0"/>
              <a:t> 3СаО </a:t>
            </a:r>
            <a:r>
              <a:rPr lang="ru-RU" sz="2800" b="1" baseline="30000" dirty="0"/>
              <a:t>.</a:t>
            </a:r>
            <a:r>
              <a:rPr lang="ru-RU" sz="2800" b="1" dirty="0"/>
              <a:t> </a:t>
            </a:r>
            <a:r>
              <a:rPr lang="en-US" sz="2800" b="1" dirty="0"/>
              <a:t>Al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</a:t>
            </a:r>
            <a:r>
              <a:rPr lang="en-US" sz="2800" b="1" dirty="0"/>
              <a:t> </a:t>
            </a:r>
            <a:r>
              <a:rPr lang="en-US" sz="2800" b="1" baseline="30000" dirty="0"/>
              <a:t>.</a:t>
            </a:r>
            <a:r>
              <a:rPr lang="en-US" sz="2800" b="1" dirty="0"/>
              <a:t> 6</a:t>
            </a:r>
            <a:r>
              <a:rPr lang="ru-RU" sz="2800" b="1" dirty="0"/>
              <a:t>Н</a:t>
            </a:r>
            <a:r>
              <a:rPr lang="ru-RU" sz="2800" b="1" baseline="-25000" dirty="0"/>
              <a:t>2</a:t>
            </a:r>
            <a:r>
              <a:rPr lang="ru-RU" sz="2800" b="1" dirty="0"/>
              <a:t>О</a:t>
            </a:r>
          </a:p>
          <a:p>
            <a:endParaRPr lang="ru-RU" sz="2800" b="1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0889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иск D\25.12.20-домашние документы\Виртуальные лекции-14.01.20\Физ. химия\анимашки-разное 1\кирпичи, плитка\luchshie-cen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" y="386104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иск D\25.12.20-домашние документы\Виртуальные лекции-14.01.20\производство цемента и бетона\фото0884-768x1024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74" y="-17792"/>
            <a:ext cx="2793504" cy="27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8414" y="1484784"/>
            <a:ext cx="8712968" cy="2921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Некоторые определения и сокращения, принятые в разделах (учебниках), посвященных изучению производства цемента, кирпича, керамики и др. </a:t>
            </a:r>
            <a:endParaRPr lang="ru-RU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6200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78875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 smtClean="0"/>
          </a:p>
          <a:p>
            <a:r>
              <a:rPr lang="ru-RU" sz="2800" b="1" dirty="0" err="1"/>
              <a:t>Протоэнстатит</a:t>
            </a:r>
            <a:r>
              <a:rPr lang="ru-RU" sz="2800" b="1" dirty="0"/>
              <a:t> </a:t>
            </a:r>
            <a:r>
              <a:rPr lang="en-US" sz="2800" b="1" dirty="0" err="1"/>
              <a:t>MgO</a:t>
            </a:r>
            <a:r>
              <a:rPr lang="en-US" sz="2800" b="1" dirty="0"/>
              <a:t> </a:t>
            </a:r>
            <a:r>
              <a:rPr lang="en-US" sz="2800" b="1" baseline="30000" dirty="0"/>
              <a:t>.</a:t>
            </a:r>
            <a:r>
              <a:rPr lang="en-US" sz="2800" b="1" dirty="0"/>
              <a:t> SiO</a:t>
            </a:r>
            <a:r>
              <a:rPr lang="en-US" sz="2800" b="1" baseline="-25000" dirty="0"/>
              <a:t>2</a:t>
            </a:r>
            <a:endParaRPr lang="ru-RU" sz="2800" b="1" dirty="0" smtClean="0"/>
          </a:p>
          <a:p>
            <a:r>
              <a:rPr lang="ru-RU" sz="2800" b="1" dirty="0" err="1" smtClean="0"/>
              <a:t>Магнезиоферрит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MgO</a:t>
            </a:r>
            <a:r>
              <a:rPr lang="en-US" sz="2800" b="1" baseline="30000" dirty="0"/>
              <a:t>.</a:t>
            </a:r>
            <a:r>
              <a:rPr lang="en-US" sz="2800" b="1" dirty="0"/>
              <a:t> Fe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</a:t>
            </a:r>
            <a:r>
              <a:rPr lang="en-US" sz="2800" b="1" dirty="0"/>
              <a:t> </a:t>
            </a:r>
            <a:endParaRPr lang="ru-RU" sz="2800" b="1" dirty="0" smtClean="0"/>
          </a:p>
          <a:p>
            <a:r>
              <a:rPr lang="ru-RU" sz="2800" b="1" dirty="0"/>
              <a:t>Шпинель </a:t>
            </a:r>
            <a:r>
              <a:rPr lang="ru-RU" sz="2800" b="1" dirty="0" err="1"/>
              <a:t>MgO</a:t>
            </a:r>
            <a:r>
              <a:rPr lang="ru-RU" sz="2800" b="1" dirty="0"/>
              <a:t> </a:t>
            </a:r>
            <a:r>
              <a:rPr lang="ru-RU" sz="2800" b="1" baseline="30000" dirty="0"/>
              <a:t>.</a:t>
            </a:r>
            <a:r>
              <a:rPr lang="ru-RU" sz="2800" b="1" dirty="0"/>
              <a:t> Al</a:t>
            </a:r>
            <a:r>
              <a:rPr lang="ru-RU" sz="2800" b="1" baseline="-25000" dirty="0"/>
              <a:t>2</a:t>
            </a:r>
            <a:r>
              <a:rPr lang="ru-RU" sz="2800" b="1" dirty="0"/>
              <a:t>O</a:t>
            </a:r>
            <a:r>
              <a:rPr lang="ru-RU" sz="2800" b="1" baseline="-25000" dirty="0"/>
              <a:t>3</a:t>
            </a:r>
            <a:r>
              <a:rPr lang="ru-RU" sz="2800" b="1" dirty="0"/>
              <a:t>.</a:t>
            </a:r>
          </a:p>
          <a:p>
            <a:endParaRPr lang="ru-RU" sz="800" b="1" dirty="0" smtClean="0"/>
          </a:p>
          <a:p>
            <a:r>
              <a:rPr lang="ru-RU" sz="2800" b="1" dirty="0" err="1" smtClean="0"/>
              <a:t>Монтичеллит</a:t>
            </a:r>
            <a:r>
              <a:rPr lang="ru-RU" sz="2800" b="1" dirty="0" smtClean="0"/>
              <a:t> </a:t>
            </a:r>
            <a:r>
              <a:rPr lang="ru-RU" sz="2800" b="1" dirty="0" err="1"/>
              <a:t>MgO</a:t>
            </a:r>
            <a:r>
              <a:rPr lang="ru-RU" sz="2800" b="1" dirty="0"/>
              <a:t> </a:t>
            </a:r>
            <a:r>
              <a:rPr lang="ru-RU" sz="2800" b="1" baseline="30000" dirty="0"/>
              <a:t>.</a:t>
            </a:r>
            <a:r>
              <a:rPr lang="ru-RU" sz="2800" b="1" dirty="0"/>
              <a:t> </a:t>
            </a:r>
            <a:r>
              <a:rPr lang="ru-RU" sz="2800" b="1" dirty="0" err="1"/>
              <a:t>СаО</a:t>
            </a:r>
            <a:r>
              <a:rPr lang="ru-RU" sz="2800" b="1" dirty="0"/>
              <a:t> </a:t>
            </a:r>
            <a:r>
              <a:rPr lang="ru-RU" sz="2800" b="1" baseline="30000" dirty="0"/>
              <a:t>.</a:t>
            </a:r>
            <a:r>
              <a:rPr lang="ru-RU" sz="2800" b="1" dirty="0"/>
              <a:t> SiO</a:t>
            </a:r>
            <a:r>
              <a:rPr lang="ru-RU" sz="2800" b="1" baseline="-25000" dirty="0"/>
              <a:t>2</a:t>
            </a:r>
            <a:r>
              <a:rPr lang="ru-RU" sz="2800" b="1" dirty="0"/>
              <a:t> </a:t>
            </a:r>
            <a:endParaRPr lang="ru-RU" sz="2800" b="1" dirty="0" smtClean="0"/>
          </a:p>
          <a:p>
            <a:r>
              <a:rPr lang="ru-RU" sz="2800" b="1" dirty="0" err="1"/>
              <a:t>Окерманит</a:t>
            </a:r>
            <a:r>
              <a:rPr lang="ru-RU" sz="2800" b="1" dirty="0"/>
              <a:t> </a:t>
            </a:r>
            <a:r>
              <a:rPr lang="ru-RU" sz="2800" b="1" dirty="0" err="1"/>
              <a:t>MgO</a:t>
            </a:r>
            <a:r>
              <a:rPr lang="ru-RU" sz="2800" b="1" dirty="0"/>
              <a:t> </a:t>
            </a:r>
            <a:r>
              <a:rPr lang="ru-RU" sz="2800" b="1" baseline="30000" dirty="0"/>
              <a:t>.</a:t>
            </a:r>
            <a:r>
              <a:rPr lang="ru-RU" sz="2800" b="1" dirty="0"/>
              <a:t> 2СаО </a:t>
            </a:r>
            <a:r>
              <a:rPr lang="ru-RU" sz="2800" b="1" baseline="30000" dirty="0"/>
              <a:t>.</a:t>
            </a:r>
            <a:r>
              <a:rPr lang="ru-RU" sz="2800" b="1" dirty="0"/>
              <a:t> SiO</a:t>
            </a:r>
            <a:r>
              <a:rPr lang="ru-RU" sz="2800" b="1" baseline="-25000" dirty="0"/>
              <a:t>2 </a:t>
            </a:r>
          </a:p>
          <a:p>
            <a:r>
              <a:rPr lang="ru-RU" sz="2800" b="1" dirty="0" err="1" smtClean="0"/>
              <a:t>Мервинит</a:t>
            </a:r>
            <a:r>
              <a:rPr lang="ru-RU" sz="2800" b="1" dirty="0" smtClean="0"/>
              <a:t> </a:t>
            </a:r>
            <a:r>
              <a:rPr lang="ru-RU" sz="2800" b="1" dirty="0" err="1"/>
              <a:t>MgO</a:t>
            </a:r>
            <a:r>
              <a:rPr lang="ru-RU" sz="2800" b="1" dirty="0"/>
              <a:t> </a:t>
            </a:r>
            <a:r>
              <a:rPr lang="ru-RU" sz="2800" b="1" baseline="30000" dirty="0"/>
              <a:t>.</a:t>
            </a:r>
            <a:r>
              <a:rPr lang="ru-RU" sz="2800" b="1" dirty="0"/>
              <a:t> 3СаО </a:t>
            </a:r>
            <a:r>
              <a:rPr lang="ru-RU" sz="2800" b="1" baseline="30000" dirty="0"/>
              <a:t>.</a:t>
            </a:r>
            <a:r>
              <a:rPr lang="ru-RU" sz="2800" b="1" dirty="0"/>
              <a:t> </a:t>
            </a:r>
            <a:r>
              <a:rPr lang="ru-RU" sz="2800" b="1" dirty="0" smtClean="0"/>
              <a:t>2SiO</a:t>
            </a:r>
            <a:r>
              <a:rPr lang="ru-RU" sz="2800" b="1" baseline="-25000" dirty="0" smtClean="0"/>
              <a:t>2</a:t>
            </a:r>
          </a:p>
          <a:p>
            <a:r>
              <a:rPr lang="ru-RU" sz="2800" b="1" dirty="0"/>
              <a:t>Диопсид </a:t>
            </a:r>
            <a:r>
              <a:rPr lang="en-US" sz="2800" b="1" dirty="0" err="1"/>
              <a:t>MgO</a:t>
            </a:r>
            <a:r>
              <a:rPr lang="en-US" sz="2800" b="1" dirty="0"/>
              <a:t> </a:t>
            </a:r>
            <a:r>
              <a:rPr lang="en-US" sz="2800" b="1" baseline="30000" dirty="0"/>
              <a:t>.</a:t>
            </a:r>
            <a:r>
              <a:rPr lang="en-US" sz="2800" b="1" dirty="0"/>
              <a:t> </a:t>
            </a:r>
            <a:r>
              <a:rPr lang="en-US" sz="2800" b="1" dirty="0" err="1"/>
              <a:t>CaO</a:t>
            </a:r>
            <a:r>
              <a:rPr lang="en-US" sz="2800" b="1" dirty="0"/>
              <a:t> </a:t>
            </a:r>
            <a:r>
              <a:rPr lang="en-US" sz="2800" b="1" baseline="30000" dirty="0"/>
              <a:t>.</a:t>
            </a:r>
            <a:r>
              <a:rPr lang="en-US" sz="2800" b="1" dirty="0"/>
              <a:t> 2SiO</a:t>
            </a:r>
            <a:r>
              <a:rPr lang="en-US" sz="2800" b="1" baseline="-25000" dirty="0"/>
              <a:t>2</a:t>
            </a:r>
            <a:endParaRPr lang="ru-RU" sz="2800" b="1" dirty="0"/>
          </a:p>
          <a:p>
            <a:endParaRPr lang="ru-RU" sz="800" b="1" dirty="0" smtClean="0"/>
          </a:p>
          <a:p>
            <a:endParaRPr lang="ru-RU" sz="2800" b="1" dirty="0" smtClean="0"/>
          </a:p>
          <a:p>
            <a:endParaRPr lang="ru-RU" sz="800" b="1" dirty="0"/>
          </a:p>
          <a:p>
            <a:r>
              <a:rPr lang="en-US" sz="2800" b="1" dirty="0"/>
              <a:t> </a:t>
            </a:r>
            <a:endParaRPr lang="ru-RU" sz="2800" b="1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3336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648"/>
            <a:ext cx="911227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5153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94" y="0"/>
            <a:ext cx="8708409" cy="6286520"/>
          </a:xfrm>
          <a:prstGeom prst="rect">
            <a:avLst/>
          </a:prstGeom>
        </p:spPr>
      </p:pic>
      <p:sp>
        <p:nvSpPr>
          <p:cNvPr id="14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358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04774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Муллит</a:t>
            </a:r>
            <a:r>
              <a:rPr lang="ru-RU" sz="2800" b="1" dirty="0"/>
              <a:t> образуется из продуктов дегидратации каолинита – свободных оксидов</a:t>
            </a:r>
          </a:p>
        </p:txBody>
      </p:sp>
      <p:pic>
        <p:nvPicPr>
          <p:cNvPr id="7" name="Рисунок 6" descr="https://www.sinref.ru/000_uchebniki/04400proizvodstvo/000_tehnologia_farforo_faiansovih_izdeli_moroz_1984/000/0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" y="1013481"/>
            <a:ext cx="9059543" cy="45757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7682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474" t="1766" r="12920" b="12595"/>
          <a:stretch/>
        </p:blipFill>
        <p:spPr>
          <a:xfrm>
            <a:off x="18583" y="22775"/>
            <a:ext cx="9093695" cy="5723995"/>
          </a:xfrm>
          <a:prstGeom prst="rect">
            <a:avLst/>
          </a:prstGeom>
        </p:spPr>
      </p:pic>
      <p:pic>
        <p:nvPicPr>
          <p:cNvPr id="7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85787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920" t="3735" r="12889" b="48031"/>
          <a:stretch/>
        </p:blipFill>
        <p:spPr>
          <a:xfrm>
            <a:off x="39270" y="654637"/>
            <a:ext cx="9073008" cy="33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662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855" y="44624"/>
            <a:ext cx="4858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Справочная информация: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3715"/>
              </p:ext>
            </p:extLst>
          </p:nvPr>
        </p:nvGraphicFramePr>
        <p:xfrm>
          <a:off x="148805" y="567844"/>
          <a:ext cx="8815682" cy="43586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67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Соединение</a:t>
                      </a:r>
                      <a:endParaRPr lang="ru-RU" sz="2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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2600" b="1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,298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кДж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моль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Соединение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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2600" b="1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,298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кДж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моль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en-US" sz="26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кварц-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</a:t>
                      </a:r>
                      <a:endParaRPr lang="ru-RU" sz="2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–911,55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FeO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(кр.)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–100,42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 корунд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–1676,8</a:t>
                      </a:r>
                      <a:endParaRPr lang="ru-RU" sz="2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(кр.)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–597,9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MgO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(кр.)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–602,22</a:t>
                      </a:r>
                      <a:endParaRPr lang="ru-RU" sz="2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(кр.)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–417,98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(кр.)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–635,09</a:t>
                      </a:r>
                      <a:endParaRPr lang="ru-RU" sz="2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(кр.)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 362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BaO</a:t>
                      </a:r>
                      <a:r>
                        <a:rPr lang="ru-RU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(кр.)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–553,54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MgO</a:t>
                      </a:r>
                      <a:r>
                        <a:rPr lang="en-US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⋅ Al</a:t>
                      </a:r>
                      <a:r>
                        <a:rPr lang="en-US" sz="26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6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шпинель</a:t>
                      </a:r>
                      <a:endParaRPr lang="ru-RU" sz="2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–2297,55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 ⋅ 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en-US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 муллит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–6824,5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2MgO ⋅ 2Al</a:t>
                      </a:r>
                      <a:r>
                        <a:rPr lang="en-US" sz="26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6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⋅ 5SiO</a:t>
                      </a:r>
                      <a:r>
                        <a:rPr lang="en-US" sz="26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2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кордиерит</a:t>
                      </a:r>
                      <a:endParaRPr lang="ru-RU" sz="2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–9114,66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 ⋅ SiO</a:t>
                      </a:r>
                      <a:r>
                        <a:rPr lang="en-US" sz="2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2600" b="1">
                          <a:effectLst/>
                          <a:latin typeface="Arial" pitchFamily="34" charset="0"/>
                          <a:cs typeface="Arial" pitchFamily="34" charset="0"/>
                        </a:rPr>
                        <a:t>– силлиманит</a:t>
                      </a:r>
                      <a:endParaRPr lang="ru-RU" sz="26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3345"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–2589,2</a:t>
                      </a:r>
                      <a:endParaRPr lang="ru-RU" sz="2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35555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991" y="499112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r="1195"/>
          <a:stretch/>
        </p:blipFill>
        <p:spPr bwMode="auto">
          <a:xfrm>
            <a:off x="-36512" y="297217"/>
            <a:ext cx="9217024" cy="334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76722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14290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9222" y="692696"/>
            <a:ext cx="88583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just">
              <a:lnSpc>
                <a:spcPct val="85000"/>
              </a:lnSpc>
              <a:buFont typeface="+mj-lt"/>
              <a:buAutoNum type="arabicPeriod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https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org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b="1" kern="10" dirty="0" smtClean="0">
                <a:latin typeface="Arial" pitchFamily="34" charset="0"/>
                <a:cs typeface="Arial" pitchFamily="34" charset="0"/>
              </a:rPr>
              <a:t>Цемент и способы </a:t>
            </a:r>
            <a:r>
              <a:rPr lang="ru-RU" sz="2800" b="1" dirty="0" smtClean="0"/>
              <a:t>его получения.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355600" lvl="0" indent="-355600" algn="just">
              <a:lnSpc>
                <a:spcPct val="85000"/>
              </a:lnSpc>
              <a:buFont typeface="+mj-lt"/>
              <a:buAutoNum type="arabicPeriod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ttps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b="1" kern="10" dirty="0" smtClean="0">
                <a:latin typeface="Arial" pitchFamily="34" charset="0"/>
                <a:cs typeface="Arial" pitchFamily="34" charset="0"/>
              </a:rPr>
              <a:t>Цемент </a:t>
            </a:r>
            <a:r>
              <a:rPr lang="ru-RU" sz="2800" b="1" kern="10" dirty="0">
                <a:latin typeface="Arial" pitchFamily="34" charset="0"/>
                <a:cs typeface="Arial" pitchFamily="34" charset="0"/>
              </a:rPr>
              <a:t>и способы </a:t>
            </a:r>
            <a:r>
              <a:rPr lang="ru-RU" sz="2800" b="1" dirty="0"/>
              <a:t>его получения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org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b="1" dirty="0" smtClean="0"/>
              <a:t>Кирпичи </a:t>
            </a:r>
            <a:r>
              <a:rPr lang="ru-RU" sz="2800" b="1" kern="10" dirty="0">
                <a:latin typeface="Arial" pitchFamily="34" charset="0"/>
                <a:cs typeface="Arial" pitchFamily="34" charset="0"/>
              </a:rPr>
              <a:t>и способы </a:t>
            </a:r>
            <a:r>
              <a:rPr lang="ru-RU" sz="2800" b="1" dirty="0" smtClean="0"/>
              <a:t>их </a:t>
            </a:r>
            <a:r>
              <a:rPr lang="ru-RU" sz="2800" b="1" dirty="0"/>
              <a:t>получения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Font typeface="+mj-lt"/>
              <a:buAutoNum type="arabicPeriod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b="1" dirty="0"/>
              <a:t>Кирпичи </a:t>
            </a:r>
            <a:r>
              <a:rPr lang="ru-RU" sz="2800" b="1" kern="10" dirty="0">
                <a:latin typeface="Arial" pitchFamily="34" charset="0"/>
                <a:cs typeface="Arial" pitchFamily="34" charset="0"/>
              </a:rPr>
              <a:t>и способы </a:t>
            </a:r>
            <a:r>
              <a:rPr lang="ru-RU" sz="2800" b="1" dirty="0"/>
              <a:t>их получения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Font typeface="+mj-lt"/>
              <a:buAutoNum type="arabicPeriod"/>
            </a:pPr>
            <a:r>
              <a:rPr lang="ru-RU" sz="2800" b="1" dirty="0" smtClean="0"/>
              <a:t>.</a:t>
            </a:r>
          </a:p>
          <a:p>
            <a:pPr marL="355600" indent="-355600" algn="just">
              <a:lnSpc>
                <a:spcPct val="85000"/>
              </a:lnSpc>
              <a:buFont typeface="+mj-lt"/>
              <a:buAutoNum type="arabicPeriod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https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b="1" dirty="0" err="1" smtClean="0"/>
              <a:t>Кирамические</a:t>
            </a:r>
            <a:r>
              <a:rPr lang="ru-RU" sz="2800" b="1" dirty="0" smtClean="0"/>
              <a:t> изделия </a:t>
            </a:r>
            <a:r>
              <a:rPr lang="ru-RU" sz="2800" b="1" kern="1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kern="10" dirty="0">
                <a:latin typeface="Arial" pitchFamily="34" charset="0"/>
                <a:cs typeface="Arial" pitchFamily="34" charset="0"/>
              </a:rPr>
              <a:t>способы </a:t>
            </a:r>
            <a:r>
              <a:rPr lang="ru-RU" sz="2800" b="1" dirty="0"/>
              <a:t>их </a:t>
            </a:r>
            <a:r>
              <a:rPr lang="ru-RU" sz="2800" b="1" dirty="0" smtClean="0"/>
              <a:t>получения.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Font typeface="+mj-lt"/>
              <a:buAutoNum type="arabicPeriod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ttps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b="1" dirty="0" err="1" smtClean="0"/>
              <a:t>Кирамические</a:t>
            </a:r>
            <a:r>
              <a:rPr lang="ru-RU" sz="2800" b="1" dirty="0" smtClean="0"/>
              <a:t> </a:t>
            </a:r>
            <a:r>
              <a:rPr lang="ru-RU" sz="2800" b="1" dirty="0"/>
              <a:t>изделия </a:t>
            </a:r>
            <a:r>
              <a:rPr lang="ru-RU" sz="2800" b="1" kern="10" dirty="0">
                <a:latin typeface="Arial" pitchFamily="34" charset="0"/>
                <a:cs typeface="Arial" pitchFamily="34" charset="0"/>
              </a:rPr>
              <a:t>и способы </a:t>
            </a:r>
            <a:r>
              <a:rPr lang="ru-RU" sz="2800" b="1" dirty="0"/>
              <a:t>их получения.</a:t>
            </a:r>
            <a:endParaRPr lang="ru-RU" sz="2800" b="1" dirty="0" smtClean="0"/>
          </a:p>
          <a:p>
            <a:pPr marL="355600" lvl="0" indent="-355600" algn="just">
              <a:lnSpc>
                <a:spcPct val="85000"/>
              </a:lnSpc>
              <a:buFont typeface="+mj-lt"/>
              <a:buAutoNum type="arabicPeriod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https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org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/Глина</a:t>
            </a:r>
            <a:r>
              <a:rPr lang="ru-RU" sz="2800" b="1" dirty="0" smtClean="0"/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85000"/>
              </a:lnSpc>
              <a:buFont typeface="+mj-lt"/>
              <a:buAutoNum type="arabicPeriod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ttps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/Глина</a:t>
            </a:r>
            <a:r>
              <a:rPr lang="ru-RU" sz="2800" b="1" dirty="0" smtClean="0"/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58143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83305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3c2dec3b10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511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99269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07109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98" name="Picture 2" descr="https://bstspb.ru/images/portfolio/full/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8967" r="5523" b="12344"/>
          <a:stretch/>
        </p:blipFill>
        <p:spPr bwMode="auto">
          <a:xfrm>
            <a:off x="6624624" y="0"/>
            <a:ext cx="2487654" cy="21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" y="2636912"/>
            <a:ext cx="4439056" cy="415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5938" y="1988840"/>
            <a:ext cx="8182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Цемент и его производство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6093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836712"/>
            <a:ext cx="8784976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Производство цемента: </a:t>
            </a:r>
            <a:r>
              <a:rPr lang="ru-RU" sz="2800" b="1" dirty="0"/>
              <a:t>для изготовления цемента сначала добывают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08010"/>
                </a:solidFill>
              </a:rPr>
              <a:t>известняк</a:t>
            </a:r>
            <a:r>
              <a:rPr lang="ru-RU" sz="2800" b="1" dirty="0"/>
              <a:t> и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08010"/>
                </a:solidFill>
              </a:rPr>
              <a:t>глину</a:t>
            </a:r>
            <a:r>
              <a:rPr lang="ru-RU" sz="2800" b="1" dirty="0"/>
              <a:t> из карьеров. Известняк (приблизительно 75 % количества) измельчают и тщательно перемешивают с глиной (примерно 25 % смеси). Дозировка исходных материалов является чрезвычайно трудным процессом, так как содержание извести должно отвечать заданному количеству с точностью до 0,1 </a:t>
            </a:r>
            <a:r>
              <a:rPr lang="ru-RU" sz="2800" b="1" dirty="0" smtClean="0"/>
              <a:t>%.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 Новороссийске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добывают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мергель</a:t>
            </a:r>
            <a:r>
              <a:rPr lang="ru-RU" sz="2800" b="1" dirty="0" smtClean="0"/>
              <a:t> (глину и известняк не добавляют).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…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9156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" y="-30496"/>
            <a:ext cx="9071174" cy="690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97250" y="6417642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57500" y="6417642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68754" y="6417642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73333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288126" cy="68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015" y="5037157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59647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14258</TotalTime>
  <Words>2261</Words>
  <Application>Microsoft Office PowerPoint</Application>
  <PresentationFormat>Экран (4:3)</PresentationFormat>
  <Paragraphs>390</Paragraphs>
  <Slides>59</Slides>
  <Notes>4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72" baseType="lpstr">
      <vt:lpstr>Arial</vt:lpstr>
      <vt:lpstr>Arial Black</vt:lpstr>
      <vt:lpstr>Calibri</vt:lpstr>
      <vt:lpstr>Constantia</vt:lpstr>
      <vt:lpstr>Franklin Gothic Book</vt:lpstr>
      <vt:lpstr>Franklin Gothic Medium</vt:lpstr>
      <vt:lpstr>Impact</vt:lpstr>
      <vt:lpstr>Symbol</vt:lpstr>
      <vt:lpstr>Times New Roman</vt:lpstr>
      <vt:lpstr>Wingdings</vt:lpstr>
      <vt:lpstr>Wingdings 2</vt:lpstr>
      <vt:lpstr>Трек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Home]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user</cp:lastModifiedBy>
  <cp:revision>2600</cp:revision>
  <dcterms:created xsi:type="dcterms:W3CDTF">2007-06-13T19:54:51Z</dcterms:created>
  <dcterms:modified xsi:type="dcterms:W3CDTF">2023-01-06T07:51:23Z</dcterms:modified>
</cp:coreProperties>
</file>