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252" r:id="rId1"/>
  </p:sldMasterIdLst>
  <p:sldIdLst>
    <p:sldId id="256" r:id="rId2"/>
    <p:sldId id="266" r:id="rId3"/>
    <p:sldId id="257" r:id="rId4"/>
    <p:sldId id="270" r:id="rId5"/>
    <p:sldId id="272" r:id="rId6"/>
    <p:sldId id="271" r:id="rId7"/>
    <p:sldId id="267" r:id="rId8"/>
    <p:sldId id="273" r:id="rId9"/>
    <p:sldId id="274" r:id="rId10"/>
    <p:sldId id="283" r:id="rId11"/>
    <p:sldId id="268" r:id="rId12"/>
    <p:sldId id="275" r:id="rId13"/>
    <p:sldId id="276" r:id="rId14"/>
    <p:sldId id="269" r:id="rId15"/>
    <p:sldId id="277" r:id="rId16"/>
    <p:sldId id="278" r:id="rId17"/>
    <p:sldId id="279" r:id="rId18"/>
    <p:sldId id="280" r:id="rId19"/>
    <p:sldId id="281" r:id="rId20"/>
    <p:sldId id="282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640068103" val="982" revOS="4"/>
      <pr:smFileRevision xmlns="" xmlns:p14="http://schemas.microsoft.com/office/powerpoint/2010/main" xmlns:pr="smNativeData" dt="1640068103" val="101"/>
      <pr:guideOptions xmlns="" xmlns:p14="http://schemas.microsoft.com/office/powerpoint/2010/main" xmlns:pr="smNativeData" dt="1640068103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" d="100"/>
        <a:sy n="9" d="100"/>
      </p:scale>
      <p:origin x="0" y="0"/>
    </p:cViewPr>
  </p:sorterViewPr>
  <p:notesViewPr>
    <p:cSldViewPr snapToGrid="0">
      <p:cViewPr>
        <p:scale>
          <a:sx n="40" d="100"/>
          <a:sy n="40" d="100"/>
        </p:scale>
        <p:origin x="378" y="1423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A585-CBD2-7A53-9C97-3D06EBD96A6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E8F4-BAD2-7A1E-9C97-4C4BA6D96A19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5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16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463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25134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687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97806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374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CF9D-D3D2-7A39-9C97-256C81D96A70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B7F1-BFD2-7A41-9C97-4914F9D96A1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44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8B98-D6D2-7A7D-9C97-2028C5D96A75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EE5F-11D2-7A18-9C97-E74DA0D96AB2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3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864A-04D2-7A70-9C97-F225C8D96AA7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B722-6CD2-7A41-9C97-9A14F9D96ACF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8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FA23-6DD2-7A0C-9C97-9B59B4D96ACE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670-3ED2-7A20-9C97-C87598D96A9D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0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83D5-9BD2-7A75-9C97-6D20CD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A512-5CD2-7A53-9C97-AA06EBD96AFF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49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9F35-7BD2-7A69-9C97-8D3CD1D96AD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AF1F-51D2-7A59-9C97-A70CE1D96AF2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0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C0BC-F2D2-7A36-9C97-04638ED96A51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9957-19D2-7A6F-9C97-EF3AD7D96ABA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34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BCBF-F1D2-7A4A-9C97-071FF2D96A52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D0C8-86D2-7A26-9C97-70739ED96A25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99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DAE6-A8D2-7A2C-9C97-5E7994D96A0B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8FE4-AAD2-7A79-9C97-5C2CC1D96A09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3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en-US"/>
            </a:pPr>
            <a:fld id="{3F2FD3BD-F3D2-7A25-9C97-05709DD96A50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en-US"/>
            </a:pPr>
            <a:fld id="{3F2F81EA-A4D2-7A77-9C97-5222CFD96A07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28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 lang="en-US"/>
            </a:pPr>
            <a:fld id="{3F2FBED5-9BD2-7A48-9C97-6D1DF0D96A38}" type="datetime1">
              <a:rPr lang="ru-RU" smtClean="0"/>
              <a:pPr>
                <a:defRPr lang="en-US"/>
              </a:pPr>
              <a:t>03.02.2023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 lang="en-US"/>
            </a:pPr>
            <a:br>
              <a:rPr lang="ru-RU"/>
            </a:br>
            <a:r>
              <a:rPr lang="ru-RU"/>
              <a:t>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 lang="en-US"/>
            </a:pPr>
            <a:fld id="{3F2FDFB1-FFD2-7A29-9C97-097C91D96A5C}" type="slidenum">
              <a:rPr lang="ru-RU" smtClean="0"/>
              <a:pPr>
                <a:defRPr lang="en-US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61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&#1050;&#1088;&#1072;&#1091;&#1079;&#1077;,_&#1043;&#1102;&#1085;&#1090;&#1077;&#1088;" TargetMode="External"/><Relationship Id="rId3" Type="http://schemas.openxmlformats.org/officeDocument/2006/relationships/hyperlink" Target="https://ru.wikipedia.org/wiki/&#1041;&#1086;&#1085;&#1085;" TargetMode="External"/><Relationship Id="rId7" Type="http://schemas.openxmlformats.org/officeDocument/2006/relationships/hyperlink" Target="https://ru.wikipedia.org/wiki/&#1057;&#1090;&#1072;&#1090;&#1089;-&#1089;&#1077;&#1082;&#1088;&#1077;&#1090;&#1072;&#1088;&#1100;" TargetMode="External"/><Relationship Id="rId12" Type="http://schemas.openxmlformats.org/officeDocument/2006/relationships/hyperlink" Target="https://ru.wikipedia.org/wiki/&#1044;&#1077;&#1085;&#1100;_&#1075;&#1077;&#1088;&#1084;&#1072;&#1085;&#1089;&#1082;&#1086;&#1075;&#1086;_&#1077;&#1076;&#1080;&#1085;&#1089;&#1090;&#1074;&#1072;" TargetMode="External"/><Relationship Id="rId2" Type="http://schemas.openxmlformats.org/officeDocument/2006/relationships/hyperlink" Target="https://ru.wikipedia.org/wiki/18_&#1084;&#1072;&#1103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&#1042;&#1086;&#1083;&#1100;&#1092;&#1075;&#1072;&#1085;&#1075;_&#1064;&#1086;&#1081;&#1073;&#1083;&#1077;" TargetMode="External"/><Relationship Id="rId11" Type="http://schemas.openxmlformats.org/officeDocument/2006/relationships/hyperlink" Target="https://ru.wikipedia.org/wiki/3_&#1086;&#1082;&#1090;&#1103;&#1073;&#1088;&#1103;" TargetMode="External"/><Relationship Id="rId5" Type="http://schemas.openxmlformats.org/officeDocument/2006/relationships/hyperlink" Target="https://ru.wikipedia.org/wiki/&#1044;&#1086;&#1075;&#1086;&#1074;&#1086;&#1088;_&#1086;&#1073;_&#1086;&#1073;&#1098;&#1077;&#1076;&#1080;&#1085;&#1077;&#1085;&#1080;&#1080;_&#1060;&#1056;&#1043;_&#1080;_&#1043;&#1044;&#1056;" TargetMode="External"/><Relationship Id="rId10" Type="http://schemas.openxmlformats.org/officeDocument/2006/relationships/hyperlink" Target="https://ru.wikipedia.org/wiki/&#1044;&#1086;&#1075;&#1086;&#1074;&#1086;&#1088;_&#1086;&#1073;_&#1086;&#1082;&#1086;&#1085;&#1095;&#1072;&#1090;&#1077;&#1083;&#1100;&#1085;&#1086;&#1084;_&#1091;&#1088;&#1077;&#1075;&#1091;&#1083;&#1080;&#1088;&#1086;&#1074;&#1072;&#1085;&#1080;&#1080;_&#1074;_&#1086;&#1090;&#1085;&#1086;&#1096;&#1077;&#1085;&#1080;&#1080;_&#1043;&#1077;&#1088;&#1084;&#1072;&#1085;&#1080;&#1080;" TargetMode="External"/><Relationship Id="rId4" Type="http://schemas.openxmlformats.org/officeDocument/2006/relationships/hyperlink" Target="https://ru.wikipedia.org/wiki/31_&#1072;&#1074;&#1075;&#1091;&#1089;&#1090;&#1072;" TargetMode="External"/><Relationship Id="rId9" Type="http://schemas.openxmlformats.org/officeDocument/2006/relationships/hyperlink" Target="https://ru.wikipedia.org/wiki/12_&#1089;&#1077;&#1085;&#1090;&#1103;&#1073;&#1088;&#1103;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44;&#1077;&#1085;&#1100;_&#1075;&#1077;&#1088;&#1084;&#1072;&#1085;&#1089;&#1082;&#1086;&#1075;&#1086;_&#1077;&#1076;&#1080;&#1085;&#1089;&#1090;&#1074;&#1072;" TargetMode="External"/><Relationship Id="rId2" Type="http://schemas.openxmlformats.org/officeDocument/2006/relationships/hyperlink" Target="https://ru.wikipedia.org/wiki/3_&#1086;&#1082;&#1090;&#1103;&#1073;&#1088;&#1103;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ru.wikipedia.org/wiki/&#1050;&#1088;&#1077;&#1085;&#1094;,_&#1069;&#1075;&#1086;&#1085;" TargetMode="External"/><Relationship Id="rId7" Type="http://schemas.openxmlformats.org/officeDocument/2006/relationships/hyperlink" Target="https://ru.wikipedia.org/wiki/9_&#1085;&#1086;&#1103;&#1073;&#1088;&#1103;" TargetMode="External"/><Relationship Id="rId2" Type="http://schemas.openxmlformats.org/officeDocument/2006/relationships/hyperlink" Target="https://ru.wikipedia.org/wiki/&#1061;&#1086;&#1085;&#1077;&#1082;&#1082;&#1077;&#1088;,_&#1069;&#1088;&#1080;&#1093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&#1041;&#1077;&#1088;&#1083;&#1080;&#1085;&#1089;&#1082;&#1072;&#1103;_&#1089;&#1090;&#1077;&#1085;&#1072;" TargetMode="External"/><Relationship Id="rId5" Type="http://schemas.openxmlformats.org/officeDocument/2006/relationships/hyperlink" Target="https://ru.wikipedia.org/wiki/&#1047;&#1072;&#1087;&#1072;&#1076;&#1085;&#1099;&#1081;_&#1041;&#1077;&#1088;&#1083;&#1080;&#1085;" TargetMode="External"/><Relationship Id="rId4" Type="http://schemas.openxmlformats.org/officeDocument/2006/relationships/hyperlink" Target="https://ru.wikipedia.org/wiki/&#1042;&#1086;&#1089;&#1090;&#1086;&#1095;&#1085;&#1099;&#1081;_&#1041;&#1077;&#1088;&#1083;&#1080;&#1085;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A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DgBwAAbQMAAEk0AADoEwAAEAAAACYAAAAIAAAAASAAAAAAAAA="/>
              </a:ext>
            </a:extLst>
          </p:cNvSpPr>
          <p:nvPr>
            <p:ph type="ctrTitle"/>
          </p:nvPr>
        </p:nvSpPr>
        <p:spPr>
          <a:xfrm>
            <a:off x="1280160" y="556895"/>
            <a:ext cx="9186613" cy="267906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/>
          </a:bodyPr>
          <a:lstStyle/>
          <a:p>
            <a:pPr algn="ctr">
              <a:defRPr lang="ru-RU"/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Объединение Германии и его влияние на международные отношения</a:t>
            </a:r>
          </a:p>
        </p:txBody>
      </p:sp>
      <p:sp>
        <p:nvSpPr>
          <p:cNvPr id="3" name="Подзаголовок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AAAAACQAAAASAAAAAAAAAAC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AOHQAAmhgAAD01AADrJQAAEAAAACYAAAAIAAAAASAAAAAAAAA="/>
              </a:ext>
            </a:extLst>
          </p:cNvSpPr>
          <p:nvPr>
            <p:ph type="subTitle" idx="1"/>
          </p:nvPr>
        </p:nvSpPr>
        <p:spPr>
          <a:xfrm>
            <a:off x="6711518" y="4607511"/>
            <a:ext cx="3879542" cy="923278"/>
          </a:xfrm>
        </p:spPr>
        <p:txBody>
          <a:bodyPr vert="horz" wrap="square" lIns="91440" tIns="0" rIns="91440" bIns="45720" numCol="1" spcCol="215900" anchor="b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1655"/>
            </a:pPr>
            <a:r>
              <a:rPr sz="1200" dirty="0" err="1"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sz="1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1655"/>
            </a:pPr>
            <a:r>
              <a:rPr sz="1200" dirty="0">
                <a:latin typeface="Times New Roman" pitchFamily="18" charset="0"/>
                <a:cs typeface="Times New Roman" pitchFamily="18" charset="0"/>
              </a:rPr>
              <a:t>Андреева Розалия </a:t>
            </a:r>
            <a:r>
              <a:rPr sz="1200" dirty="0" err="1">
                <a:latin typeface="Times New Roman" pitchFamily="18" charset="0"/>
                <a:cs typeface="Times New Roman" pitchFamily="18" charset="0"/>
              </a:rPr>
              <a:t>Азимовна</a:t>
            </a:r>
            <a:endParaRPr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4F2711-D29D-4CD3-BD09-A7443DAD5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47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A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B0DgAATQEAAGk/AADuBwAAEAAAACYAAAAIAAAAASAAAAAAAAA="/>
              </a:ext>
            </a:extLst>
          </p:cNvSpPr>
          <p:nvPr>
            <p:ph type="title"/>
          </p:nvPr>
        </p:nvSpPr>
        <p:spPr>
          <a:xfrm>
            <a:off x="2349500" y="211455"/>
            <a:ext cx="7958455" cy="107759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  <a:normAutofit fontScale="90000"/>
          </a:bodyPr>
          <a:lstStyle/>
          <a:p>
            <a:pPr algn="ctr">
              <a:spcBef>
                <a:spcPts val="0"/>
              </a:spcBef>
              <a:defRPr lang="ru-RU" sz="3060"/>
            </a:pPr>
            <a:r>
              <a:rPr lang="ru-RU" sz="3600" dirty="0"/>
              <a:t>Основные этапы процесса объединения</a:t>
            </a:r>
            <a:br>
              <a:rPr dirty="0"/>
            </a:br>
            <a:endParaRPr dirty="0"/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BYCgAACAwAABhAAABHJwAAAAAAACYAAAAIAAAAASAAAAAAAAA="/>
              </a:ext>
            </a:extLst>
          </p:cNvSpPr>
          <p:nvPr>
            <p:ph idx="1"/>
          </p:nvPr>
        </p:nvSpPr>
        <p:spPr>
          <a:xfrm>
            <a:off x="1681480" y="1955800"/>
            <a:ext cx="8737600" cy="4429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2000"/>
            </a:pPr>
            <a:r>
              <a:rPr lang="ru-RU" sz="2600" dirty="0">
                <a:latin typeface="Times New Roman" pitchFamily="18" charset="0"/>
                <a:cs typeface="Times New Roman" pitchFamily="18" charset="0"/>
                <a:hlinkClick r:id="rId2"/>
              </a:rPr>
              <a:t>18 мая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1990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Коль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Мезьер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в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3"/>
              </a:rPr>
              <a:t>Бонне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подписывают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договор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создании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единого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экономического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пространства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2000"/>
            </a:pPr>
            <a:r>
              <a:rPr lang="ru-RU" sz="2600" dirty="0">
                <a:latin typeface="Times New Roman" pitchFamily="18" charset="0"/>
                <a:cs typeface="Times New Roman" pitchFamily="18" charset="0"/>
                <a:hlinkClick r:id="rId4"/>
              </a:rPr>
              <a:t>31 августа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был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заключён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5"/>
              </a:rPr>
              <a:t>Договор об объединении ФРГ и ГДР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который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подписали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глава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МВД ФРГ </a:t>
            </a:r>
            <a:r>
              <a:rPr lang="ru-RU" sz="2600" dirty="0">
                <a:solidFill>
                  <a:srgbClr val="6D9D9B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Вольфганг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  <a:hlinkClick r:id="rId6"/>
              </a:rPr>
              <a:t>Шойбле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парламентский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7"/>
              </a:rPr>
              <a:t>статс-секретарь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ГДР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8"/>
              </a:rPr>
              <a:t>Гюнтер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  <a:hlinkClick r:id="rId8"/>
              </a:rPr>
              <a:t>Краузе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2000"/>
            </a:pPr>
            <a:r>
              <a:rPr lang="ru-RU" sz="2600" dirty="0">
                <a:latin typeface="Times New Roman" pitchFamily="18" charset="0"/>
                <a:cs typeface="Times New Roman" pitchFamily="18" charset="0"/>
                <a:hlinkClick r:id="rId9"/>
              </a:rPr>
              <a:t>12 сентября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в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Москве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заключён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10"/>
              </a:rPr>
              <a:t>Договор об окончательном урегулировании в отношении Германии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подписанный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главами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внешнеполитических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ведомств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ФРГ, ГДР, СССР, США,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Франции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Великобритании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buNone/>
              <a:defRPr lang="ru-RU" sz="2000"/>
            </a:pPr>
            <a:r>
              <a:rPr sz="2600" dirty="0" err="1"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Германии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состоялось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11"/>
              </a:rPr>
              <a:t>3 октября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1990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Этот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тех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пор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>
                <a:latin typeface="Times New Roman" pitchFamily="18" charset="0"/>
                <a:cs typeface="Times New Roman" pitchFamily="18" charset="0"/>
                <a:hlinkClick r:id="rId12"/>
              </a:rPr>
              <a:t>Днём германского единства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отмечается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национальный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dirty="0" err="1">
                <a:latin typeface="Times New Roman" pitchFamily="18" charset="0"/>
                <a:cs typeface="Times New Roman" pitchFamily="18" charset="0"/>
              </a:rPr>
              <a:t>праздник</a:t>
            </a:r>
            <a:r>
              <a:rPr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buNone/>
              <a:defRPr lang="ru-RU" sz="1840"/>
            </a:pPr>
            <a:endParaRPr dirty="0"/>
          </a:p>
          <a:p>
            <a:pPr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defRPr lang="ru-RU" sz="1840"/>
            </a:pPr>
            <a:endParaRPr lang="ru-RU" sz="2025" dirty="0">
              <a:hlinkClick r:id="rId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CK7JwAMAAAAEAAAAAAAAAAAAAAAAAAAAAAAAAA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AECQAA2gMAALFEAAAwIwAAAAAAACYAAAAIAAAA//////////8="/>
              </a:ext>
            </a:extLst>
          </p:cNvSpPr>
          <p:nvPr/>
        </p:nvSpPr>
        <p:spPr>
          <a:xfrm>
            <a:off x="1465580" y="626110"/>
            <a:ext cx="9700895" cy="50939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lnSpc>
                <a:spcPct val="100000"/>
              </a:lnSpc>
              <a:spcBef>
                <a:spcPts val="920"/>
              </a:spcBef>
              <a:spcAft>
                <a:spcPts val="550"/>
              </a:spcAft>
              <a:buNone/>
              <a:defRPr lang="en-US" sz="4800"/>
            </a:pPr>
            <a:r>
              <a:rPr sz="5400" dirty="0" err="1">
                <a:latin typeface="Times New Roman" pitchFamily="18" charset="0"/>
                <a:cs typeface="Times New Roman" pitchFamily="18" charset="0"/>
              </a:rPr>
              <a:t>Объединение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Германии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состоялось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hlinkClick r:id="rId2"/>
              </a:rPr>
              <a:t>3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hlinkClick r:id="rId2"/>
              </a:rPr>
              <a:t>октября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 1990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Этот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тех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пор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hlinkClick r:id="rId3"/>
              </a:rPr>
              <a:t>Днём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hlinkClick r:id="rId3"/>
              </a:rPr>
              <a:t>германского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hlinkClick r:id="rId3"/>
              </a:rPr>
              <a:t>единства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 и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отмечается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ежегодно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как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национальный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праздник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8BAAAAkAAAAEgAAACQAAAASAAAAAAAAAAA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YACQ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DtCwAAUQIAAAJAAADxCAAAAAAAACYAAAAIAAAAAQAAAAAAAAA="/>
              </a:ext>
            </a:extLst>
          </p:cNvSpPr>
          <p:nvPr>
            <p:ph type="title"/>
          </p:nvPr>
        </p:nvSpPr>
        <p:spPr>
          <a:xfrm>
            <a:off x="1938655" y="376555"/>
            <a:ext cx="8466455" cy="1076960"/>
          </a:xfrm>
        </p:spPr>
        <p:txBody>
          <a:bodyPr>
            <a:normAutofit fontScale="90000"/>
          </a:bodyPr>
          <a:lstStyle/>
          <a:p>
            <a:pPr algn="ctr">
              <a:defRPr lang="ru-RU"/>
            </a:pPr>
            <a:r>
              <a:t>3 октября - Национальный День германского единства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GQcAACkLAADBRgAA3Sg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942" y="1477108"/>
            <a:ext cx="10269415" cy="538089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B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BZCgAAPAUAAAVBAAA4JQAAAAAAACYAAAAIAAAAASAAAAAAAAA="/>
              </a:ext>
            </a:extLst>
          </p:cNvSpPr>
          <p:nvPr>
            <p:ph idx="1"/>
          </p:nvPr>
        </p:nvSpPr>
        <p:spPr>
          <a:xfrm>
            <a:off x="1682115" y="850900"/>
            <a:ext cx="8887460" cy="51993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  <a:normAutofit fontScale="92500" lnSpcReduction="10000"/>
          </a:bodyPr>
          <a:lstStyle/>
          <a:p>
            <a:pPr marL="0" indent="0">
              <a:buNone/>
              <a:defRPr lang="ru-RU" sz="3000"/>
            </a:pP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октября 1990 года в состав ФРГ вошли пять вновь воссозданных земель бывшей ГДР: Бранденбург, Мекленбург-Передняя Померания, Саксония, Саксония-</a:t>
            </a:r>
            <a:r>
              <a:rPr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Анхальт</a:t>
            </a:r>
            <a:r>
              <a:rPr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Тюрингия и территория Берлина, границы которых частично отличаются от земель, действовавших в ГДР до 1952 года. </a:t>
            </a:r>
          </a:p>
          <a:p>
            <a:pPr marL="0" indent="0">
              <a:buNone/>
              <a:defRPr lang="ru-RU"/>
            </a:pP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DWCAAAnAkAAB1CAABXHwAAAAAAACYAAAAIAAAA//////////8="/>
              </a:ext>
            </a:extLst>
          </p:cNvSpPr>
          <p:nvPr/>
        </p:nvSpPr>
        <p:spPr>
          <a:xfrm>
            <a:off x="994300" y="168676"/>
            <a:ext cx="9753076" cy="49259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600"/>
            </a:pPr>
            <a:r>
              <a:rPr sz="5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марте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1991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окончания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полномочий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последнего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руководителя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магистрата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Восточного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Берлина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объединённый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Берлин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также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был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выделен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в 16-ю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землю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5400" dirty="0" err="1">
                <a:latin typeface="Times New Roman" pitchFamily="18" charset="0"/>
                <a:cs typeface="Times New Roman" pitchFamily="18" charset="0"/>
              </a:rPr>
              <a:t>Германии</a:t>
            </a:r>
            <a:r>
              <a:rPr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YQ8AACoCAAADPAAA7x8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363" y="0"/>
            <a:ext cx="9537895" cy="5669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BoAAAAMAAAAEAAAAMu22mVgJMC/mjRp0qRJ2z8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CHHAAAvSIAAB8uAABNJwAAAAAAACYAAAAIAAAA//////////8="/>
              </a:ext>
            </a:extLst>
          </p:cNvSpPr>
          <p:nvPr/>
        </p:nvSpPr>
        <p:spPr>
          <a:xfrm>
            <a:off x="4637405" y="5647055"/>
            <a:ext cx="2860040" cy="741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000"/>
            </a:pPr>
            <a:r>
              <a:rPr sz="3600" dirty="0" err="1">
                <a:latin typeface="Times New Roman" pitchFamily="18" charset="0"/>
                <a:cs typeface="Times New Roman" pitchFamily="18" charset="0"/>
              </a:rPr>
              <a:t>Бранденбург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8AoAAKEBAABZQQAAoiM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000" y="264795"/>
            <a:ext cx="8844915" cy="5527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UAAAAMAAAAEAAAAMu22mVgJMC/mjRp0qRJ2z8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D3DwAAOCQAALc/AADIKAAAAAAAACYAAAAIAAAA//////////8="/>
              </a:ext>
            </a:extLst>
          </p:cNvSpPr>
          <p:nvPr/>
        </p:nvSpPr>
        <p:spPr>
          <a:xfrm>
            <a:off x="2595245" y="5887720"/>
            <a:ext cx="7762240" cy="741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000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    </a:t>
            </a:r>
            <a:r>
              <a:rPr>
                <a:latin typeface="Times New Roman" pitchFamily="18" charset="0"/>
                <a:cs typeface="Times New Roman" pitchFamily="18" charset="0"/>
              </a:rPr>
              <a:t>Мекленбург-Передняя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Померания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BlAQ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igoAAFUBAAAORAAAtSE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905" y="0"/>
            <a:ext cx="9875519" cy="58099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P4/AAAMAAAAEAAAAMu22mVgJMC/mjRp0qRJ2z8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B0HgAAOCQAALkqAADIKAAAAAAAACYAAAAIAAAA//////////8="/>
              </a:ext>
            </a:extLst>
          </p:cNvSpPr>
          <p:nvPr/>
        </p:nvSpPr>
        <p:spPr>
          <a:xfrm>
            <a:off x="4950460" y="5887720"/>
            <a:ext cx="1994535" cy="741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000"/>
            </a:pPr>
            <a:r>
              <a:rPr sz="2800" dirty="0" err="1">
                <a:latin typeface="Times New Roman" pitchFamily="18" charset="0"/>
                <a:cs typeface="Times New Roman" pitchFamily="18" charset="0"/>
              </a:rPr>
              <a:t>Саксония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wA0AAOsBAAAXPgAAJSI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5200" y="311785"/>
            <a:ext cx="7858125" cy="5238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OUDAAAMAAAAEAAAAMu22mVgJMC/mjRp0qRJ2z8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BTFgAAOCQAAEE2AADIKAAAAAAAACYAAAAIAAAA//////////8="/>
              </a:ext>
            </a:extLst>
          </p:cNvSpPr>
          <p:nvPr/>
        </p:nvSpPr>
        <p:spPr>
          <a:xfrm>
            <a:off x="3629025" y="5887720"/>
            <a:ext cx="5190490" cy="741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000"/>
            </a:pPr>
            <a:r>
              <a:t>Саксония-Анхальт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A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BpEAAA+gYAAF5BAADDCgAAEAAAACYAAAAIAAAAAQAAAAAAAAA="/>
              </a:ext>
            </a:extLst>
          </p:cNvSpPr>
          <p:nvPr>
            <p:ph type="title"/>
          </p:nvPr>
        </p:nvSpPr>
        <p:spPr>
          <a:xfrm>
            <a:off x="2667635" y="1134110"/>
            <a:ext cx="7958455" cy="615315"/>
          </a:xfrm>
        </p:spPr>
        <p:txBody>
          <a:bodyPr>
            <a:normAutofit fontScale="90000"/>
          </a:bodyPr>
          <a:lstStyle/>
          <a:p>
            <a:pPr algn="ctr">
              <a:defRPr lang="ru-RU"/>
            </a:pPr>
            <a:r>
              <a:rPr sz="4000" dirty="0" err="1">
                <a:latin typeface="Times New Roman" pitchFamily="18" charset="0"/>
                <a:cs typeface="Times New Roman" pitchFamily="18" charset="0"/>
              </a:rPr>
              <a:t>Послевоенное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Германии</a:t>
            </a:r>
            <a:endParaRPr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AQEQAAoAwAAAZBAAA3JQAAEAAAACYAAAAIAAAAACAAAAAAAAA="/>
              </a:ext>
            </a:extLst>
          </p:cNvSpPr>
          <p:nvPr>
            <p:ph idx="1"/>
          </p:nvPr>
        </p:nvSpPr>
        <p:spPr>
          <a:xfrm>
            <a:off x="1266092" y="2052320"/>
            <a:ext cx="9791114" cy="4292209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 период: 1945-1949 гг. – Оккупационный режим</a:t>
            </a:r>
          </a:p>
          <a:p>
            <a:pPr>
              <a:defRPr lang="ru-RU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 период: 1949-1990 гг. – Сосуществование и соперничество ФРГ и ГДР</a:t>
            </a:r>
          </a:p>
          <a:p>
            <a:pPr>
              <a:defRPr lang="ru-RU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 период: 1990 г. – объединение двух Германских государств в ФРГ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pwwAADABAAAJPwAAuiI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6431" y="0"/>
            <a:ext cx="9580098" cy="59224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OUDAAAMAAAAEAAAAMu22mVgJMC/mjRp0qRJ2z8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CuHAAAOCQAAEE2AADIKAAAAAAAACYAAAAIAAAA//////////8="/>
              </a:ext>
            </a:extLst>
          </p:cNvSpPr>
          <p:nvPr/>
        </p:nvSpPr>
        <p:spPr>
          <a:xfrm>
            <a:off x="4662170" y="5887720"/>
            <a:ext cx="4157345" cy="7416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indent="0">
              <a:buNone/>
              <a:defRPr lang="en-US" sz="3000"/>
            </a:pPr>
            <a:r>
              <a:rPr lang="ru-RU" dirty="0"/>
              <a:t>     </a:t>
            </a:r>
            <a:r>
              <a:rPr dirty="0" err="1"/>
              <a:t>Тюрингия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A6DgAAzAgAADA+AABkIQAAAAAAACYAAAAIAAAAASAAAAAAAAA="/>
              </a:ext>
            </a:extLst>
          </p:cNvSpPr>
          <p:nvPr>
            <p:ph idx="1"/>
          </p:nvPr>
        </p:nvSpPr>
        <p:spPr>
          <a:xfrm>
            <a:off x="2312670" y="1430020"/>
            <a:ext cx="7796530" cy="39979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 algn="ctr">
              <a:buNone/>
              <a:defRPr lang="ru-RU" sz="7200"/>
            </a:pPr>
            <a:endParaRPr/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rgkAABECAAD8PwAASSY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672" y="0"/>
            <a:ext cx="10424160" cy="685799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AZBwAAtgEAAFdBAAAHJwAAAAAAACYAAAAIAAAAASAAAAAAAAA="/>
              </a:ext>
            </a:extLst>
          </p:cNvSpPr>
          <p:nvPr>
            <p:ph idx="1"/>
          </p:nvPr>
        </p:nvSpPr>
        <p:spPr>
          <a:xfrm>
            <a:off x="1153795" y="278130"/>
            <a:ext cx="9467850" cy="606615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defRPr lang="ru-RU" sz="3000"/>
            </a:pPr>
            <a:r>
              <a:rPr sz="3200" dirty="0" err="1"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Второй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мировой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войны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Германия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была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разделена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территорий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. 2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отошли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к СССР и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Польше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французский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протекторат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Саар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5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территорий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зоны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оккупации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СССР, США (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Бремен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Южная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Германия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Великобритании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Франции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и 4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берлинских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зоны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10000"/>
              </a:lnSpc>
              <a:defRPr lang="ru-RU" sz="3000"/>
            </a:pPr>
            <a:r>
              <a:rPr sz="3200" dirty="0">
                <a:latin typeface="Times New Roman" pitchFamily="18" charset="0"/>
                <a:cs typeface="Times New Roman" pitchFamily="18" charset="0"/>
              </a:rPr>
              <a:t>В 1949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образовалась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ФРГ (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Франция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Великобритания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США). В 1949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территории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советских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зон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провозглашена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ГДР.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DdDAAAcwQAAAZBAAA3JQAAAAAAACYAAAAIAAAAASAAAAAAAAA="/>
              </a:ext>
            </a:extLst>
          </p:cNvSpPr>
          <p:nvPr>
            <p:ph idx="1"/>
          </p:nvPr>
        </p:nvSpPr>
        <p:spPr>
          <a:xfrm>
            <a:off x="2091055" y="723265"/>
            <a:ext cx="8479155" cy="53263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  <a:noAutofit/>
          </a:bodyPr>
          <a:lstStyle/>
          <a:p>
            <a:pPr marL="0" indent="0">
              <a:buNone/>
              <a:defRPr lang="ru-RU" sz="3000"/>
            </a:pPr>
            <a:r>
              <a:rPr sz="4000" dirty="0" err="1">
                <a:latin typeface="Times New Roman" pitchFamily="18" charset="0"/>
                <a:cs typeface="Times New Roman" pitchFamily="18" charset="0"/>
              </a:rPr>
              <a:t>После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подписания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Акта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о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безоговорочной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капитуляции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Германия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лишилась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своей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государственности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западных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зонах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власть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осуществляли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США,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Франция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Великобритания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, а в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восточной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– СССР. </a:t>
            </a:r>
          </a:p>
          <a:p>
            <a:pPr marL="0" indent="0">
              <a:buNone/>
              <a:defRPr lang="ru-RU" sz="3000"/>
            </a:pPr>
            <a:r>
              <a:rPr sz="4000" dirty="0" err="1">
                <a:latin typeface="Times New Roman" pitchFamily="18" charset="0"/>
                <a:cs typeface="Times New Roman" pitchFamily="18" charset="0"/>
              </a:rPr>
              <a:t>Общее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руководство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осуществлял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Контрольный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dirty="0" err="1"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0A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L46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NxQAAIMCAADsNQAAJiIAAB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0498" y="0"/>
            <a:ext cx="9706707" cy="579588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Прямоугольник1"/>
          <p:cNvSpPr>
            <a:extLst>
              <a:ext uri="smNativeData">
                <pr:smNativeData xmlns="" xmlns:p14="http://schemas.microsoft.com/office/powerpoint/2010/main" xmlns:pr="smNativeData" val="SMDATA_13_B3TBYRMAAAAlAAAAZAAAAE0A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KD///8MAAAAEAAAAAAAAAAAAAAAAAAAAAAAAAAeAAAAaAAAAAAAAAAAAAAAAAAAAAAAAAAAAAAAECcAABAnAAAAAAAAAAAAAAAAAAAAAAAAAAAAAAAAAAAAAAAAAAAAABQAAAAAAAAAwMD/AAAAAABkAAAAMgAAAAAAAABkAAAAAAAAAH9/fwAKAAAAHwAAAFQAAACh1osFAAAAAQAAAAAAAAAAAAAAAAAAAAAAAAAAAAAAAAAAAAAAAAAAAAAAAH9/fwAfLSkDzMzMAMDA/wB/f38AAAAAAAAAAAAAAAAAAAAAAAAAAAAhAAAAGAAAABQAAAB1CQAA8iMAAENDAADsJwAAECAAACYAAAAIAAAA//////////8="/>
              </a:ext>
            </a:extLst>
          </p:cNvSpPr>
          <p:nvPr/>
        </p:nvSpPr>
        <p:spPr>
          <a:xfrm>
            <a:off x="1537335" y="5843270"/>
            <a:ext cx="939673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indent="0">
              <a:buNone/>
              <a:defRPr lang="en-US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Кейтель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подписывает Акт о безоговорочной капитуляции Германии 8 мая 1945 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0A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BnAGg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xgcAAAQAAACuPgAA1ykAAB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650" y="2540"/>
            <a:ext cx="8925560" cy="67989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0AAAAAkAAAAEgAAACQAAAASAAAAAAAAAAB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CKBwAA/AIAAKFFAADCJQAAAAAAACYAAAAIAAAAASAAAAAAAAA="/>
              </a:ext>
            </a:extLst>
          </p:cNvSpPr>
          <p:nvPr>
            <p:ph idx="1"/>
          </p:nvPr>
        </p:nvSpPr>
        <p:spPr>
          <a:xfrm>
            <a:off x="1225550" y="485140"/>
            <a:ext cx="10093325" cy="56527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920"/>
              </a:spcBef>
              <a:spcAft>
                <a:spcPts val="550"/>
              </a:spcAft>
              <a:buNone/>
              <a:defRPr lang="ru-RU" sz="2400"/>
            </a:pPr>
            <a:r>
              <a:rPr sz="3200" dirty="0" err="1">
                <a:latin typeface="Times New Roman" pitchFamily="18" charset="0"/>
                <a:cs typeface="Times New Roman" pitchFamily="18" charset="0"/>
              </a:rPr>
              <a:t>Под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давлением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народных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масс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октябре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1989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многолетний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лидер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ГДР,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глава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коммунистов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  <a:hlinkClick r:id="rId2"/>
              </a:rPr>
              <a:t>Э.Хонеккер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добровольно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отказался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власти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передав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её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своему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соратнику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  <a:hlinkClick r:id="rId3"/>
              </a:rPr>
              <a:t>Эгону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  <a:hlinkClick r:id="rId3"/>
              </a:rPr>
              <a:t>Кренцу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920"/>
              </a:spcBef>
              <a:spcAft>
                <a:spcPts val="550"/>
              </a:spcAft>
              <a:buNone/>
              <a:defRPr lang="ru-RU" sz="2400"/>
            </a:pPr>
            <a:r>
              <a:rPr sz="3200" dirty="0" err="1">
                <a:latin typeface="Times New Roman" pitchFamily="18" charset="0"/>
                <a:cs typeface="Times New Roman" pitchFamily="18" charset="0"/>
              </a:rPr>
              <a:t>Новая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власть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ГДР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была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вынуждена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смягчить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пограничный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режим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границе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между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4"/>
              </a:rPr>
              <a:t>Восточным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5"/>
              </a:rPr>
              <a:t>Западным Берлином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упростив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переход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границы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10000"/>
              </a:lnSpc>
              <a:spcBef>
                <a:spcPts val="920"/>
              </a:spcBef>
              <a:spcAft>
                <a:spcPts val="550"/>
              </a:spcAft>
              <a:buNone/>
              <a:defRPr lang="ru-RU" sz="2400"/>
            </a:pPr>
            <a:r>
              <a:rPr sz="3200" dirty="0" err="1">
                <a:latin typeface="Times New Roman" pitchFamily="18" charset="0"/>
                <a:cs typeface="Times New Roman" pitchFamily="18" charset="0"/>
              </a:rPr>
              <a:t>Это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привело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к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массовому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переходу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границы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между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Восточным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Западным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Берлином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ноябре 1989 </a:t>
            </a:r>
            <a:r>
              <a:rPr sz="3200" dirty="0" err="1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 и </a:t>
            </a:r>
            <a:r>
              <a:rPr lang="ru-RU" sz="3200" dirty="0">
                <a:latin typeface="Times New Roman" pitchFamily="18" charset="0"/>
                <a:cs typeface="Times New Roman" pitchFamily="18" charset="0"/>
                <a:hlinkClick r:id="rId6"/>
              </a:rPr>
              <a:t>падению Берлинской стены</a:t>
            </a:r>
            <a:r>
              <a:rPr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  <a:hlinkClick r:id="rId7"/>
              </a:rPr>
              <a:t>9 ноября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0A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fgIAACofAACpFAAAcCMAABAAAAAmAAAACAAAAP//////////"/>
              </a:ext>
            </a:extLst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5130" y="5066030"/>
            <a:ext cx="2953385" cy="6946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8BAAAAkAAAAEgAAACQAAAASAAAAAAAAAAA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Oj8OwA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B0QAAAZxQAAHRAAABnFAAAAAAAACYAAAAIAAAAAQAAAAAAAAA="/>
              </a:ext>
            </a:extLst>
          </p:cNvSpPr>
          <p:nvPr>
            <p:ph type="title"/>
          </p:nvPr>
        </p:nvSpPr>
        <p:spPr>
          <a:xfrm>
            <a:off x="10477500" y="3316605"/>
            <a:ext cx="0" cy="0"/>
          </a:xfrm>
        </p:spPr>
        <p:txBody>
          <a:bodyPr>
            <a:normAutofit fontScale="90000"/>
          </a:bodyPr>
          <a:lstStyle/>
          <a:p>
            <a:pPr>
              <a:defRPr lang="ru-RU"/>
            </a:pPr>
            <a:r>
              <a:t>\</a:t>
            </a:r>
          </a:p>
        </p:txBody>
      </p:sp>
      <p:sp>
        <p:nvSpPr>
          <p:cNvPr id="3" name="ТекстСлайда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B3TBYRMAAAAlAAAAZAAAAA8BAAAAkAAAAAAAAACQAAAASAAAAAAAAAACAAAAAAAAAAEAAABQAAAAAAAAAAAA4D8AAAAAAADgPwAAAAAAAOA/AAAAAAAA4D8AAAAAAADgPwAAAAAAAOA/AAAAAAAA4D8AAAAAAADgPwAAAAAAAOA/AAAAAAAA4D8CAAAAjAAAAAAAAAAAAAAA////AAAAAA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N7///8MAAAAEAAAAAAAAAAAAAAAAAAAAAAAAAAeAAAAaAAAAAAAAAAAAAAAAAAAAAAAAAAAAAAAECcAABAnAAAAAAAAAAAAAAAAAAAAAAAAAAAAAAAAAAAAAAAAAAAAABQAAAAAAAAAwMD/AAAAAABkAAAAMgAAAAAAAABkAAAAAAAAAH9/fwAKAAAAHwAAAFQAAAD///8AAAAAAQAAAAAAAAAAAAAAAAAAAAAAAAAAAAAAAAAAAAAAAAAAAAAAAH9/fwAfLSkDzMzMAMDA/wB/f38AAAAAAAAAAAAAAAAAAAAAAAAAAAAhAAAAGAAAABQAAADNFwAAzSIAAKUsAAA0KAAAAAAAACYAAAAIAAAAAQAAAAAAAAA="/>
              </a:ext>
            </a:extLst>
          </p:cNvSpPr>
          <p:nvPr>
            <p:ph type="body" idx="1"/>
          </p:nvPr>
        </p:nvSpPr>
        <p:spPr>
          <a:xfrm>
            <a:off x="3869055" y="5657215"/>
            <a:ext cx="3388360" cy="1200785"/>
          </a:xfrm>
        </p:spPr>
        <p:txBody>
          <a:bodyPr/>
          <a:lstStyle/>
          <a:p>
            <a:pPr>
              <a:defRPr lang="ru-RU" sz="2800"/>
            </a:pPr>
            <a:r>
              <a:rPr dirty="0" err="1"/>
              <a:t>Эрих</a:t>
            </a:r>
            <a:r>
              <a:rPr dirty="0"/>
              <a:t> </a:t>
            </a:r>
            <a:r>
              <a:rPr dirty="0" err="1"/>
              <a:t>Хонеккер</a:t>
            </a:r>
            <a:endParaRPr dirty="0"/>
          </a:p>
        </p:txBody>
      </p:sp>
      <p:pic>
        <p:nvPicPr>
          <p:cNvPr id="4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0A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B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ohYAAEwDAAD6LQAAACEAAB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040" y="168812"/>
            <a:ext cx="9650437" cy="614758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1"/>
          <p:cNvSpPr txBox="1">
            <a:extLst>
              <a:ext uri="smNativeData">
                <pr:smNativeData xmlns="" xmlns:p14="http://schemas.microsoft.com/office/powerpoint/2010/main" xmlns:pr="smNativeData" val="SMDATA_13_B3TBYRMAAAAlAAAAEgAAAA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BcAAAAUAAAAAAAAAAAAAAD/fwAA/38AAAAAAAAJAAAABAAAABD12f8MAAAAEAAAAAAAAAAAAAAAAAAAAAAAAAAeAAAAaAAAAAAAAAAAAAAAAAAAAAAAAAAAAAAAECcAABAnAAAAAAAAAAAAAAAAAAAAAAAAAAAAAAAAAAAAAAAAAAAAABQAAAAAAAAAwMD/AAAAAABkAAAAMgAAAAAAAABkAAAAAAAAAH9/fwAKAAAAHwAAAFQAAACh1osFAAAAAQAAAAAAAAAAAAAAAAAAAAAAAAAAAAAAAAAAAAAAAAAA////An9/fwAfLSkDzMzMAMDA/wB/f38AAAAAAAAAAAAAAAAAAAAAAAAAAAAhAAAAGAAAABQAAABNGQAAriUAAFsxAADuJwAAAAAAACYAAAAIAAAA//////////8="/>
              </a:ext>
            </a:extLst>
          </p:cNvSpPr>
          <p:nvPr/>
        </p:nvSpPr>
        <p:spPr>
          <a:xfrm>
            <a:off x="1941342" y="6125210"/>
            <a:ext cx="8609427" cy="365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en-US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Падение Берлинской стены 1989 г.</a:t>
            </a:r>
          </a:p>
        </p:txBody>
      </p:sp>
      <p:pic>
        <p:nvPicPr>
          <p:cNvPr id="3" name="Изображение1"/>
          <p:cNvPicPr>
            <a:picLocks noChangeAspect="1"/>
            <a:extLst>
              <a:ext uri="smNativeData">
                <pr:smNativeData xmlns="" xmlns:p14="http://schemas.microsoft.com/office/powerpoint/2010/main" xmlns:pr="smNativeData" val="SMDATA_15_B3TBYRMAAAAlAAAAEQAAAC8BAAAAkAAAAEgAAACQAAAASAAAAAAAAAAAAAAAAAAAAAEAAABQAAAAAAAAAAAA4D8AAAAAAADgPwAAAAAAAOA/AAAAAAAA4D8AAAAAAADgPwAAAAAAAOA/AAAAAAAA4D8AAAAAAADgPwAAAAAAAOA/AAAAAAAA4D8CAAAAjAAAAAAAAAAAAAAAodaLDAAAAAgAAAAAAAAAAAAAAAAAAAAAAAAAAAAAAAAAAAAAZAAAAAEAAABAAAAAAAAAAAAAAAAAAAAAAAAAAAAAAAAAAAAAAAAAAAAAAAAAAAAAAAAAAAAAAAAAAAAAAAAAAAAAAAAAAAAAAAAAAAAAAAAAAAAAAAAAAAAAAAAAAAAAFAAAADwAAAAAAAAAAAAAAP///wkUAAAAAQAAABQAAAAUAAAAFAAAAAEAAAAAAAAAZAAAAGQAAAAAAAAAZAAAAGQAAAAVAAAAYAAAAAAAAAAAAAAADwAAACADAAAAAAAAAAAAAAEAAACgMgAAVgcAAKr4//8BAAAAf39/AAEAAABkAAAAAAAAABQAAABAHwAAAAAAACYAAAAAAAAAwOD//wAAAAAmAAAAZAAAABYAAABMAAAAAAAAAAAAAAAEAAAAAAAAAAEAAAAfLSk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odaLBQAAAAEAAAAAAAAAAAAAAAAAAAAAAAAAAAAAAAAAAAAAAAAAAP///wJ/f38AHy0pA8zMzADAwP8Af39/AAAAAAAAAAAAAAAAAP///wAAAAAAIQAAABgAAAAUAAAAGQcAAAABAADCRAAAqSMAAAAAAAAmAAAACAAAAP//////////"/>
              </a:ext>
            </a:extLst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3795" y="0"/>
            <a:ext cx="10184765" cy="609131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151</TotalTime>
  <Words>487</Words>
  <Application>Microsoft Office PowerPoint</Application>
  <PresentationFormat>Широкоэкранный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Times New Roman</vt:lpstr>
      <vt:lpstr>Wingdings 3</vt:lpstr>
      <vt:lpstr>Ион</vt:lpstr>
      <vt:lpstr>Объединение Германии и его влияние на международные отношения</vt:lpstr>
      <vt:lpstr>Послевоенное развитие Германии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\</vt:lpstr>
      <vt:lpstr>Презентация PowerPoint</vt:lpstr>
      <vt:lpstr>Презентация PowerPoint</vt:lpstr>
      <vt:lpstr>Основные этапы процесса объединения </vt:lpstr>
      <vt:lpstr>Презентация PowerPoint</vt:lpstr>
      <vt:lpstr>3 октября - Национальный День германского единства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Объединение Германии и его влияние на международные отношения</dc:title>
  <dc:subject/>
  <dc:creator>Пономарева Алина</dc:creator>
  <cp:keywords/>
  <dc:description/>
  <cp:lastModifiedBy>Андреева Розалия Андреева</cp:lastModifiedBy>
  <cp:revision>19</cp:revision>
  <dcterms:created xsi:type="dcterms:W3CDTF">2021-11-09T16:12:29Z</dcterms:created>
  <dcterms:modified xsi:type="dcterms:W3CDTF">2023-02-03T09:52:28Z</dcterms:modified>
</cp:coreProperties>
</file>