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6"/>
  </p:notesMasterIdLst>
  <p:sldIdLst>
    <p:sldId id="256" r:id="rId2"/>
    <p:sldId id="271" r:id="rId3"/>
    <p:sldId id="258" r:id="rId4"/>
    <p:sldId id="259" r:id="rId5"/>
    <p:sldId id="260" r:id="rId6"/>
    <p:sldId id="268" r:id="rId7"/>
    <p:sldId id="267" r:id="rId8"/>
    <p:sldId id="269" r:id="rId9"/>
    <p:sldId id="261" r:id="rId10"/>
    <p:sldId id="262" r:id="rId11"/>
    <p:sldId id="263" r:id="rId12"/>
    <p:sldId id="264" r:id="rId13"/>
    <p:sldId id="270" r:id="rId14"/>
    <p:sldId id="265" r:id="rId15"/>
  </p:sldIdLst>
  <p:sldSz cx="18288000" cy="10287000"/>
  <p:notesSz cx="18288000" cy="10287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1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267519" y="1437154"/>
            <a:ext cx="15753080" cy="42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2834613" y="3257038"/>
            <a:ext cx="12618773" cy="369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5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1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865305" cy="736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 extrusionOk="0">
                <a:moveTo>
                  <a:pt x="14475461" y="8229599"/>
                </a:moveTo>
                <a:lnTo>
                  <a:pt x="1755139" y="8229599"/>
                </a:lnTo>
                <a:lnTo>
                  <a:pt x="0" y="6474461"/>
                </a:lnTo>
                <a:lnTo>
                  <a:pt x="0" y="1755139"/>
                </a:lnTo>
                <a:lnTo>
                  <a:pt x="1755139" y="0"/>
                </a:lnTo>
                <a:lnTo>
                  <a:pt x="14475461" y="0"/>
                </a:lnTo>
                <a:lnTo>
                  <a:pt x="16230600" y="1755139"/>
                </a:lnTo>
                <a:lnTo>
                  <a:pt x="16230600" y="6474461"/>
                </a:lnTo>
                <a:lnTo>
                  <a:pt x="14475461" y="8229599"/>
                </a:lnTo>
                <a:close/>
              </a:path>
            </a:pathLst>
          </a:custGeom>
          <a:solidFill>
            <a:srgbClr val="D0E2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267519" y="1437154"/>
            <a:ext cx="15753080" cy="42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1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0275" y="1"/>
            <a:ext cx="10437723" cy="85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323393" cy="102869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7862593" y="1028729"/>
            <a:ext cx="9296400" cy="8001000"/>
          </a:xfrm>
          <a:custGeom>
            <a:avLst/>
            <a:gdLst/>
            <a:ahLst/>
            <a:cxnLst/>
            <a:rect l="l" t="t" r="r" b="b"/>
            <a:pathLst>
              <a:path w="9296400" h="8001000" extrusionOk="0">
                <a:moveTo>
                  <a:pt x="8448911" y="8000945"/>
                </a:moveTo>
                <a:lnTo>
                  <a:pt x="847487" y="8000945"/>
                </a:lnTo>
                <a:lnTo>
                  <a:pt x="846139" y="7952609"/>
                </a:lnTo>
                <a:lnTo>
                  <a:pt x="835577" y="7858213"/>
                </a:lnTo>
                <a:lnTo>
                  <a:pt x="815011" y="7767319"/>
                </a:lnTo>
                <a:lnTo>
                  <a:pt x="785025" y="7680484"/>
                </a:lnTo>
                <a:lnTo>
                  <a:pt x="746200" y="7598269"/>
                </a:lnTo>
                <a:lnTo>
                  <a:pt x="699119" y="7521231"/>
                </a:lnTo>
                <a:lnTo>
                  <a:pt x="644364" y="7449929"/>
                </a:lnTo>
                <a:lnTo>
                  <a:pt x="582519" y="7384923"/>
                </a:lnTo>
                <a:lnTo>
                  <a:pt x="514166" y="7326771"/>
                </a:lnTo>
                <a:lnTo>
                  <a:pt x="439887" y="7276032"/>
                </a:lnTo>
                <a:lnTo>
                  <a:pt x="360265" y="7233266"/>
                </a:lnTo>
                <a:lnTo>
                  <a:pt x="275883" y="7199030"/>
                </a:lnTo>
                <a:lnTo>
                  <a:pt x="187323" y="7173884"/>
                </a:lnTo>
                <a:lnTo>
                  <a:pt x="95167" y="7158386"/>
                </a:lnTo>
                <a:lnTo>
                  <a:pt x="0" y="7153096"/>
                </a:lnTo>
                <a:lnTo>
                  <a:pt x="0" y="847847"/>
                </a:lnTo>
                <a:lnTo>
                  <a:pt x="48315" y="846499"/>
                </a:lnTo>
                <a:lnTo>
                  <a:pt x="142670" y="835932"/>
                </a:lnTo>
                <a:lnTo>
                  <a:pt x="233525" y="815358"/>
                </a:lnTo>
                <a:lnTo>
                  <a:pt x="320322" y="785358"/>
                </a:lnTo>
                <a:lnTo>
                  <a:pt x="402503" y="746517"/>
                </a:lnTo>
                <a:lnTo>
                  <a:pt x="479508" y="699416"/>
                </a:lnTo>
                <a:lnTo>
                  <a:pt x="550779" y="644638"/>
                </a:lnTo>
                <a:lnTo>
                  <a:pt x="615758" y="582767"/>
                </a:lnTo>
                <a:lnTo>
                  <a:pt x="673885" y="514384"/>
                </a:lnTo>
                <a:lnTo>
                  <a:pt x="724602" y="440074"/>
                </a:lnTo>
                <a:lnTo>
                  <a:pt x="767351" y="360418"/>
                </a:lnTo>
                <a:lnTo>
                  <a:pt x="801572" y="276000"/>
                </a:lnTo>
                <a:lnTo>
                  <a:pt x="826708" y="187402"/>
                </a:lnTo>
                <a:lnTo>
                  <a:pt x="842199" y="95208"/>
                </a:lnTo>
                <a:lnTo>
                  <a:pt x="847487" y="0"/>
                </a:lnTo>
                <a:lnTo>
                  <a:pt x="8448911" y="0"/>
                </a:lnTo>
                <a:lnTo>
                  <a:pt x="8450258" y="48335"/>
                </a:lnTo>
                <a:lnTo>
                  <a:pt x="8460820" y="142730"/>
                </a:lnTo>
                <a:lnTo>
                  <a:pt x="8481386" y="233624"/>
                </a:lnTo>
                <a:lnTo>
                  <a:pt x="8511372" y="320459"/>
                </a:lnTo>
                <a:lnTo>
                  <a:pt x="8550197" y="402674"/>
                </a:lnTo>
                <a:lnTo>
                  <a:pt x="8597278" y="479712"/>
                </a:lnTo>
                <a:lnTo>
                  <a:pt x="8652032" y="551013"/>
                </a:lnTo>
                <a:lnTo>
                  <a:pt x="8713877" y="616020"/>
                </a:lnTo>
                <a:lnTo>
                  <a:pt x="8782230" y="674171"/>
                </a:lnTo>
                <a:lnTo>
                  <a:pt x="8856509" y="724910"/>
                </a:lnTo>
                <a:lnTo>
                  <a:pt x="8936131" y="767677"/>
                </a:lnTo>
                <a:lnTo>
                  <a:pt x="9020514" y="801913"/>
                </a:lnTo>
                <a:lnTo>
                  <a:pt x="9109074" y="827059"/>
                </a:lnTo>
                <a:lnTo>
                  <a:pt x="9201231" y="842557"/>
                </a:lnTo>
                <a:lnTo>
                  <a:pt x="9296400" y="847847"/>
                </a:lnTo>
                <a:lnTo>
                  <a:pt x="9296400" y="7153096"/>
                </a:lnTo>
                <a:lnTo>
                  <a:pt x="9248084" y="7154444"/>
                </a:lnTo>
                <a:lnTo>
                  <a:pt x="9153729" y="7165011"/>
                </a:lnTo>
                <a:lnTo>
                  <a:pt x="9062873" y="7185585"/>
                </a:lnTo>
                <a:lnTo>
                  <a:pt x="8976075" y="7215584"/>
                </a:lnTo>
                <a:lnTo>
                  <a:pt x="8893894" y="7254425"/>
                </a:lnTo>
                <a:lnTo>
                  <a:pt x="8816889" y="7301526"/>
                </a:lnTo>
                <a:lnTo>
                  <a:pt x="8745618" y="7356304"/>
                </a:lnTo>
                <a:lnTo>
                  <a:pt x="8680639" y="7418175"/>
                </a:lnTo>
                <a:lnTo>
                  <a:pt x="8622512" y="7486557"/>
                </a:lnTo>
                <a:lnTo>
                  <a:pt x="8571795" y="7560868"/>
                </a:lnTo>
                <a:lnTo>
                  <a:pt x="8529046" y="7640524"/>
                </a:lnTo>
                <a:lnTo>
                  <a:pt x="8494825" y="7724942"/>
                </a:lnTo>
                <a:lnTo>
                  <a:pt x="8469690" y="7813540"/>
                </a:lnTo>
                <a:lnTo>
                  <a:pt x="8454199" y="7905736"/>
                </a:lnTo>
                <a:lnTo>
                  <a:pt x="8448911" y="8000945"/>
                </a:lnTo>
                <a:close/>
              </a:path>
            </a:pathLst>
          </a:custGeom>
          <a:solidFill>
            <a:srgbClr val="D0E2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267519" y="1437154"/>
            <a:ext cx="15753080" cy="42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67519" y="1437154"/>
            <a:ext cx="15753080" cy="42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34613" y="3257038"/>
            <a:ext cx="12618773" cy="369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2613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1015999" y="3047700"/>
            <a:ext cx="14541863" cy="309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R="5080" lvl="0">
              <a:lnSpc>
                <a:spcPct val="125000"/>
              </a:lnSpc>
            </a:pPr>
            <a:r>
              <a:rPr lang="ru-RU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Причины и начало </a:t>
            </a:r>
            <a:br>
              <a:rPr lang="ru-RU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Второй мировой войны</a:t>
            </a:r>
            <a:endParaRPr sz="75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12969513" y="8242005"/>
            <a:ext cx="3912235" cy="114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dirty="0" err="1">
                <a:latin typeface="Tahoma"/>
                <a:ea typeface="Tahoma"/>
                <a:cs typeface="Tahoma"/>
                <a:sym typeface="Tahoma"/>
              </a:rPr>
              <a:t>Подготовил</a:t>
            </a:r>
            <a:r>
              <a:rPr lang="ru-RU" sz="2450" b="1" dirty="0"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lang="en-US" sz="245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2450" b="1" dirty="0">
                <a:latin typeface="Tahoma"/>
                <a:ea typeface="Tahoma"/>
                <a:cs typeface="Tahoma"/>
                <a:sym typeface="Tahoma"/>
              </a:rPr>
              <a:t>преподаватель </a:t>
            </a:r>
            <a:r>
              <a:rPr lang="ru-RU" sz="2450" b="1" dirty="0" err="1">
                <a:latin typeface="Tahoma"/>
                <a:ea typeface="Tahoma"/>
                <a:cs typeface="Tahoma"/>
                <a:sym typeface="Tahoma"/>
              </a:rPr>
              <a:t>Р.А.Андреева</a:t>
            </a:r>
            <a:endParaRPr sz="2450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/>
          <p:nvPr/>
        </p:nvSpPr>
        <p:spPr>
          <a:xfrm>
            <a:off x="1264350" y="1907849"/>
            <a:ext cx="15759300" cy="6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925" rIns="0" bIns="0" anchor="t" anchorCtr="0">
            <a:spAutoFit/>
          </a:bodyPr>
          <a:lstStyle/>
          <a:p>
            <a:pPr marL="12700" marR="5080" lvl="0" indent="0" algn="ctr" rtl="0">
              <a:lnSpc>
                <a:spcPct val="11783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latin typeface="Tahoma"/>
                <a:ea typeface="Tahoma"/>
                <a:cs typeface="Tahoma"/>
                <a:sym typeface="Tahoma"/>
              </a:rPr>
              <a:t>Третий период начался контрнаступлением советских войск под Сталинградом, которое затем переросло в стратегическое наступление советских ВС на центральном и южном участках советско-германского фронта, освобождению ряда центральных областей России, Донбасса и большей части Северного Кавказа. Началось массовое изгнание немецко-фашистских захватчиков с территории СССР.</a:t>
            </a:r>
            <a:endParaRPr sz="3400"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0" algn="ctr" rtl="0">
              <a:lnSpc>
                <a:spcPct val="117837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400">
                <a:latin typeface="Tahoma"/>
                <a:ea typeface="Tahoma"/>
                <a:cs typeface="Tahoma"/>
                <a:sym typeface="Tahoma"/>
              </a:rPr>
              <a:t>В Азиатско-Тихоокеанском регионе Япония перешла к стратегической обороне, пытаясь удержать за собой завоеванные территории. Но англо-американские войска, перейдя в наступление, захватили инициативу в воздухе и на море, нанесли ряд поражений японскому флоту и освободили Алеутские острова.</a:t>
            </a:r>
            <a:endParaRPr sz="3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3300000" y="1124025"/>
            <a:ext cx="116880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17837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400" b="1"/>
              <a:t>Третий период (19 ноября 1942 - 31 декабря 1943)</a:t>
            </a:r>
            <a:endParaRPr sz="27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0E2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119;p14"/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pic>
          <p:nvPicPr>
            <p:cNvPr id="120" name="Google Shape;12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85078" y="0"/>
              <a:ext cx="8802922" cy="7473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882561"/>
              <a:ext cx="14544378" cy="940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4"/>
            <p:cNvSpPr/>
            <p:nvPr/>
          </p:nvSpPr>
          <p:spPr>
            <a:xfrm>
              <a:off x="2349150" y="692425"/>
              <a:ext cx="13589698" cy="8648700"/>
            </a:xfrm>
            <a:custGeom>
              <a:avLst/>
              <a:gdLst/>
              <a:ahLst/>
              <a:cxnLst/>
              <a:rect l="l" t="t" r="r" b="b"/>
              <a:pathLst>
                <a:path w="10534650" h="8648700" extrusionOk="0">
                  <a:moveTo>
                    <a:pt x="9695961" y="8648699"/>
                  </a:moveTo>
                  <a:lnTo>
                    <a:pt x="838651" y="8648699"/>
                  </a:lnTo>
                  <a:lnTo>
                    <a:pt x="837317" y="8600917"/>
                  </a:lnTo>
                  <a:lnTo>
                    <a:pt x="826865" y="8507603"/>
                  </a:lnTo>
                  <a:lnTo>
                    <a:pt x="806514" y="8417750"/>
                  </a:lnTo>
                  <a:lnTo>
                    <a:pt x="776840" y="8331911"/>
                  </a:lnTo>
                  <a:lnTo>
                    <a:pt x="738420" y="8250637"/>
                  </a:lnTo>
                  <a:lnTo>
                    <a:pt x="691830" y="8174482"/>
                  </a:lnTo>
                  <a:lnTo>
                    <a:pt x="637646" y="8103997"/>
                  </a:lnTo>
                  <a:lnTo>
                    <a:pt x="576446" y="8039736"/>
                  </a:lnTo>
                  <a:lnTo>
                    <a:pt x="508805" y="7982251"/>
                  </a:lnTo>
                  <a:lnTo>
                    <a:pt x="435301" y="7932093"/>
                  </a:lnTo>
                  <a:lnTo>
                    <a:pt x="356509" y="7889817"/>
                  </a:lnTo>
                  <a:lnTo>
                    <a:pt x="273007" y="7855973"/>
                  </a:lnTo>
                  <a:lnTo>
                    <a:pt x="185370" y="7831115"/>
                  </a:lnTo>
                  <a:lnTo>
                    <a:pt x="94175" y="7815795"/>
                  </a:lnTo>
                  <a:lnTo>
                    <a:pt x="0" y="7810566"/>
                  </a:lnTo>
                  <a:lnTo>
                    <a:pt x="0" y="838131"/>
                  </a:lnTo>
                  <a:lnTo>
                    <a:pt x="47811" y="836799"/>
                  </a:lnTo>
                  <a:lnTo>
                    <a:pt x="141182" y="826353"/>
                  </a:lnTo>
                  <a:lnTo>
                    <a:pt x="231090" y="806015"/>
                  </a:lnTo>
                  <a:lnTo>
                    <a:pt x="316983" y="776359"/>
                  </a:lnTo>
                  <a:lnTo>
                    <a:pt x="398307" y="737963"/>
                  </a:lnTo>
                  <a:lnTo>
                    <a:pt x="474509" y="691401"/>
                  </a:lnTo>
                  <a:lnTo>
                    <a:pt x="545037" y="637251"/>
                  </a:lnTo>
                  <a:lnTo>
                    <a:pt x="609338" y="576089"/>
                  </a:lnTo>
                  <a:lnTo>
                    <a:pt x="666859" y="508490"/>
                  </a:lnTo>
                  <a:lnTo>
                    <a:pt x="717048" y="435031"/>
                  </a:lnTo>
                  <a:lnTo>
                    <a:pt x="759351" y="356288"/>
                  </a:lnTo>
                  <a:lnTo>
                    <a:pt x="793215" y="272838"/>
                  </a:lnTo>
                  <a:lnTo>
                    <a:pt x="818089" y="185255"/>
                  </a:lnTo>
                  <a:lnTo>
                    <a:pt x="833418" y="94117"/>
                  </a:lnTo>
                  <a:lnTo>
                    <a:pt x="838651" y="0"/>
                  </a:lnTo>
                  <a:lnTo>
                    <a:pt x="9695961" y="0"/>
                  </a:lnTo>
                  <a:lnTo>
                    <a:pt x="9697294" y="47781"/>
                  </a:lnTo>
                  <a:lnTo>
                    <a:pt x="9707746" y="141095"/>
                  </a:lnTo>
                  <a:lnTo>
                    <a:pt x="9728097" y="230947"/>
                  </a:lnTo>
                  <a:lnTo>
                    <a:pt x="9757771" y="316787"/>
                  </a:lnTo>
                  <a:lnTo>
                    <a:pt x="9796191" y="398060"/>
                  </a:lnTo>
                  <a:lnTo>
                    <a:pt x="9842781" y="474215"/>
                  </a:lnTo>
                  <a:lnTo>
                    <a:pt x="9896964" y="544700"/>
                  </a:lnTo>
                  <a:lnTo>
                    <a:pt x="9958164" y="608961"/>
                  </a:lnTo>
                  <a:lnTo>
                    <a:pt x="10025805" y="666446"/>
                  </a:lnTo>
                  <a:lnTo>
                    <a:pt x="10099309" y="716604"/>
                  </a:lnTo>
                  <a:lnTo>
                    <a:pt x="10178101" y="758880"/>
                  </a:lnTo>
                  <a:lnTo>
                    <a:pt x="10261604" y="792724"/>
                  </a:lnTo>
                  <a:lnTo>
                    <a:pt x="10349241" y="817582"/>
                  </a:lnTo>
                  <a:lnTo>
                    <a:pt x="10440436" y="832902"/>
                  </a:lnTo>
                  <a:lnTo>
                    <a:pt x="10534613" y="838131"/>
                  </a:lnTo>
                  <a:lnTo>
                    <a:pt x="10534613" y="7810566"/>
                  </a:lnTo>
                  <a:lnTo>
                    <a:pt x="10486801" y="7811899"/>
                  </a:lnTo>
                  <a:lnTo>
                    <a:pt x="10393429" y="7822344"/>
                  </a:lnTo>
                  <a:lnTo>
                    <a:pt x="10303521" y="7842682"/>
                  </a:lnTo>
                  <a:lnTo>
                    <a:pt x="10217628" y="7872338"/>
                  </a:lnTo>
                  <a:lnTo>
                    <a:pt x="10136304" y="7910734"/>
                  </a:lnTo>
                  <a:lnTo>
                    <a:pt x="10060102" y="7957295"/>
                  </a:lnTo>
                  <a:lnTo>
                    <a:pt x="9989574" y="8011445"/>
                  </a:lnTo>
                  <a:lnTo>
                    <a:pt x="9925273" y="8072607"/>
                  </a:lnTo>
                  <a:lnTo>
                    <a:pt x="9867752" y="8140206"/>
                  </a:lnTo>
                  <a:lnTo>
                    <a:pt x="9817563" y="8213665"/>
                  </a:lnTo>
                  <a:lnTo>
                    <a:pt x="9775261" y="8292408"/>
                  </a:lnTo>
                  <a:lnTo>
                    <a:pt x="9741396" y="8375859"/>
                  </a:lnTo>
                  <a:lnTo>
                    <a:pt x="9716523" y="8463442"/>
                  </a:lnTo>
                  <a:lnTo>
                    <a:pt x="9701193" y="8554581"/>
                  </a:lnTo>
                  <a:lnTo>
                    <a:pt x="9695961" y="8648699"/>
                  </a:lnTo>
                  <a:close/>
                </a:path>
              </a:pathLst>
            </a:custGeom>
            <a:solidFill>
              <a:srgbClr val="F0CA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440125" y="8647050"/>
              <a:ext cx="11442573" cy="865156"/>
            </a:xfrm>
            <a:custGeom>
              <a:avLst/>
              <a:gdLst/>
              <a:ahLst/>
              <a:cxnLst/>
              <a:rect l="l" t="t" r="r" b="b"/>
              <a:pathLst>
                <a:path w="16230600" h="1181100" extrusionOk="0">
                  <a:moveTo>
                    <a:pt x="16230300" y="1181100"/>
                  </a:moveTo>
                  <a:lnTo>
                    <a:pt x="0" y="1181100"/>
                  </a:lnTo>
                  <a:lnTo>
                    <a:pt x="0" y="0"/>
                  </a:lnTo>
                  <a:lnTo>
                    <a:pt x="16230300" y="0"/>
                  </a:lnTo>
                  <a:lnTo>
                    <a:pt x="16230300" y="1181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4" name="Google Shape;124;p14"/>
          <p:cNvSpPr txBox="1"/>
          <p:nvPr/>
        </p:nvSpPr>
        <p:spPr>
          <a:xfrm>
            <a:off x="3490944" y="9653441"/>
            <a:ext cx="114498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285115" algn="l" rtl="0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Карта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контрнаступления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в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третий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период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второй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мировой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войны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советском</a:t>
            </a:r>
            <a:r>
              <a:rPr lang="en-US" sz="21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фронте</a:t>
            </a:r>
            <a:endParaRPr sz="215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5" name="Google Shape;12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" y="0"/>
            <a:ext cx="18431693" cy="96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>
            <a:off x="0" y="1"/>
            <a:ext cx="18287999" cy="10286999"/>
            <a:chOff x="0" y="1"/>
            <a:chExt cx="18287999" cy="10286999"/>
          </a:xfrm>
        </p:grpSpPr>
        <p:pic>
          <p:nvPicPr>
            <p:cNvPr id="131" name="Google Shape;131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"/>
              <a:ext cx="18287999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5"/>
            <p:cNvSpPr/>
            <p:nvPr/>
          </p:nvSpPr>
          <p:spPr>
            <a:xfrm>
              <a:off x="1094128" y="1028730"/>
              <a:ext cx="16097250" cy="8229600"/>
            </a:xfrm>
            <a:custGeom>
              <a:avLst/>
              <a:gdLst/>
              <a:ahLst/>
              <a:cxnLst/>
              <a:rect l="l" t="t" r="r" b="b"/>
              <a:pathLst>
                <a:path w="16097250" h="8229600" extrusionOk="0">
                  <a:moveTo>
                    <a:pt x="14692806" y="8229541"/>
                  </a:moveTo>
                  <a:lnTo>
                    <a:pt x="1404442" y="8229541"/>
                  </a:lnTo>
                  <a:lnTo>
                    <a:pt x="0" y="6824891"/>
                  </a:lnTo>
                  <a:lnTo>
                    <a:pt x="0" y="1404649"/>
                  </a:lnTo>
                  <a:lnTo>
                    <a:pt x="1404442" y="0"/>
                  </a:lnTo>
                  <a:lnTo>
                    <a:pt x="14692806" y="0"/>
                  </a:lnTo>
                  <a:lnTo>
                    <a:pt x="16097249" y="1404649"/>
                  </a:lnTo>
                  <a:lnTo>
                    <a:pt x="16097249" y="6824891"/>
                  </a:lnTo>
                  <a:lnTo>
                    <a:pt x="14692806" y="8229541"/>
                  </a:lnTo>
                  <a:close/>
                </a:path>
              </a:pathLst>
            </a:custGeom>
            <a:solidFill>
              <a:srgbClr val="D0E2F4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3" name="Google Shape;133;p15"/>
          <p:cNvSpPr txBox="1"/>
          <p:nvPr/>
        </p:nvSpPr>
        <p:spPr>
          <a:xfrm>
            <a:off x="1923108" y="1735268"/>
            <a:ext cx="14441100" cy="6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0" marR="5080" lvl="0" indent="0" algn="ctr" rtl="0">
              <a:lnSpc>
                <a:spcPct val="1125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latin typeface="Tahoma"/>
                <a:ea typeface="Tahoma"/>
                <a:cs typeface="Tahoma"/>
                <a:sym typeface="Tahoma"/>
              </a:rPr>
              <a:t>Этот период характерен созданием второго фронта в Европе, окончательного изгнания захватчиков с территории СССР, освобождения оккупированных стран Западной Европы, полного краха фашистской Германии и ее безоговорочной капитуляции. Советская Армия с помощью крупных наступательных операций в 1944 г. разгромила германские войска, освободила Прибалтику, Белоруссию, Левобережную Украину, Молдавию.</a:t>
            </a:r>
            <a:endParaRPr sz="3100"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118110" algn="ctr" rtl="0">
              <a:lnSpc>
                <a:spcPct val="1125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latin typeface="Tahoma"/>
                <a:ea typeface="Tahoma"/>
                <a:cs typeface="Tahoma"/>
                <a:sym typeface="Tahoma"/>
              </a:rPr>
              <a:t>Следом были выведены из войны Финляндия, Румыния и Венгрия, освобождены Польша, Чехословакия, Югославия, Болгария и Австрия. Советские войска вступили на территорию Германии. 2 мая 1945 г. советские войска овладели Берлином.</a:t>
            </a:r>
            <a:endParaRPr sz="3100"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118110" algn="ctr" rtl="0">
              <a:lnSpc>
                <a:spcPct val="112564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100">
                <a:latin typeface="Tahoma"/>
                <a:ea typeface="Tahoma"/>
                <a:cs typeface="Tahoma"/>
                <a:sym typeface="Tahoma"/>
              </a:rPr>
              <a:t>Под совместными ударами с востока и запада гитлеровская Германия вынуждена была прекратить сопротивление и 9 мая 1945 года подписала акт о безоговорочной капитуляции.</a:t>
            </a:r>
            <a:endParaRPr sz="3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3433202" y="1199175"/>
            <a:ext cx="114216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118110" algn="ctr" rtl="0">
              <a:lnSpc>
                <a:spcPct val="1125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/>
              <a:t>Четвертый период (1 января 1944 - 9 мая 1945)</a:t>
            </a:r>
            <a:endParaRPr sz="32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;p10">
            <a:extLst>
              <a:ext uri="{FF2B5EF4-FFF2-40B4-BE49-F238E27FC236}">
                <a16:creationId xmlns:a16="http://schemas.microsoft.com/office/drawing/2014/main" id="{2E5647DB-7CF1-4CF1-8FE1-53FFAC6C607B}"/>
              </a:ext>
            </a:extLst>
          </p:cNvPr>
          <p:cNvSpPr/>
          <p:nvPr/>
        </p:nvSpPr>
        <p:spPr>
          <a:xfrm>
            <a:off x="0" y="-92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0D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2ADC9-C91B-47A0-B12E-1C94A5D2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18" y="9280"/>
            <a:ext cx="15335794" cy="93138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9F11AD-B61F-4BB5-A41E-4AA6EC3C35CE}"/>
              </a:ext>
            </a:extLst>
          </p:cNvPr>
          <p:cNvSpPr/>
          <p:nvPr/>
        </p:nvSpPr>
        <p:spPr>
          <a:xfrm>
            <a:off x="3631474" y="9060310"/>
            <a:ext cx="122660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800" dirty="0">
                <a:solidFill>
                  <a:srgbClr val="333333"/>
                </a:solidFill>
                <a:latin typeface="+mn-lt"/>
              </a:rPr>
              <a:t>Здание гестапо на улице Принца Альбрехта в Берлине со следами ожесточенных боев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40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/>
          <p:nvPr/>
        </p:nvSpPr>
        <p:spPr>
          <a:xfrm>
            <a:off x="1637350" y="1043600"/>
            <a:ext cx="15013305" cy="6826758"/>
          </a:xfrm>
          <a:custGeom>
            <a:avLst/>
            <a:gdLst/>
            <a:ahLst/>
            <a:cxnLst/>
            <a:rect l="l" t="t" r="r" b="b"/>
            <a:pathLst>
              <a:path w="16230600" h="1181100" extrusionOk="0">
                <a:moveTo>
                  <a:pt x="16230300" y="1181100"/>
                </a:moveTo>
                <a:lnTo>
                  <a:pt x="0" y="1181100"/>
                </a:lnTo>
                <a:lnTo>
                  <a:pt x="0" y="0"/>
                </a:lnTo>
                <a:lnTo>
                  <a:pt x="16230300" y="0"/>
                </a:lnTo>
                <a:lnTo>
                  <a:pt x="16230300" y="1181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9718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35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Итоги</a:t>
            </a:r>
            <a:r>
              <a:rPr lang="en-US" sz="43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35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войны</a:t>
            </a:r>
            <a:r>
              <a:rPr lang="en-US" sz="43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400"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879703" y="1529783"/>
            <a:ext cx="14893800" cy="67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3825" rIns="0" bIns="0" anchor="t" anchorCtr="0">
            <a:spAutoFit/>
          </a:bodyPr>
          <a:lstStyle/>
          <a:p>
            <a:pPr marL="977264" marR="33718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Важнейшим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итогом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войны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явился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разгром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наиболее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агрессивных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мировых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сил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что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коренным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образом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изменило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облик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мира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расстановку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политических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сил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мире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привело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к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возникновению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мировой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социалистической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системы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в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которой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однако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стали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утверждаться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тоталитарные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режимы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по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"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советскому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800" dirty="0" err="1">
                <a:latin typeface="Tahoma"/>
                <a:ea typeface="Tahoma"/>
                <a:cs typeface="Tahoma"/>
                <a:sym typeface="Tahoma"/>
              </a:rPr>
              <a:t>образцу</a:t>
            </a:r>
            <a:r>
              <a:rPr lang="en-US" sz="4800" dirty="0">
                <a:latin typeface="Tahoma"/>
                <a:ea typeface="Tahoma"/>
                <a:cs typeface="Tahoma"/>
                <a:sym typeface="Tahoma"/>
              </a:rPr>
              <a:t>". </a:t>
            </a:r>
            <a:endParaRPr sz="4800" dirty="0">
              <a:latin typeface="Tahoma"/>
              <a:ea typeface="Tahoma"/>
              <a:cs typeface="Tahoma"/>
              <a:sym typeface="Tahoma"/>
            </a:endParaRPr>
          </a:p>
          <a:p>
            <a:pPr marL="977264" marR="33718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7">
            <a:extLst>
              <a:ext uri="{FF2B5EF4-FFF2-40B4-BE49-F238E27FC236}">
                <a16:creationId xmlns:a16="http://schemas.microsoft.com/office/drawing/2014/main" id="{5FFAD721-532D-49B3-8137-F685A6440A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8607"/>
            <a:ext cx="172613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BA1509-D2FE-461E-8EA2-FA23C7E359C3}"/>
              </a:ext>
            </a:extLst>
          </p:cNvPr>
          <p:cNvSpPr/>
          <p:nvPr/>
        </p:nvSpPr>
        <p:spPr>
          <a:xfrm>
            <a:off x="5645952" y="313110"/>
            <a:ext cx="7329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Причины</a:t>
            </a:r>
            <a:r>
              <a:rPr lang="en-US" sz="4000" b="1" dirty="0"/>
              <a:t> и </a:t>
            </a:r>
            <a:r>
              <a:rPr lang="en-US" sz="4000" b="1" dirty="0" err="1"/>
              <a:t>суть</a:t>
            </a:r>
            <a:r>
              <a:rPr lang="en-US" sz="4000" b="1" dirty="0"/>
              <a:t> </a:t>
            </a:r>
            <a:r>
              <a:rPr lang="en-US" sz="4000" b="1" dirty="0" err="1"/>
              <a:t>конфликта</a:t>
            </a:r>
            <a:r>
              <a:rPr lang="en-US" sz="4000" b="1" dirty="0"/>
              <a:t>.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C978E4-5027-46FC-A56B-C86C76582724}"/>
              </a:ext>
            </a:extLst>
          </p:cNvPr>
          <p:cNvSpPr/>
          <p:nvPr/>
        </p:nvSpPr>
        <p:spPr>
          <a:xfrm>
            <a:off x="146983" y="1608750"/>
            <a:ext cx="18745200" cy="706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lvl="0">
              <a:lnSpc>
                <a:spcPct val="118787"/>
              </a:lnSpc>
              <a:spcBef>
                <a:spcPts val="114"/>
              </a:spcBef>
              <a:buClr>
                <a:schemeClr val="dk1"/>
              </a:buClr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1. Несовершенство Версальско-Вашингтонской системы международных отношений, она порождала идеи реваншизма среди государств, проигравших в Первой мировой войне (Германия), или не получивших от этого конфликта желаемых результатов (Япония, Италия).</a:t>
            </a:r>
          </a:p>
          <a:p>
            <a:pPr marR="5080" lvl="0">
              <a:lnSpc>
                <a:spcPct val="118787"/>
              </a:lnSpc>
              <a:spcBef>
                <a:spcPts val="114"/>
              </a:spcBef>
              <a:buSzPts val="1100"/>
            </a:pPr>
            <a:endParaRPr lang="ru-RU" sz="2800" dirty="0">
              <a:latin typeface="Verdana"/>
              <a:ea typeface="Verdana"/>
              <a:cs typeface="Verdana"/>
              <a:sym typeface="Verdana"/>
            </a:endParaRPr>
          </a:p>
          <a:p>
            <a:pPr marR="5080" lvl="0">
              <a:lnSpc>
                <a:spcPct val="118787"/>
              </a:lnSpc>
              <a:spcBef>
                <a:spcPts val="114"/>
              </a:spcBef>
              <a:buClr>
                <a:schemeClr val="dk1"/>
              </a:buClr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2. Мировой экономический кризис 1929-1933 гг., который породил новое стремление</a:t>
            </a:r>
          </a:p>
          <a:p>
            <a:pPr marR="5080" lvl="0">
              <a:lnSpc>
                <a:spcPct val="118787"/>
              </a:lnSpc>
              <a:spcBef>
                <a:spcPts val="114"/>
              </a:spcBef>
              <a:buClr>
                <a:schemeClr val="dk1"/>
              </a:buClr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 к переделу мира, поиску ресурсов и рынков сбыта своих товаров.</a:t>
            </a:r>
          </a:p>
          <a:p>
            <a:pPr marR="5080" lvl="0">
              <a:lnSpc>
                <a:spcPct val="118787"/>
              </a:lnSpc>
              <a:spcBef>
                <a:spcPts val="114"/>
              </a:spcBef>
              <a:buSzPts val="1100"/>
            </a:pPr>
            <a:endParaRPr lang="ru-RU" sz="2800" dirty="0">
              <a:latin typeface="Verdana"/>
              <a:ea typeface="Verdana"/>
              <a:cs typeface="Verdana"/>
              <a:sym typeface="Verdana"/>
            </a:endParaRPr>
          </a:p>
          <a:p>
            <a:pPr marR="5080" lvl="0">
              <a:lnSpc>
                <a:spcPct val="118787"/>
              </a:lnSpc>
              <a:spcBef>
                <a:spcPts val="114"/>
              </a:spcBef>
              <a:buClr>
                <a:schemeClr val="dk1"/>
              </a:buClr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3. Агрессивная политика ревизии статей Версальского мирного договора и договоров Вашингтонской конференции со стороны держав Оси.</a:t>
            </a:r>
          </a:p>
          <a:p>
            <a:pPr marR="5080" lvl="0">
              <a:lnSpc>
                <a:spcPct val="118787"/>
              </a:lnSpc>
              <a:spcBef>
                <a:spcPts val="114"/>
              </a:spcBef>
              <a:buSzPts val="1100"/>
            </a:pPr>
            <a:endParaRPr lang="ru-RU" sz="2800" dirty="0">
              <a:latin typeface="Verdana"/>
              <a:ea typeface="Verdana"/>
              <a:cs typeface="Verdana"/>
              <a:sym typeface="Verdana"/>
            </a:endParaRPr>
          </a:p>
          <a:p>
            <a:pPr marR="5080" lvl="0">
              <a:lnSpc>
                <a:spcPct val="118787"/>
              </a:lnSpc>
              <a:spcBef>
                <a:spcPts val="114"/>
              </a:spcBef>
              <a:buClr>
                <a:schemeClr val="dk1"/>
              </a:buClr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4. Политика «умиротворения» агрессоров, способствовавшая началу конфликта.</a:t>
            </a:r>
          </a:p>
          <a:p>
            <a:pPr marR="5080" lvl="0">
              <a:lnSpc>
                <a:spcPct val="118787"/>
              </a:lnSpc>
              <a:spcBef>
                <a:spcPts val="114"/>
              </a:spcBef>
              <a:buSzPts val="1100"/>
            </a:pPr>
            <a:endParaRPr lang="ru-RU" sz="2800" dirty="0">
              <a:latin typeface="Verdana"/>
              <a:ea typeface="Verdana"/>
              <a:cs typeface="Verdana"/>
              <a:sym typeface="Verdana"/>
            </a:endParaRPr>
          </a:p>
          <a:p>
            <a:pPr marR="5080" lvl="0">
              <a:lnSpc>
                <a:spcPct val="118787"/>
              </a:lnSpc>
              <a:spcBef>
                <a:spcPts val="114"/>
              </a:spcBef>
              <a:buSzPts val="1100"/>
            </a:pPr>
            <a:r>
              <a:rPr lang="ru-RU" sz="2800" dirty="0">
                <a:latin typeface="Verdana"/>
                <a:ea typeface="Verdana"/>
                <a:cs typeface="Verdana"/>
                <a:sym typeface="Verdana"/>
              </a:rPr>
              <a:t>5. Провал идеи создания системы коллективной безопасности в Европе</a:t>
            </a:r>
            <a:r>
              <a:rPr lang="ru-RU" sz="4400" dirty="0"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91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9877" y="1"/>
            <a:ext cx="6508122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1211" y="5583568"/>
            <a:ext cx="8193521" cy="874886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2935199" y="604700"/>
            <a:ext cx="12417600" cy="13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12700" marR="5080" lvl="0" indent="0" algn="ctr" rtl="0">
              <a:lnSpc>
                <a:spcPct val="1184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/>
              <a:t>Первый период (1 сентября 1939 - 21 июня 1941)</a:t>
            </a:r>
            <a:endParaRPr sz="3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1093500" y="2027600"/>
            <a:ext cx="16101000" cy="7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marR="5080" lvl="0" indent="-412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Первый период связан с началом войны, вторжением Германии в страны Западной Европы, оккупацией 13 европейских государств.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-412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1 сентября 1939 года Германия напала на Польшу, в результате которого последняя была разгромлена в течение месяца.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-412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В апреле-июне 1940 г. немецко-фашистские войска оккупировали Данию и Норвегию, а 10 мая 1940 г. Германия вместе с Италией начала Французскую кампанию. 22 июня 1940 г. французская армия капитулировала.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-412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Весной 1941 г. Германия совместно с Италией и Венгрией разгромила Албанию, Югославию и Грецию и оккупировала их территории. На Африканском направлениии итало-германские войска оккупировали Ливию и вторглись в Египет.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marL="457200" marR="5080" lvl="0" indent="-412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На Дальнем Востоке Япония с 1937 г. вела войну против Китая, постепенно расширяя захваченные прибрежные районы.</a:t>
            </a:r>
            <a:endParaRPr sz="35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/>
          <p:nvPr/>
        </p:nvSpPr>
        <p:spPr>
          <a:xfrm>
            <a:off x="0" y="-92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0D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2" name="Google Shape;82;p10"/>
          <p:cNvGrpSpPr/>
          <p:nvPr/>
        </p:nvGrpSpPr>
        <p:grpSpPr>
          <a:xfrm>
            <a:off x="0" y="499325"/>
            <a:ext cx="15424774" cy="9778395"/>
            <a:chOff x="0" y="499325"/>
            <a:chExt cx="15424774" cy="9778395"/>
          </a:xfrm>
        </p:grpSpPr>
        <p:pic>
          <p:nvPicPr>
            <p:cNvPr id="83" name="Google Shape;83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699120"/>
              <a:ext cx="10848059" cy="657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0"/>
            <p:cNvSpPr/>
            <p:nvPr/>
          </p:nvSpPr>
          <p:spPr>
            <a:xfrm>
              <a:off x="2713900" y="499325"/>
              <a:ext cx="12710874" cy="8763000"/>
            </a:xfrm>
            <a:custGeom>
              <a:avLst/>
              <a:gdLst/>
              <a:ahLst/>
              <a:cxnLst/>
              <a:rect l="l" t="t" r="r" b="b"/>
              <a:pathLst>
                <a:path w="12553950" h="8763000" extrusionOk="0">
                  <a:moveTo>
                    <a:pt x="12553949" y="8762956"/>
                  </a:moveTo>
                  <a:lnTo>
                    <a:pt x="0" y="8762956"/>
                  </a:lnTo>
                  <a:lnTo>
                    <a:pt x="0" y="0"/>
                  </a:lnTo>
                  <a:lnTo>
                    <a:pt x="12553949" y="0"/>
                  </a:lnTo>
                  <a:lnTo>
                    <a:pt x="12553949" y="87629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5" name="Google Shape;85;p10"/>
          <p:cNvSpPr txBox="1"/>
          <p:nvPr/>
        </p:nvSpPr>
        <p:spPr>
          <a:xfrm>
            <a:off x="2958214" y="9418975"/>
            <a:ext cx="12502200" cy="46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12700" marR="5080" lvl="0" indent="285115" algn="l" rtl="0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Карта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захваченных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территорий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в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первый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период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второй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мирововой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 err="1">
                <a:latin typeface="Verdana"/>
                <a:ea typeface="Verdana"/>
                <a:cs typeface="Verdana"/>
                <a:sym typeface="Verdana"/>
              </a:rPr>
              <a:t>войны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Google Shape;86;p10"/>
          <p:cNvPicPr preferRelativeResize="0"/>
          <p:nvPr/>
        </p:nvPicPr>
        <p:blipFill rotWithShape="1">
          <a:blip r:embed="rId4">
            <a:alphaModFix/>
          </a:blip>
          <a:srcRect r="23535"/>
          <a:stretch/>
        </p:blipFill>
        <p:spPr>
          <a:xfrm>
            <a:off x="130629" y="-9280"/>
            <a:ext cx="18157371" cy="8888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1"/>
          <p:cNvGrpSpPr/>
          <p:nvPr/>
        </p:nvGrpSpPr>
        <p:grpSpPr>
          <a:xfrm>
            <a:off x="0" y="-283250"/>
            <a:ext cx="18287999" cy="10286999"/>
            <a:chOff x="0" y="0"/>
            <a:chExt cx="18287999" cy="10286999"/>
          </a:xfrm>
        </p:grpSpPr>
        <p:pic>
          <p:nvPicPr>
            <p:cNvPr id="92" name="Google Shape;92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7999" cy="10286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262350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1"/>
            <p:cNvSpPr/>
            <p:nvPr/>
          </p:nvSpPr>
          <p:spPr>
            <a:xfrm>
              <a:off x="965838" y="1183200"/>
              <a:ext cx="16356330" cy="8713589"/>
            </a:xfrm>
            <a:custGeom>
              <a:avLst/>
              <a:gdLst/>
              <a:ahLst/>
              <a:cxnLst/>
              <a:rect l="l" t="t" r="r" b="b"/>
              <a:pathLst>
                <a:path w="13630275" h="5667375" extrusionOk="0">
                  <a:moveTo>
                    <a:pt x="12156181" y="5667374"/>
                  </a:moveTo>
                  <a:lnTo>
                    <a:pt x="1473928" y="5667374"/>
                  </a:lnTo>
                  <a:lnTo>
                    <a:pt x="0" y="4193756"/>
                  </a:lnTo>
                  <a:lnTo>
                    <a:pt x="0" y="1473618"/>
                  </a:lnTo>
                  <a:lnTo>
                    <a:pt x="1473928" y="0"/>
                  </a:lnTo>
                  <a:lnTo>
                    <a:pt x="12156181" y="0"/>
                  </a:lnTo>
                  <a:lnTo>
                    <a:pt x="13630109" y="1473618"/>
                  </a:lnTo>
                  <a:lnTo>
                    <a:pt x="13630109" y="4193756"/>
                  </a:lnTo>
                  <a:lnTo>
                    <a:pt x="12156181" y="5667374"/>
                  </a:lnTo>
                  <a:close/>
                </a:path>
              </a:pathLst>
            </a:custGeom>
            <a:solidFill>
              <a:srgbClr val="D0E2F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2300850" y="1982825"/>
            <a:ext cx="13686300" cy="7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375" rIns="0" bIns="0" anchor="t" anchorCtr="0">
            <a:spAutoFit/>
          </a:bodyPr>
          <a:lstStyle/>
          <a:p>
            <a:pPr marL="12065" marR="508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50"/>
              <a:t>Второй период связан с нападением Германии и ее союзников на Советский Союз. Советско-германский фронт стал главным и решающим фронтом Второй мировой войны. 22 июня 1941 года в 4 часа утра немецко-фашистские войска вторглись на территорию СССР. Перед лицом общей угрозы начала формироваться антигитлеровская коалиция. Великобритания и США заявили о своей поддержке СССР.</a:t>
            </a:r>
            <a:endParaRPr sz="2950"/>
          </a:p>
          <a:p>
            <a:pPr marL="12065" marR="508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50"/>
              <a:t>К концу сентября 1941 г. немецко-фашистским войскам удалось продвинуться на 500-600 км, создать блокаду Ленинграда,овладеть Прибалтикой, Белоруссией и Украиной, захватить Крым. </a:t>
            </a:r>
            <a:endParaRPr sz="2950"/>
          </a:p>
          <a:p>
            <a:pPr marL="12065" marR="508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950"/>
              <a:t>Летом 1942 г. противник захватил стратегическую инициативу, захватил Севастополь, разгромил ряд группировок советских войск и предпринял наступление на южном направлении. </a:t>
            </a:r>
            <a:endParaRPr sz="2950"/>
          </a:p>
        </p:txBody>
      </p:sp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4497600" y="1225150"/>
            <a:ext cx="9292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550" b="1">
                <a:latin typeface="Verdana"/>
                <a:ea typeface="Verdana"/>
                <a:cs typeface="Verdana"/>
                <a:sym typeface="Verdana"/>
              </a:rPr>
              <a:t>Второй период (22 июня 1941 - 18 ноября 1942)</a:t>
            </a:r>
            <a:endParaRPr sz="27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;p10">
            <a:extLst>
              <a:ext uri="{FF2B5EF4-FFF2-40B4-BE49-F238E27FC236}">
                <a16:creationId xmlns:a16="http://schemas.microsoft.com/office/drawing/2014/main" id="{506ACD89-E795-416D-B1E5-629219E49777}"/>
              </a:ext>
            </a:extLst>
          </p:cNvPr>
          <p:cNvSpPr/>
          <p:nvPr/>
        </p:nvSpPr>
        <p:spPr>
          <a:xfrm>
            <a:off x="0" y="261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0D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4000" dirty="0"/>
              <a:t>       Колонны бойцов движутся на фронт. Москва, 23 июня 1941 года</a:t>
            </a:r>
            <a:endParaRPr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BFCFA9-4301-449F-A1EA-0EC068F7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7" y="777239"/>
            <a:ext cx="15492549" cy="91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7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337E7-D786-487A-8A53-0572C342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178" y="438671"/>
            <a:ext cx="9784080" cy="90972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EE2E82-BB6E-483A-A50E-BFC82BC6F329}"/>
              </a:ext>
            </a:extLst>
          </p:cNvPr>
          <p:cNvSpPr/>
          <p:nvPr/>
        </p:nvSpPr>
        <p:spPr>
          <a:xfrm>
            <a:off x="4721243" y="9535887"/>
            <a:ext cx="944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333333"/>
                </a:solidFill>
                <a:latin typeface="Arial" panose="020B0604020202020204" pitchFamily="34" charset="0"/>
              </a:rPr>
              <a:t>Отправка советских солдат и командиров на фронт</a:t>
            </a:r>
            <a:r>
              <a:rPr lang="ru-RU" i="1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47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5;p12">
            <a:extLst>
              <a:ext uri="{FF2B5EF4-FFF2-40B4-BE49-F238E27FC236}">
                <a16:creationId xmlns:a16="http://schemas.microsoft.com/office/drawing/2014/main" id="{9DC87DEF-F93D-4A5A-BCA5-71F3C73187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9790229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EA657F-AE59-43FB-9E50-F11E9D2B54D7}"/>
              </a:ext>
            </a:extLst>
          </p:cNvPr>
          <p:cNvSpPr/>
          <p:nvPr/>
        </p:nvSpPr>
        <p:spPr>
          <a:xfrm>
            <a:off x="378822" y="-196109"/>
            <a:ext cx="162240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2800" dirty="0">
                <a:latin typeface="+mj-lt"/>
              </a:rPr>
            </a:br>
            <a:r>
              <a:rPr lang="ru-RU" sz="2800" dirty="0">
                <a:solidFill>
                  <a:srgbClr val="333333"/>
                </a:solidFill>
                <a:latin typeface="+mj-lt"/>
              </a:rPr>
              <a:t>Захваченные на Курской дуге немецкие противотанковые пушки </a:t>
            </a:r>
            <a:r>
              <a:rPr lang="ru-RU" sz="2800" dirty="0" err="1">
                <a:solidFill>
                  <a:srgbClr val="333333"/>
                </a:solidFill>
                <a:latin typeface="+mj-lt"/>
              </a:rPr>
              <a:t>PaK</a:t>
            </a:r>
            <a:r>
              <a:rPr lang="ru-RU" sz="2800" dirty="0">
                <a:solidFill>
                  <a:srgbClr val="333333"/>
                </a:solidFill>
                <a:latin typeface="+mj-lt"/>
              </a:rPr>
              <a:t> 3536. На заднем плане советский грузовик ЗиС-5, буксирующий 37-мм зенитное орудие 61-к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708A02-FC7A-459E-8850-C0A63746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03" y="1188886"/>
            <a:ext cx="13572308" cy="87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65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1E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5013" y="1208919"/>
            <a:ext cx="7892986" cy="9078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2"/>
          <p:cNvSpPr/>
          <p:nvPr/>
        </p:nvSpPr>
        <p:spPr>
          <a:xfrm>
            <a:off x="2788575" y="104375"/>
            <a:ext cx="12710874" cy="9573578"/>
          </a:xfrm>
          <a:custGeom>
            <a:avLst/>
            <a:gdLst/>
            <a:ahLst/>
            <a:cxnLst/>
            <a:rect l="l" t="t" r="r" b="b"/>
            <a:pathLst>
              <a:path w="12553950" h="8763000" extrusionOk="0">
                <a:moveTo>
                  <a:pt x="12553949" y="8762956"/>
                </a:moveTo>
                <a:lnTo>
                  <a:pt x="0" y="8762956"/>
                </a:lnTo>
                <a:lnTo>
                  <a:pt x="0" y="0"/>
                </a:lnTo>
                <a:lnTo>
                  <a:pt x="12553949" y="0"/>
                </a:lnTo>
                <a:lnTo>
                  <a:pt x="12553949" y="87629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12"/>
          <p:cNvSpPr/>
          <p:nvPr/>
        </p:nvSpPr>
        <p:spPr>
          <a:xfrm>
            <a:off x="2788575" y="104375"/>
            <a:ext cx="12710874" cy="9573578"/>
          </a:xfrm>
          <a:custGeom>
            <a:avLst/>
            <a:gdLst/>
            <a:ahLst/>
            <a:cxnLst/>
            <a:rect l="l" t="t" r="r" b="b"/>
            <a:pathLst>
              <a:path w="12553950" h="8763000" extrusionOk="0">
                <a:moveTo>
                  <a:pt x="12553949" y="8762956"/>
                </a:moveTo>
                <a:lnTo>
                  <a:pt x="0" y="8762956"/>
                </a:lnTo>
                <a:lnTo>
                  <a:pt x="0" y="0"/>
                </a:lnTo>
                <a:lnTo>
                  <a:pt x="12553949" y="0"/>
                </a:lnTo>
                <a:lnTo>
                  <a:pt x="12553949" y="87629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5" name="Google Shape;10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224025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006" y="104375"/>
            <a:ext cx="18078993" cy="91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/>
          <p:nvPr/>
        </p:nvSpPr>
        <p:spPr>
          <a:xfrm>
            <a:off x="2788551" y="9645298"/>
            <a:ext cx="12502200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12700" marR="5080" lvl="0" indent="285115" algn="l" rtl="0">
              <a:lnSpc>
                <a:spcPct val="1184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Карта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захваченных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территорий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во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второй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период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200" dirty="0"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торой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мировой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dirty="0" err="1">
                <a:latin typeface="Verdana"/>
                <a:ea typeface="Verdana"/>
                <a:cs typeface="Verdana"/>
                <a:sym typeface="Verdana"/>
              </a:rPr>
              <a:t>войны</a:t>
            </a:r>
            <a:endParaRPr sz="22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744</Words>
  <Application>Microsoft Office PowerPoint</Application>
  <PresentationFormat>Произвольный</PresentationFormat>
  <Paragraphs>43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Times New Roman</vt:lpstr>
      <vt:lpstr>Calibri</vt:lpstr>
      <vt:lpstr>Arial</vt:lpstr>
      <vt:lpstr>Cambria</vt:lpstr>
      <vt:lpstr>Verdana</vt:lpstr>
      <vt:lpstr>Tahoma</vt:lpstr>
      <vt:lpstr>Office Theme</vt:lpstr>
      <vt:lpstr>Причины и начало  Второй мировой войны</vt:lpstr>
      <vt:lpstr>Презентация PowerPoint</vt:lpstr>
      <vt:lpstr>Первый период (1 сентября 1939 - 21 июня 1941)</vt:lpstr>
      <vt:lpstr>Презентация PowerPoint</vt:lpstr>
      <vt:lpstr>Второй период (22 июня 1941 - 18 ноября 1942)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Третий период (19 ноября 1942 - 31 декабря 1943)</vt:lpstr>
      <vt:lpstr>Презентация PowerPoint</vt:lpstr>
      <vt:lpstr>Четвертый период (1 января 1944 - 9 мая 1945)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МИРОВАЯ ВОЙНА</dc:title>
  <cp:lastModifiedBy>Андреева Розалия Андреева</cp:lastModifiedBy>
  <cp:revision>7</cp:revision>
  <dcterms:modified xsi:type="dcterms:W3CDTF">2023-03-03T08:39:06Z</dcterms:modified>
</cp:coreProperties>
</file>