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63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psyera.ru/filosofiya-francuzskogo-prosveshcheniya-415.htm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psyera.ru/filosofiya-francuzskogo-prosveshcheniya-415.ht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D59DCA-38A1-4283-836C-383FE57BB12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5354092-9422-45A1-A5FD-566B3D608F62}">
      <dgm:prSet/>
      <dgm:spPr/>
      <dgm:t>
        <a:bodyPr/>
        <a:lstStyle/>
        <a:p>
          <a:r>
            <a:rPr lang="ru-RU" dirty="0"/>
            <a:t>Благодаря реформам Петра I Московское государство превратилось в Российскую империю, в государство более мощное, чем предыдущее.</a:t>
          </a:r>
        </a:p>
      </dgm:t>
    </dgm:pt>
    <dgm:pt modelId="{9D2E761D-E373-41E2-9D38-288607236CE2}" type="parTrans" cxnId="{B4550E7C-C663-4BE1-9833-711CE5D81932}">
      <dgm:prSet/>
      <dgm:spPr/>
      <dgm:t>
        <a:bodyPr/>
        <a:lstStyle/>
        <a:p>
          <a:endParaRPr lang="ru-RU"/>
        </a:p>
      </dgm:t>
    </dgm:pt>
    <dgm:pt modelId="{18E719CF-41EF-4D10-9080-B2D9A3495C80}" type="sibTrans" cxnId="{B4550E7C-C663-4BE1-9833-711CE5D81932}">
      <dgm:prSet/>
      <dgm:spPr/>
      <dgm:t>
        <a:bodyPr/>
        <a:lstStyle/>
        <a:p>
          <a:endParaRPr lang="ru-RU"/>
        </a:p>
      </dgm:t>
    </dgm:pt>
    <dgm:pt modelId="{2F81ACFC-5384-42E4-A38E-8A497C00315E}">
      <dgm:prSet/>
      <dgm:spPr/>
      <dgm:t>
        <a:bodyPr/>
        <a:lstStyle/>
        <a:p>
          <a:r>
            <a:rPr lang="ru-RU"/>
            <a:t>Произошла смена государственно-религиозных идеалов. </a:t>
          </a:r>
        </a:p>
      </dgm:t>
    </dgm:pt>
    <dgm:pt modelId="{34EA7823-D208-4FBF-8DEC-9398514C05C4}" type="parTrans" cxnId="{3DB5D243-0D89-4418-81C7-98AB60BF35AE}">
      <dgm:prSet/>
      <dgm:spPr/>
      <dgm:t>
        <a:bodyPr/>
        <a:lstStyle/>
        <a:p>
          <a:endParaRPr lang="ru-RU"/>
        </a:p>
      </dgm:t>
    </dgm:pt>
    <dgm:pt modelId="{5B70782F-6843-41DA-8A92-9096F2D0C5F0}" type="sibTrans" cxnId="{3DB5D243-0D89-4418-81C7-98AB60BF35AE}">
      <dgm:prSet/>
      <dgm:spPr/>
      <dgm:t>
        <a:bodyPr/>
        <a:lstStyle/>
        <a:p>
          <a:endParaRPr lang="ru-RU"/>
        </a:p>
      </dgm:t>
    </dgm:pt>
    <dgm:pt modelId="{6A8F18A3-FD05-49A1-8CFD-8A85102E8872}">
      <dgm:prSet/>
      <dgm:spPr/>
      <dgm:t>
        <a:bodyPr/>
        <a:lstStyle/>
        <a:p>
          <a:r>
            <a:rPr lang="ru-RU"/>
            <a:t>В России рождалась «новая» культура, ориентированная на европейские ценности. </a:t>
          </a:r>
        </a:p>
      </dgm:t>
    </dgm:pt>
    <dgm:pt modelId="{5BCA6555-9ABD-4193-8A66-AB80C1491BB1}" type="parTrans" cxnId="{D258FA97-1225-49B8-A99D-2A449EDA6211}">
      <dgm:prSet/>
      <dgm:spPr/>
      <dgm:t>
        <a:bodyPr/>
        <a:lstStyle/>
        <a:p>
          <a:endParaRPr lang="ru-RU"/>
        </a:p>
      </dgm:t>
    </dgm:pt>
    <dgm:pt modelId="{0A4C1B21-BE98-442A-BA80-8EDE3B09F91D}" type="sibTrans" cxnId="{D258FA97-1225-49B8-A99D-2A449EDA6211}">
      <dgm:prSet/>
      <dgm:spPr/>
      <dgm:t>
        <a:bodyPr/>
        <a:lstStyle/>
        <a:p>
          <a:endParaRPr lang="ru-RU"/>
        </a:p>
      </dgm:t>
    </dgm:pt>
    <dgm:pt modelId="{EBF9C70D-0317-453B-B5E9-7D2C28AE814D}">
      <dgm:prSet/>
      <dgm:spPr/>
      <dgm:t>
        <a:bodyPr/>
        <a:lstStyle/>
        <a:p>
          <a:r>
            <a:rPr lang="ru-RU"/>
            <a:t>Развитие духовной жизни России происходит под влиянием идей </a:t>
          </a:r>
          <a:r>
            <a:rPr lang="ru-RU">
              <a:hlinkClick xmlns:r="http://schemas.openxmlformats.org/officeDocument/2006/relationships" r:id="rId1"/>
            </a:rPr>
            <a:t>французского Просвещения</a:t>
          </a:r>
          <a:r>
            <a:rPr lang="ru-RU"/>
            <a:t>, особенно в neрвый период деятельности молодой русской императрицы Екатерины Алексеевны, которая считала себя философом на троне. </a:t>
          </a:r>
        </a:p>
      </dgm:t>
    </dgm:pt>
    <dgm:pt modelId="{5769886D-234E-448F-BA1C-1BFFC4B924EB}" type="parTrans" cxnId="{0455CB5F-EF99-46FB-9B6C-D2B39B557E17}">
      <dgm:prSet/>
      <dgm:spPr/>
      <dgm:t>
        <a:bodyPr/>
        <a:lstStyle/>
        <a:p>
          <a:endParaRPr lang="ru-RU"/>
        </a:p>
      </dgm:t>
    </dgm:pt>
    <dgm:pt modelId="{89C368C2-0067-4DD4-8253-0E0CF887EA0D}" type="sibTrans" cxnId="{0455CB5F-EF99-46FB-9B6C-D2B39B557E17}">
      <dgm:prSet/>
      <dgm:spPr/>
      <dgm:t>
        <a:bodyPr/>
        <a:lstStyle/>
        <a:p>
          <a:endParaRPr lang="ru-RU"/>
        </a:p>
      </dgm:t>
    </dgm:pt>
    <dgm:pt modelId="{C0BCCF30-3A0D-4FBC-8206-F0439C5426CB}" type="pres">
      <dgm:prSet presAssocID="{97D59DCA-38A1-4283-836C-383FE57BB12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826229D-A4B3-4F14-AD3F-DD40888F4D2E}" type="pres">
      <dgm:prSet presAssocID="{15354092-9422-45A1-A5FD-566B3D608F62}" presName="thickLine" presStyleLbl="alignNode1" presStyleIdx="0" presStyleCnt="4"/>
      <dgm:spPr/>
    </dgm:pt>
    <dgm:pt modelId="{F34E2CD1-D801-4A98-B08E-5600913807DC}" type="pres">
      <dgm:prSet presAssocID="{15354092-9422-45A1-A5FD-566B3D608F62}" presName="horz1" presStyleCnt="0"/>
      <dgm:spPr/>
    </dgm:pt>
    <dgm:pt modelId="{025B9260-8458-447A-8B61-587E73998F35}" type="pres">
      <dgm:prSet presAssocID="{15354092-9422-45A1-A5FD-566B3D608F62}" presName="tx1" presStyleLbl="revTx" presStyleIdx="0" presStyleCnt="4"/>
      <dgm:spPr/>
      <dgm:t>
        <a:bodyPr/>
        <a:lstStyle/>
        <a:p>
          <a:endParaRPr lang="ru-RU"/>
        </a:p>
      </dgm:t>
    </dgm:pt>
    <dgm:pt modelId="{673AE002-DA29-4727-9D6A-DFAD9E6F2D90}" type="pres">
      <dgm:prSet presAssocID="{15354092-9422-45A1-A5FD-566B3D608F62}" presName="vert1" presStyleCnt="0"/>
      <dgm:spPr/>
    </dgm:pt>
    <dgm:pt modelId="{93C687DF-9DD2-4C55-B948-300AC4C7495B}" type="pres">
      <dgm:prSet presAssocID="{2F81ACFC-5384-42E4-A38E-8A497C00315E}" presName="thickLine" presStyleLbl="alignNode1" presStyleIdx="1" presStyleCnt="4"/>
      <dgm:spPr/>
    </dgm:pt>
    <dgm:pt modelId="{799CABBA-6CD8-4E1C-9CDA-1E2E4D1FCBAD}" type="pres">
      <dgm:prSet presAssocID="{2F81ACFC-5384-42E4-A38E-8A497C00315E}" presName="horz1" presStyleCnt="0"/>
      <dgm:spPr/>
    </dgm:pt>
    <dgm:pt modelId="{4D5B52F9-4E8A-425F-95D3-358A83FF9D79}" type="pres">
      <dgm:prSet presAssocID="{2F81ACFC-5384-42E4-A38E-8A497C00315E}" presName="tx1" presStyleLbl="revTx" presStyleIdx="1" presStyleCnt="4"/>
      <dgm:spPr/>
      <dgm:t>
        <a:bodyPr/>
        <a:lstStyle/>
        <a:p>
          <a:endParaRPr lang="ru-RU"/>
        </a:p>
      </dgm:t>
    </dgm:pt>
    <dgm:pt modelId="{659A4BCA-01CF-4639-93D7-C0C3F08CD40A}" type="pres">
      <dgm:prSet presAssocID="{2F81ACFC-5384-42E4-A38E-8A497C00315E}" presName="vert1" presStyleCnt="0"/>
      <dgm:spPr/>
    </dgm:pt>
    <dgm:pt modelId="{3E222AC9-481D-4F18-9E1E-6F3F2F41829F}" type="pres">
      <dgm:prSet presAssocID="{6A8F18A3-FD05-49A1-8CFD-8A85102E8872}" presName="thickLine" presStyleLbl="alignNode1" presStyleIdx="2" presStyleCnt="4"/>
      <dgm:spPr/>
    </dgm:pt>
    <dgm:pt modelId="{7C633AE9-AC0A-4C9A-868C-D911D40436F5}" type="pres">
      <dgm:prSet presAssocID="{6A8F18A3-FD05-49A1-8CFD-8A85102E8872}" presName="horz1" presStyleCnt="0"/>
      <dgm:spPr/>
    </dgm:pt>
    <dgm:pt modelId="{EE5B8912-5255-41E0-8316-01A356C84087}" type="pres">
      <dgm:prSet presAssocID="{6A8F18A3-FD05-49A1-8CFD-8A85102E8872}" presName="tx1" presStyleLbl="revTx" presStyleIdx="2" presStyleCnt="4"/>
      <dgm:spPr/>
      <dgm:t>
        <a:bodyPr/>
        <a:lstStyle/>
        <a:p>
          <a:endParaRPr lang="ru-RU"/>
        </a:p>
      </dgm:t>
    </dgm:pt>
    <dgm:pt modelId="{02221B6F-BDF2-4607-9FF0-33D6682D8215}" type="pres">
      <dgm:prSet presAssocID="{6A8F18A3-FD05-49A1-8CFD-8A85102E8872}" presName="vert1" presStyleCnt="0"/>
      <dgm:spPr/>
    </dgm:pt>
    <dgm:pt modelId="{90F6A0C4-C7DE-4517-9CE3-4794C2CFB117}" type="pres">
      <dgm:prSet presAssocID="{EBF9C70D-0317-453B-B5E9-7D2C28AE814D}" presName="thickLine" presStyleLbl="alignNode1" presStyleIdx="3" presStyleCnt="4"/>
      <dgm:spPr/>
    </dgm:pt>
    <dgm:pt modelId="{475A0760-A08F-4943-97D3-426276A7E8E6}" type="pres">
      <dgm:prSet presAssocID="{EBF9C70D-0317-453B-B5E9-7D2C28AE814D}" presName="horz1" presStyleCnt="0"/>
      <dgm:spPr/>
    </dgm:pt>
    <dgm:pt modelId="{6A972F51-9845-45E6-B11A-F43DFC9C7C8E}" type="pres">
      <dgm:prSet presAssocID="{EBF9C70D-0317-453B-B5E9-7D2C28AE814D}" presName="tx1" presStyleLbl="revTx" presStyleIdx="3" presStyleCnt="4"/>
      <dgm:spPr/>
      <dgm:t>
        <a:bodyPr/>
        <a:lstStyle/>
        <a:p>
          <a:endParaRPr lang="ru-RU"/>
        </a:p>
      </dgm:t>
    </dgm:pt>
    <dgm:pt modelId="{B8B6FCD9-8910-46D5-BE53-CB19095BFE08}" type="pres">
      <dgm:prSet presAssocID="{EBF9C70D-0317-453B-B5E9-7D2C28AE814D}" presName="vert1" presStyleCnt="0"/>
      <dgm:spPr/>
    </dgm:pt>
  </dgm:ptLst>
  <dgm:cxnLst>
    <dgm:cxn modelId="{26B93A94-FEB5-4D78-AA29-14DA0C27E6F0}" type="presOf" srcId="{2F81ACFC-5384-42E4-A38E-8A497C00315E}" destId="{4D5B52F9-4E8A-425F-95D3-358A83FF9D79}" srcOrd="0" destOrd="0" presId="urn:microsoft.com/office/officeart/2008/layout/LinedList"/>
    <dgm:cxn modelId="{D258FA97-1225-49B8-A99D-2A449EDA6211}" srcId="{97D59DCA-38A1-4283-836C-383FE57BB12D}" destId="{6A8F18A3-FD05-49A1-8CFD-8A85102E8872}" srcOrd="2" destOrd="0" parTransId="{5BCA6555-9ABD-4193-8A66-AB80C1491BB1}" sibTransId="{0A4C1B21-BE98-442A-BA80-8EDE3B09F91D}"/>
    <dgm:cxn modelId="{F29ED4DD-56FD-4229-8206-E22EE8002E34}" type="presOf" srcId="{6A8F18A3-FD05-49A1-8CFD-8A85102E8872}" destId="{EE5B8912-5255-41E0-8316-01A356C84087}" srcOrd="0" destOrd="0" presId="urn:microsoft.com/office/officeart/2008/layout/LinedList"/>
    <dgm:cxn modelId="{4DAF553C-A663-4A57-8FB0-A3F3C9FF9B90}" type="presOf" srcId="{EBF9C70D-0317-453B-B5E9-7D2C28AE814D}" destId="{6A972F51-9845-45E6-B11A-F43DFC9C7C8E}" srcOrd="0" destOrd="0" presId="urn:microsoft.com/office/officeart/2008/layout/LinedList"/>
    <dgm:cxn modelId="{0455CB5F-EF99-46FB-9B6C-D2B39B557E17}" srcId="{97D59DCA-38A1-4283-836C-383FE57BB12D}" destId="{EBF9C70D-0317-453B-B5E9-7D2C28AE814D}" srcOrd="3" destOrd="0" parTransId="{5769886D-234E-448F-BA1C-1BFFC4B924EB}" sibTransId="{89C368C2-0067-4DD4-8253-0E0CF887EA0D}"/>
    <dgm:cxn modelId="{3DB5D243-0D89-4418-81C7-98AB60BF35AE}" srcId="{97D59DCA-38A1-4283-836C-383FE57BB12D}" destId="{2F81ACFC-5384-42E4-A38E-8A497C00315E}" srcOrd="1" destOrd="0" parTransId="{34EA7823-D208-4FBF-8DEC-9398514C05C4}" sibTransId="{5B70782F-6843-41DA-8A92-9096F2D0C5F0}"/>
    <dgm:cxn modelId="{B5CF3775-7520-48DF-BD99-14E6A45CEDAB}" type="presOf" srcId="{15354092-9422-45A1-A5FD-566B3D608F62}" destId="{025B9260-8458-447A-8B61-587E73998F35}" srcOrd="0" destOrd="0" presId="urn:microsoft.com/office/officeart/2008/layout/LinedList"/>
    <dgm:cxn modelId="{B4550E7C-C663-4BE1-9833-711CE5D81932}" srcId="{97D59DCA-38A1-4283-836C-383FE57BB12D}" destId="{15354092-9422-45A1-A5FD-566B3D608F62}" srcOrd="0" destOrd="0" parTransId="{9D2E761D-E373-41E2-9D38-288607236CE2}" sibTransId="{18E719CF-41EF-4D10-9080-B2D9A3495C80}"/>
    <dgm:cxn modelId="{3D91239F-16E3-432A-963E-6A3FDB70B087}" type="presOf" srcId="{97D59DCA-38A1-4283-836C-383FE57BB12D}" destId="{C0BCCF30-3A0D-4FBC-8206-F0439C5426CB}" srcOrd="0" destOrd="0" presId="urn:microsoft.com/office/officeart/2008/layout/LinedList"/>
    <dgm:cxn modelId="{9AA8AB02-5668-444A-B0FF-53E77ECEAFED}" type="presParOf" srcId="{C0BCCF30-3A0D-4FBC-8206-F0439C5426CB}" destId="{B826229D-A4B3-4F14-AD3F-DD40888F4D2E}" srcOrd="0" destOrd="0" presId="urn:microsoft.com/office/officeart/2008/layout/LinedList"/>
    <dgm:cxn modelId="{093E7A37-EF92-44DA-8145-9134F8C00AAB}" type="presParOf" srcId="{C0BCCF30-3A0D-4FBC-8206-F0439C5426CB}" destId="{F34E2CD1-D801-4A98-B08E-5600913807DC}" srcOrd="1" destOrd="0" presId="urn:microsoft.com/office/officeart/2008/layout/LinedList"/>
    <dgm:cxn modelId="{1087FC45-8F52-4345-81F2-5FD619FC7F06}" type="presParOf" srcId="{F34E2CD1-D801-4A98-B08E-5600913807DC}" destId="{025B9260-8458-447A-8B61-587E73998F35}" srcOrd="0" destOrd="0" presId="urn:microsoft.com/office/officeart/2008/layout/LinedList"/>
    <dgm:cxn modelId="{1C2549B2-35B7-4B89-86EB-AB487977A191}" type="presParOf" srcId="{F34E2CD1-D801-4A98-B08E-5600913807DC}" destId="{673AE002-DA29-4727-9D6A-DFAD9E6F2D90}" srcOrd="1" destOrd="0" presId="urn:microsoft.com/office/officeart/2008/layout/LinedList"/>
    <dgm:cxn modelId="{ACBC613B-C74E-4F25-A34B-7DCBE4CBCB7D}" type="presParOf" srcId="{C0BCCF30-3A0D-4FBC-8206-F0439C5426CB}" destId="{93C687DF-9DD2-4C55-B948-300AC4C7495B}" srcOrd="2" destOrd="0" presId="urn:microsoft.com/office/officeart/2008/layout/LinedList"/>
    <dgm:cxn modelId="{72928C8A-799C-4286-BE61-0E9363D0F94F}" type="presParOf" srcId="{C0BCCF30-3A0D-4FBC-8206-F0439C5426CB}" destId="{799CABBA-6CD8-4E1C-9CDA-1E2E4D1FCBAD}" srcOrd="3" destOrd="0" presId="urn:microsoft.com/office/officeart/2008/layout/LinedList"/>
    <dgm:cxn modelId="{55F4BF4E-A879-4806-9176-482852C6653B}" type="presParOf" srcId="{799CABBA-6CD8-4E1C-9CDA-1E2E4D1FCBAD}" destId="{4D5B52F9-4E8A-425F-95D3-358A83FF9D79}" srcOrd="0" destOrd="0" presId="urn:microsoft.com/office/officeart/2008/layout/LinedList"/>
    <dgm:cxn modelId="{CD5E84E6-FFA0-4C68-BFD9-9F8787B2AECA}" type="presParOf" srcId="{799CABBA-6CD8-4E1C-9CDA-1E2E4D1FCBAD}" destId="{659A4BCA-01CF-4639-93D7-C0C3F08CD40A}" srcOrd="1" destOrd="0" presId="urn:microsoft.com/office/officeart/2008/layout/LinedList"/>
    <dgm:cxn modelId="{1162D0AC-A326-4EC8-BB6A-C44969273D03}" type="presParOf" srcId="{C0BCCF30-3A0D-4FBC-8206-F0439C5426CB}" destId="{3E222AC9-481D-4F18-9E1E-6F3F2F41829F}" srcOrd="4" destOrd="0" presId="urn:microsoft.com/office/officeart/2008/layout/LinedList"/>
    <dgm:cxn modelId="{20402745-2660-410C-B085-C5C8879EFC8C}" type="presParOf" srcId="{C0BCCF30-3A0D-4FBC-8206-F0439C5426CB}" destId="{7C633AE9-AC0A-4C9A-868C-D911D40436F5}" srcOrd="5" destOrd="0" presId="urn:microsoft.com/office/officeart/2008/layout/LinedList"/>
    <dgm:cxn modelId="{E94E511A-20CF-4675-9591-161B7AB31356}" type="presParOf" srcId="{7C633AE9-AC0A-4C9A-868C-D911D40436F5}" destId="{EE5B8912-5255-41E0-8316-01A356C84087}" srcOrd="0" destOrd="0" presId="urn:microsoft.com/office/officeart/2008/layout/LinedList"/>
    <dgm:cxn modelId="{2BF30EE4-6884-4A44-931A-B6258AD7063D}" type="presParOf" srcId="{7C633AE9-AC0A-4C9A-868C-D911D40436F5}" destId="{02221B6F-BDF2-4607-9FF0-33D6682D8215}" srcOrd="1" destOrd="0" presId="urn:microsoft.com/office/officeart/2008/layout/LinedList"/>
    <dgm:cxn modelId="{9777D7FE-9CBE-466B-BF0E-FE66E960BF54}" type="presParOf" srcId="{C0BCCF30-3A0D-4FBC-8206-F0439C5426CB}" destId="{90F6A0C4-C7DE-4517-9CE3-4794C2CFB117}" srcOrd="6" destOrd="0" presId="urn:microsoft.com/office/officeart/2008/layout/LinedList"/>
    <dgm:cxn modelId="{46B206FD-8217-406E-9AD7-998194B3A101}" type="presParOf" srcId="{C0BCCF30-3A0D-4FBC-8206-F0439C5426CB}" destId="{475A0760-A08F-4943-97D3-426276A7E8E6}" srcOrd="7" destOrd="0" presId="urn:microsoft.com/office/officeart/2008/layout/LinedList"/>
    <dgm:cxn modelId="{4FD5C96E-356C-40D4-B48D-25ABD0C1FD60}" type="presParOf" srcId="{475A0760-A08F-4943-97D3-426276A7E8E6}" destId="{6A972F51-9845-45E6-B11A-F43DFC9C7C8E}" srcOrd="0" destOrd="0" presId="urn:microsoft.com/office/officeart/2008/layout/LinedList"/>
    <dgm:cxn modelId="{3D55C642-0B0E-41FC-A098-91A168DDE0B8}" type="presParOf" srcId="{475A0760-A08F-4943-97D3-426276A7E8E6}" destId="{B8B6FCD9-8910-46D5-BE53-CB19095BFE0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152F4D-8C10-4A29-8743-6B4ACEFC5B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CAE7D5D-C793-479E-9ED0-D5736FFDB482}">
      <dgm:prSet/>
      <dgm:spPr/>
      <dgm:t>
        <a:bodyPr/>
        <a:lstStyle/>
        <a:p>
          <a:r>
            <a:rPr lang="ru-RU" b="1" dirty="0"/>
            <a:t>1700-е — 1730-е гг., или «Петровская эпоха». </a:t>
          </a:r>
          <a:r>
            <a:rPr lang="ru-RU" dirty="0"/>
            <a:t>Так называют в литературе первую треть 18 века. То есть началась эпоха не с воцарением Петра (1689), а позже, с началом культурных реформ, направленных на вестернизацию. В это время основная масса литературы еще мало отличается от 17 века, но появляются идеологи реформы во главе </a:t>
          </a:r>
          <a:r>
            <a:rPr lang="ru-RU" b="1" dirty="0"/>
            <a:t>с Феофаном Прокоповичем</a:t>
          </a:r>
          <a:r>
            <a:rPr lang="ru-RU" dirty="0"/>
            <a:t>.</a:t>
          </a:r>
        </a:p>
      </dgm:t>
    </dgm:pt>
    <dgm:pt modelId="{4DF7DEAC-17ED-4192-9347-548F4CCBC8D4}" type="parTrans" cxnId="{8DF23E0A-A916-48EB-859B-48E2718124EF}">
      <dgm:prSet/>
      <dgm:spPr/>
      <dgm:t>
        <a:bodyPr/>
        <a:lstStyle/>
        <a:p>
          <a:endParaRPr lang="ru-RU"/>
        </a:p>
      </dgm:t>
    </dgm:pt>
    <dgm:pt modelId="{95BC65F5-DC50-447A-AC06-2BB961CAB905}" type="sibTrans" cxnId="{8DF23E0A-A916-48EB-859B-48E2718124EF}">
      <dgm:prSet/>
      <dgm:spPr/>
      <dgm:t>
        <a:bodyPr/>
        <a:lstStyle/>
        <a:p>
          <a:endParaRPr lang="ru-RU"/>
        </a:p>
      </dgm:t>
    </dgm:pt>
    <dgm:pt modelId="{F9F3F3F5-62BE-46CC-B670-F0FDD0C01B09}">
      <dgm:prSet/>
      <dgm:spPr/>
      <dgm:t>
        <a:bodyPr/>
        <a:lstStyle/>
        <a:p>
          <a:r>
            <a:rPr lang="ru-RU" b="1"/>
            <a:t>1730-е — 1760-е. Появляется русская версия классицизма. </a:t>
          </a:r>
          <a:r>
            <a:rPr lang="ru-RU"/>
            <a:t>Главным теоретиком стал поэт и переводчик </a:t>
          </a:r>
          <a:r>
            <a:rPr lang="ru-RU" b="1"/>
            <a:t>Василий Тредиаковский,</a:t>
          </a:r>
          <a:r>
            <a:rPr lang="ru-RU"/>
            <a:t> а самые интересные события связаны со спорами трех великих поэтов — Тредиаковского, Ломоносова и Сумарокова. Именно в этих спорах рождается система стихосложения, которая теперь нам кажется нормальной для русской поэзии.</a:t>
          </a:r>
        </a:p>
      </dgm:t>
    </dgm:pt>
    <dgm:pt modelId="{EB1C5BB7-825D-481F-8F56-C3C8002BA5CC}" type="parTrans" cxnId="{8F51C7E3-2219-4677-825C-179472DE65BC}">
      <dgm:prSet/>
      <dgm:spPr/>
      <dgm:t>
        <a:bodyPr/>
        <a:lstStyle/>
        <a:p>
          <a:endParaRPr lang="ru-RU"/>
        </a:p>
      </dgm:t>
    </dgm:pt>
    <dgm:pt modelId="{EA00267E-6EB4-4129-94FA-B98DBEB704AF}" type="sibTrans" cxnId="{8F51C7E3-2219-4677-825C-179472DE65BC}">
      <dgm:prSet/>
      <dgm:spPr/>
      <dgm:t>
        <a:bodyPr/>
        <a:lstStyle/>
        <a:p>
          <a:endParaRPr lang="ru-RU"/>
        </a:p>
      </dgm:t>
    </dgm:pt>
    <dgm:pt modelId="{0CCA4030-3CE7-44B2-A9EF-290DA7FD356F}" type="pres">
      <dgm:prSet presAssocID="{B6152F4D-8C10-4A29-8743-6B4ACEFC5B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272ACB-7BB8-49CA-9473-EFC262782491}" type="pres">
      <dgm:prSet presAssocID="{CCAE7D5D-C793-479E-9ED0-D5736FFDB48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F9D71-6B9F-48EF-8B9B-E9E41FDB9D1E}" type="pres">
      <dgm:prSet presAssocID="{95BC65F5-DC50-447A-AC06-2BB961CAB905}" presName="spacer" presStyleCnt="0"/>
      <dgm:spPr/>
    </dgm:pt>
    <dgm:pt modelId="{836C1800-BBA1-4701-A88F-C85D98D9F381}" type="pres">
      <dgm:prSet presAssocID="{F9F3F3F5-62BE-46CC-B670-F0FDD0C01B0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51C7E3-2219-4677-825C-179472DE65BC}" srcId="{B6152F4D-8C10-4A29-8743-6B4ACEFC5BCC}" destId="{F9F3F3F5-62BE-46CC-B670-F0FDD0C01B09}" srcOrd="1" destOrd="0" parTransId="{EB1C5BB7-825D-481F-8F56-C3C8002BA5CC}" sibTransId="{EA00267E-6EB4-4129-94FA-B98DBEB704AF}"/>
    <dgm:cxn modelId="{4FAD8315-23FC-45D6-AF06-F657428FE69B}" type="presOf" srcId="{F9F3F3F5-62BE-46CC-B670-F0FDD0C01B09}" destId="{836C1800-BBA1-4701-A88F-C85D98D9F381}" srcOrd="0" destOrd="0" presId="urn:microsoft.com/office/officeart/2005/8/layout/vList2"/>
    <dgm:cxn modelId="{69B24357-3D10-48FA-88DD-7ADCE95DDAA3}" type="presOf" srcId="{CCAE7D5D-C793-479E-9ED0-D5736FFDB482}" destId="{29272ACB-7BB8-49CA-9473-EFC262782491}" srcOrd="0" destOrd="0" presId="urn:microsoft.com/office/officeart/2005/8/layout/vList2"/>
    <dgm:cxn modelId="{E1BD12EC-D399-4E6A-97A4-29322BF334B3}" type="presOf" srcId="{B6152F4D-8C10-4A29-8743-6B4ACEFC5BCC}" destId="{0CCA4030-3CE7-44B2-A9EF-290DA7FD356F}" srcOrd="0" destOrd="0" presId="urn:microsoft.com/office/officeart/2005/8/layout/vList2"/>
    <dgm:cxn modelId="{8DF23E0A-A916-48EB-859B-48E2718124EF}" srcId="{B6152F4D-8C10-4A29-8743-6B4ACEFC5BCC}" destId="{CCAE7D5D-C793-479E-9ED0-D5736FFDB482}" srcOrd="0" destOrd="0" parTransId="{4DF7DEAC-17ED-4192-9347-548F4CCBC8D4}" sibTransId="{95BC65F5-DC50-447A-AC06-2BB961CAB905}"/>
    <dgm:cxn modelId="{34EE7FC8-7223-40CF-80D3-57F71485EB81}" type="presParOf" srcId="{0CCA4030-3CE7-44B2-A9EF-290DA7FD356F}" destId="{29272ACB-7BB8-49CA-9473-EFC262782491}" srcOrd="0" destOrd="0" presId="urn:microsoft.com/office/officeart/2005/8/layout/vList2"/>
    <dgm:cxn modelId="{8E8CEC98-8D84-4B92-ADF8-422CB49D83D5}" type="presParOf" srcId="{0CCA4030-3CE7-44B2-A9EF-290DA7FD356F}" destId="{687F9D71-6B9F-48EF-8B9B-E9E41FDB9D1E}" srcOrd="1" destOrd="0" presId="urn:microsoft.com/office/officeart/2005/8/layout/vList2"/>
    <dgm:cxn modelId="{23C510B9-1BE4-499C-BDAC-FEBA1EEC7FAA}" type="presParOf" srcId="{0CCA4030-3CE7-44B2-A9EF-290DA7FD356F}" destId="{836C1800-BBA1-4701-A88F-C85D98D9F38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895F7F-1109-4127-9601-591B1312E15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88954DB-D462-4C36-89E5-0A9B7F0CB86D}">
      <dgm:prSet/>
      <dgm:spPr/>
      <dgm:t>
        <a:bodyPr/>
        <a:lstStyle/>
        <a:p>
          <a:r>
            <a:rPr lang="ru-RU" b="1" dirty="0"/>
            <a:t>1760-е — 1780-е. В России распространяются идеи Просвещения и формируется литературная система: </a:t>
          </a:r>
          <a:r>
            <a:rPr lang="ru-RU" dirty="0"/>
            <a:t>уже есть журналы, издатели, критики. С началом царствования Екатерины II русская литература переходит от войн титанов к образованию институций. Главные литературные события — «высокие комедии» Фонвизина и иронический классицизм Державина.</a:t>
          </a:r>
        </a:p>
      </dgm:t>
    </dgm:pt>
    <dgm:pt modelId="{893375BB-995D-4BCA-8BE5-166659AD9322}" type="parTrans" cxnId="{DDE7ECFA-C35B-49B4-B1C9-C8186DB2E6C3}">
      <dgm:prSet/>
      <dgm:spPr/>
      <dgm:t>
        <a:bodyPr/>
        <a:lstStyle/>
        <a:p>
          <a:endParaRPr lang="ru-RU"/>
        </a:p>
      </dgm:t>
    </dgm:pt>
    <dgm:pt modelId="{951B60F7-1FEB-4584-B8B6-CCA0D82F9BB9}" type="sibTrans" cxnId="{DDE7ECFA-C35B-49B4-B1C9-C8186DB2E6C3}">
      <dgm:prSet/>
      <dgm:spPr/>
      <dgm:t>
        <a:bodyPr/>
        <a:lstStyle/>
        <a:p>
          <a:endParaRPr lang="ru-RU"/>
        </a:p>
      </dgm:t>
    </dgm:pt>
    <dgm:pt modelId="{E36D7225-126D-4B40-A49D-4A132F16A038}">
      <dgm:prSet/>
      <dgm:spPr/>
      <dgm:t>
        <a:bodyPr/>
        <a:lstStyle/>
        <a:p>
          <a:r>
            <a:rPr lang="ru-RU" b="1" dirty="0"/>
            <a:t>1780-е — 1800-е. В моде сентиментализм.</a:t>
          </a:r>
          <a:r>
            <a:rPr lang="ru-RU" dirty="0"/>
            <a:t> В России литература чувствительности воплощается в лирической поэзии (И. Дмитриев, М. Муравьев, К. Львов), утонченной психологической прозе Карамзина, но также и в эмоциональной политической проповеди Радищева. Отдельная фигура — баснописец и комедиограф Иван Крылов: он доживет до 1843 года, но останется в памяти последним великим автором 18 века.</a:t>
          </a:r>
        </a:p>
      </dgm:t>
    </dgm:pt>
    <dgm:pt modelId="{9B767957-734F-4191-92E7-D697BA30FF1F}" type="parTrans" cxnId="{4B7C31A2-630A-4F73-9BE0-0977346B3825}">
      <dgm:prSet/>
      <dgm:spPr/>
      <dgm:t>
        <a:bodyPr/>
        <a:lstStyle/>
        <a:p>
          <a:endParaRPr lang="ru-RU"/>
        </a:p>
      </dgm:t>
    </dgm:pt>
    <dgm:pt modelId="{AAC01CDB-8917-44F8-B5B7-2F5062BBE5A6}" type="sibTrans" cxnId="{4B7C31A2-630A-4F73-9BE0-0977346B3825}">
      <dgm:prSet/>
      <dgm:spPr/>
      <dgm:t>
        <a:bodyPr/>
        <a:lstStyle/>
        <a:p>
          <a:endParaRPr lang="ru-RU"/>
        </a:p>
      </dgm:t>
    </dgm:pt>
    <dgm:pt modelId="{B93D8CC4-D931-4DE6-8778-E38693F88A89}" type="pres">
      <dgm:prSet presAssocID="{2A895F7F-1109-4127-9601-591B1312E15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023C67-026D-48AC-9AAE-3377954D2BFE}" type="pres">
      <dgm:prSet presAssocID="{088954DB-D462-4C36-89E5-0A9B7F0CB86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5134AC-2028-41FD-81B8-4370C3789314}" type="pres">
      <dgm:prSet presAssocID="{951B60F7-1FEB-4584-B8B6-CCA0D82F9BB9}" presName="spacer" presStyleCnt="0"/>
      <dgm:spPr/>
    </dgm:pt>
    <dgm:pt modelId="{B3F27EF8-0ADF-4575-B29B-DDE20B501B8F}" type="pres">
      <dgm:prSet presAssocID="{E36D7225-126D-4B40-A49D-4A132F16A03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4CEA71-756D-4731-AE55-B74223C82C1C}" type="presOf" srcId="{E36D7225-126D-4B40-A49D-4A132F16A038}" destId="{B3F27EF8-0ADF-4575-B29B-DDE20B501B8F}" srcOrd="0" destOrd="0" presId="urn:microsoft.com/office/officeart/2005/8/layout/vList2"/>
    <dgm:cxn modelId="{01D73A81-41DA-4FD3-BB2C-B48A536262C7}" type="presOf" srcId="{2A895F7F-1109-4127-9601-591B1312E15F}" destId="{B93D8CC4-D931-4DE6-8778-E38693F88A89}" srcOrd="0" destOrd="0" presId="urn:microsoft.com/office/officeart/2005/8/layout/vList2"/>
    <dgm:cxn modelId="{DDE7ECFA-C35B-49B4-B1C9-C8186DB2E6C3}" srcId="{2A895F7F-1109-4127-9601-591B1312E15F}" destId="{088954DB-D462-4C36-89E5-0A9B7F0CB86D}" srcOrd="0" destOrd="0" parTransId="{893375BB-995D-4BCA-8BE5-166659AD9322}" sibTransId="{951B60F7-1FEB-4584-B8B6-CCA0D82F9BB9}"/>
    <dgm:cxn modelId="{4B7C31A2-630A-4F73-9BE0-0977346B3825}" srcId="{2A895F7F-1109-4127-9601-591B1312E15F}" destId="{E36D7225-126D-4B40-A49D-4A132F16A038}" srcOrd="1" destOrd="0" parTransId="{9B767957-734F-4191-92E7-D697BA30FF1F}" sibTransId="{AAC01CDB-8917-44F8-B5B7-2F5062BBE5A6}"/>
    <dgm:cxn modelId="{B991A923-21CE-4DDE-8DC8-1F817688BBA2}" type="presOf" srcId="{088954DB-D462-4C36-89E5-0A9B7F0CB86D}" destId="{98023C67-026D-48AC-9AAE-3377954D2BFE}" srcOrd="0" destOrd="0" presId="urn:microsoft.com/office/officeart/2005/8/layout/vList2"/>
    <dgm:cxn modelId="{C1712761-A3A8-4A26-A43F-2AA4454EC1B8}" type="presParOf" srcId="{B93D8CC4-D931-4DE6-8778-E38693F88A89}" destId="{98023C67-026D-48AC-9AAE-3377954D2BFE}" srcOrd="0" destOrd="0" presId="urn:microsoft.com/office/officeart/2005/8/layout/vList2"/>
    <dgm:cxn modelId="{5DC936E7-83ED-41AC-A96C-09BDBC59F729}" type="presParOf" srcId="{B93D8CC4-D931-4DE6-8778-E38693F88A89}" destId="{715134AC-2028-41FD-81B8-4370C3789314}" srcOrd="1" destOrd="0" presId="urn:microsoft.com/office/officeart/2005/8/layout/vList2"/>
    <dgm:cxn modelId="{02B67B43-64AE-4E86-9F37-BA6BD9205FB5}" type="presParOf" srcId="{B93D8CC4-D931-4DE6-8778-E38693F88A89}" destId="{B3F27EF8-0ADF-4575-B29B-DDE20B501B8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26229D-A4B3-4F14-AD3F-DD40888F4D2E}">
      <dsp:nvSpPr>
        <dsp:cNvPr id="0" name=""/>
        <dsp:cNvSpPr/>
      </dsp:nvSpPr>
      <dsp:spPr>
        <a:xfrm>
          <a:off x="0" y="0"/>
          <a:ext cx="1011803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5B9260-8458-447A-8B61-587E73998F35}">
      <dsp:nvSpPr>
        <dsp:cNvPr id="0" name=""/>
        <dsp:cNvSpPr/>
      </dsp:nvSpPr>
      <dsp:spPr>
        <a:xfrm>
          <a:off x="0" y="0"/>
          <a:ext cx="10118036" cy="1136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Благодаря реформам Петра I Московское государство превратилось в Российскую империю, в государство более мощное, чем предыдущее.</a:t>
          </a:r>
        </a:p>
      </dsp:txBody>
      <dsp:txXfrm>
        <a:off x="0" y="0"/>
        <a:ext cx="10118036" cy="1136788"/>
      </dsp:txXfrm>
    </dsp:sp>
    <dsp:sp modelId="{93C687DF-9DD2-4C55-B948-300AC4C7495B}">
      <dsp:nvSpPr>
        <dsp:cNvPr id="0" name=""/>
        <dsp:cNvSpPr/>
      </dsp:nvSpPr>
      <dsp:spPr>
        <a:xfrm>
          <a:off x="0" y="1136788"/>
          <a:ext cx="1011803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5B52F9-4E8A-425F-95D3-358A83FF9D79}">
      <dsp:nvSpPr>
        <dsp:cNvPr id="0" name=""/>
        <dsp:cNvSpPr/>
      </dsp:nvSpPr>
      <dsp:spPr>
        <a:xfrm>
          <a:off x="0" y="1136788"/>
          <a:ext cx="10118036" cy="1136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/>
            <a:t>Произошла смена государственно-религиозных идеалов. </a:t>
          </a:r>
        </a:p>
      </dsp:txBody>
      <dsp:txXfrm>
        <a:off x="0" y="1136788"/>
        <a:ext cx="10118036" cy="1136788"/>
      </dsp:txXfrm>
    </dsp:sp>
    <dsp:sp modelId="{3E222AC9-481D-4F18-9E1E-6F3F2F41829F}">
      <dsp:nvSpPr>
        <dsp:cNvPr id="0" name=""/>
        <dsp:cNvSpPr/>
      </dsp:nvSpPr>
      <dsp:spPr>
        <a:xfrm>
          <a:off x="0" y="2273576"/>
          <a:ext cx="1011803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5B8912-5255-41E0-8316-01A356C84087}">
      <dsp:nvSpPr>
        <dsp:cNvPr id="0" name=""/>
        <dsp:cNvSpPr/>
      </dsp:nvSpPr>
      <dsp:spPr>
        <a:xfrm>
          <a:off x="0" y="2273576"/>
          <a:ext cx="10118036" cy="1136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/>
            <a:t>В России рождалась «новая» культура, ориентированная на европейские ценности. </a:t>
          </a:r>
        </a:p>
      </dsp:txBody>
      <dsp:txXfrm>
        <a:off x="0" y="2273576"/>
        <a:ext cx="10118036" cy="1136788"/>
      </dsp:txXfrm>
    </dsp:sp>
    <dsp:sp modelId="{90F6A0C4-C7DE-4517-9CE3-4794C2CFB117}">
      <dsp:nvSpPr>
        <dsp:cNvPr id="0" name=""/>
        <dsp:cNvSpPr/>
      </dsp:nvSpPr>
      <dsp:spPr>
        <a:xfrm>
          <a:off x="0" y="3410364"/>
          <a:ext cx="1011803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972F51-9845-45E6-B11A-F43DFC9C7C8E}">
      <dsp:nvSpPr>
        <dsp:cNvPr id="0" name=""/>
        <dsp:cNvSpPr/>
      </dsp:nvSpPr>
      <dsp:spPr>
        <a:xfrm>
          <a:off x="0" y="3410364"/>
          <a:ext cx="10118036" cy="1136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/>
            <a:t>Развитие духовной жизни России происходит под влиянием идей </a:t>
          </a:r>
          <a:r>
            <a:rPr lang="ru-RU" sz="2000" kern="1200">
              <a:hlinkClick xmlns:r="http://schemas.openxmlformats.org/officeDocument/2006/relationships" r:id="rId1"/>
            </a:rPr>
            <a:t>французского Просвещения</a:t>
          </a:r>
          <a:r>
            <a:rPr lang="ru-RU" sz="2000" kern="1200"/>
            <a:t>, особенно в neрвый период деятельности молодой русской императрицы Екатерины Алексеевны, которая считала себя философом на троне. </a:t>
          </a:r>
        </a:p>
      </dsp:txBody>
      <dsp:txXfrm>
        <a:off x="0" y="3410364"/>
        <a:ext cx="10118036" cy="113678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272ACB-7BB8-49CA-9473-EFC262782491}">
      <dsp:nvSpPr>
        <dsp:cNvPr id="0" name=""/>
        <dsp:cNvSpPr/>
      </dsp:nvSpPr>
      <dsp:spPr>
        <a:xfrm>
          <a:off x="0" y="230452"/>
          <a:ext cx="8878957" cy="2583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/>
            <a:t>1700-е — 1730-е гг., или «Петровская эпоха». </a:t>
          </a:r>
          <a:r>
            <a:rPr lang="ru-RU" sz="2300" kern="1200" dirty="0"/>
            <a:t>Так называют в литературе первую треть 18 века. То есть началась эпоха не с воцарением Петра (1689), а позже, с началом культурных реформ, направленных на вестернизацию. В это время основная масса литературы еще мало отличается от 17 века, но появляются идеологи реформы во главе </a:t>
          </a:r>
          <a:r>
            <a:rPr lang="ru-RU" sz="2300" b="1" kern="1200" dirty="0"/>
            <a:t>с Феофаном Прокоповичем</a:t>
          </a:r>
          <a:r>
            <a:rPr lang="ru-RU" sz="2300" kern="1200" dirty="0"/>
            <a:t>.</a:t>
          </a:r>
        </a:p>
      </dsp:txBody>
      <dsp:txXfrm>
        <a:off x="0" y="230452"/>
        <a:ext cx="8878957" cy="2583360"/>
      </dsp:txXfrm>
    </dsp:sp>
    <dsp:sp modelId="{836C1800-BBA1-4701-A88F-C85D98D9F381}">
      <dsp:nvSpPr>
        <dsp:cNvPr id="0" name=""/>
        <dsp:cNvSpPr/>
      </dsp:nvSpPr>
      <dsp:spPr>
        <a:xfrm>
          <a:off x="0" y="2880053"/>
          <a:ext cx="8878957" cy="2583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/>
            <a:t>1730-е — 1760-е. Появляется русская версия классицизма. </a:t>
          </a:r>
          <a:r>
            <a:rPr lang="ru-RU" sz="2300" kern="1200"/>
            <a:t>Главным теоретиком стал поэт и переводчик </a:t>
          </a:r>
          <a:r>
            <a:rPr lang="ru-RU" sz="2300" b="1" kern="1200"/>
            <a:t>Василий Тредиаковский,</a:t>
          </a:r>
          <a:r>
            <a:rPr lang="ru-RU" sz="2300" kern="1200"/>
            <a:t> а самые интересные события связаны со спорами трех великих поэтов — Тредиаковского, Ломоносова и Сумарокова. Именно в этих спорах рождается система стихосложения, которая теперь нам кажется нормальной для русской поэзии.</a:t>
          </a:r>
        </a:p>
      </dsp:txBody>
      <dsp:txXfrm>
        <a:off x="0" y="2880053"/>
        <a:ext cx="8878957" cy="25833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023C67-026D-48AC-9AAE-3377954D2BFE}">
      <dsp:nvSpPr>
        <dsp:cNvPr id="0" name=""/>
        <dsp:cNvSpPr/>
      </dsp:nvSpPr>
      <dsp:spPr>
        <a:xfrm>
          <a:off x="0" y="339109"/>
          <a:ext cx="10091530" cy="2110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/>
            <a:t>1760-е — 1780-е. В России распространяются идеи Просвещения и формируется литературная система: </a:t>
          </a:r>
          <a:r>
            <a:rPr lang="ru-RU" sz="2200" kern="1200" dirty="0"/>
            <a:t>уже есть журналы, издатели, критики. С началом царствования Екатерины II русская литература переходит от войн титанов к образованию институций. Главные литературные события — «высокие комедии» Фонвизина и иронический классицизм Державина.</a:t>
          </a:r>
        </a:p>
      </dsp:txBody>
      <dsp:txXfrm>
        <a:off x="0" y="339109"/>
        <a:ext cx="10091530" cy="2110680"/>
      </dsp:txXfrm>
    </dsp:sp>
    <dsp:sp modelId="{B3F27EF8-0ADF-4575-B29B-DDE20B501B8F}">
      <dsp:nvSpPr>
        <dsp:cNvPr id="0" name=""/>
        <dsp:cNvSpPr/>
      </dsp:nvSpPr>
      <dsp:spPr>
        <a:xfrm>
          <a:off x="0" y="2513149"/>
          <a:ext cx="10091530" cy="2110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/>
            <a:t>1780-е — 1800-е. В моде сентиментализм.</a:t>
          </a:r>
          <a:r>
            <a:rPr lang="ru-RU" sz="2200" kern="1200" dirty="0"/>
            <a:t> В России литература чувствительности воплощается в лирической поэзии (И. Дмитриев, М. Муравьев, К. Львов), утонченной психологической прозе Карамзина, но также и в эмоциональной политической проповеди Радищева. Отдельная фигура — баснописец и комедиограф Иван Крылов: он доживет до 1843 года, но останется в памяти последним великим автором 18 века.</a:t>
          </a:r>
        </a:p>
      </dsp:txBody>
      <dsp:txXfrm>
        <a:off x="0" y="2513149"/>
        <a:ext cx="10091530" cy="2110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7D9F5A0-0930-45A8-A7F2-60DF52D36177}" type="datetimeFigureOut">
              <a:rPr lang="ru-RU" smtClean="0"/>
              <a:pPr/>
              <a:t>02.04.2022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36B0042-35F6-4791-A3B3-3EC1B8DE534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="" xmlns:p14="http://schemas.microsoft.com/office/powerpoint/2010/main" val="2457776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F5A0-0930-45A8-A7F2-60DF52D36177}" type="datetimeFigureOut">
              <a:rPr lang="ru-RU" smtClean="0"/>
              <a:pPr/>
              <a:t>02.04.2022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0042-35F6-4791-A3B3-3EC1B8DE53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36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F5A0-0930-45A8-A7F2-60DF52D36177}" type="datetimeFigureOut">
              <a:rPr lang="ru-RU" smtClean="0"/>
              <a:pPr/>
              <a:t>02.04.2022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0042-35F6-4791-A3B3-3EC1B8DE53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27709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F5A0-0930-45A8-A7F2-60DF52D36177}" type="datetimeFigureOut">
              <a:rPr lang="ru-RU" smtClean="0"/>
              <a:pPr/>
              <a:t>02.04.2022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0042-35F6-4791-A3B3-3EC1B8DE53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582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D9F5A0-0930-45A8-A7F2-60DF52D36177}" type="datetimeFigureOut">
              <a:rPr lang="ru-RU" smtClean="0"/>
              <a:pPr/>
              <a:t>02.04.2022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6B0042-35F6-4791-A3B3-3EC1B8DE53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="" xmlns:p14="http://schemas.microsoft.com/office/powerpoint/2010/main" val="29080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F5A0-0930-45A8-A7F2-60DF52D36177}" type="datetimeFigureOut">
              <a:rPr lang="ru-RU" smtClean="0"/>
              <a:pPr/>
              <a:t>02.04.2022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0042-35F6-4791-A3B3-3EC1B8DE53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82782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F5A0-0930-45A8-A7F2-60DF52D36177}" type="datetimeFigureOut">
              <a:rPr lang="ru-RU" smtClean="0"/>
              <a:pPr/>
              <a:t>02.04.2022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0042-35F6-4791-A3B3-3EC1B8DE53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1097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F5A0-0930-45A8-A7F2-60DF52D36177}" type="datetimeFigureOut">
              <a:rPr lang="ru-RU" smtClean="0"/>
              <a:pPr/>
              <a:t>02.04.2022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0042-35F6-4791-A3B3-3EC1B8DE53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68739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F5A0-0930-45A8-A7F2-60DF52D36177}" type="datetimeFigureOut">
              <a:rPr lang="ru-RU" smtClean="0"/>
              <a:pPr/>
              <a:t>02.04.2022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0042-35F6-4791-A3B3-3EC1B8DE53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860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D9F5A0-0930-45A8-A7F2-60DF52D36177}" type="datetimeFigureOut">
              <a:rPr lang="ru-RU" smtClean="0"/>
              <a:pPr/>
              <a:t>02.04.2022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6B0042-35F6-4791-A3B3-3EC1B8DE53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3106410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D9F5A0-0930-45A8-A7F2-60DF52D36177}" type="datetimeFigureOut">
              <a:rPr lang="ru-RU" smtClean="0"/>
              <a:pPr/>
              <a:t>02.04.2022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6B0042-35F6-4791-A3B3-3EC1B8DE53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215161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7D9F5A0-0930-45A8-A7F2-60DF52D36177}" type="datetimeFigureOut">
              <a:rPr lang="ru-RU" smtClean="0"/>
              <a:pPr/>
              <a:t>02.04.2022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36B0042-35F6-4791-A3B3-3EC1B8DE53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276014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0%D0%B0%D1%86%D0%B8%D0%BE%D0%BD%D0%B0%D0%BB%D0%B8%D0%B7%D0%BC_(%D1%84%D0%B8%D0%BB%D0%BE%D1%81%D0%BE%D1%84%D0%B8%D1%8F)" TargetMode="External"/><Relationship Id="rId2" Type="http://schemas.openxmlformats.org/officeDocument/2006/relationships/hyperlink" Target="https://ru.wikipedia.org/wiki/%D0%A4%D0%B8%D0%BB%D0%BE%D1%81%D0%BE%D1%84%D0%B8%D1%8F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s://ru.wikipedia.org/wiki/%D0%A1%D0%B2%D0%BE%D0%B1%D0%BE%D0%B4%D0%BE%D0%BC%D1%8B%D1%81%D0%BB%D0%B8%D0%B5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3%D1%87%D1%91%D0%BD%D0%B0%D1%8F_%D0%B4%D1%80%D1%83%D0%B6%D0%B8%D0%BD%D0%B0" TargetMode="External"/><Relationship Id="rId13" Type="http://schemas.openxmlformats.org/officeDocument/2006/relationships/hyperlink" Target="https://ru.wikipedia.org/wiki/%D0%A4%D0%B5%D0%BE%D1%84%D0%B0%D0%BD_%D0%9F%D1%80%D0%BE%D0%BA%D0%BE%D0%BF%D0%BE%D0%B2%D0%B8%D1%87" TargetMode="External"/><Relationship Id="rId3" Type="http://schemas.openxmlformats.org/officeDocument/2006/relationships/hyperlink" Target="https://ru.wikipedia.org/wiki/%D0%9C%D0%B8%D1%85%D0%B0%D0%B8%D0%BB_%D0%9B%D0%BE%D0%BC%D0%BE%D0%BD%D0%BE%D1%81%D0%BE%D0%B2" TargetMode="External"/><Relationship Id="rId7" Type="http://schemas.openxmlformats.org/officeDocument/2006/relationships/hyperlink" Target="https://ru.wikipedia.org/wiki/%D0%90%D0%BD%D1%82%D0%B8%D0%BA%D0%BB%D0%B5%D1%80%D0%B8%D0%BA%D0%B0%D0%BB%D0%B8%D0%B7%D0%BC" TargetMode="External"/><Relationship Id="rId12" Type="http://schemas.openxmlformats.org/officeDocument/2006/relationships/hyperlink" Target="https://ru.wikipedia.org/wiki/%D0%A4%D0%B8%D0%BB%D0%BE%D1%81%D0%BE%D1%84%D1%81%D0%BA%D0%B8%D0%B9_%D1%81%D0%BB%D0%BE%D0%B2%D0%B0%D1%80%D1%8C" TargetMode="External"/><Relationship Id="rId17" Type="http://schemas.openxmlformats.org/officeDocument/2006/relationships/image" Target="../media/image4.jpeg"/><Relationship Id="rId2" Type="http://schemas.openxmlformats.org/officeDocument/2006/relationships/hyperlink" Target="https://ru.wikipedia.org/wiki/%D0%94%D0%B5%D0%B8%D0%B7%D0%BC" TargetMode="Externa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A1%D0%B5%D0%BD%D1%81%D1%83%D0%B0%D0%BB%D0%B8%D0%B7%D0%BC" TargetMode="External"/><Relationship Id="rId11" Type="http://schemas.openxmlformats.org/officeDocument/2006/relationships/hyperlink" Target="https://ru.wikipedia.org/wiki/%D0%93%D1%80%D0%B8%D0%B3%D0%BE%D1%80%D0%B8%D0%B9_%D0%A2%D0%B5%D0%BF%D0%BB%D0%BE%D0%B2" TargetMode="External"/><Relationship Id="rId5" Type="http://schemas.openxmlformats.org/officeDocument/2006/relationships/hyperlink" Target="https://ru.wikipedia.org/wiki/%D0%90%D1%82%D0%BE%D0%BC%D0%B8%D0%B7%D0%BC" TargetMode="External"/><Relationship Id="rId15" Type="http://schemas.openxmlformats.org/officeDocument/2006/relationships/hyperlink" Target="https://ru.wikipedia.org/wiki/%D0%93%D1%80%D0%B8%D0%B3%D0%BE%D1%80%D0%B8%D0%B9_%D0%A1%D0%BA%D0%BE%D0%B2%D0%BE%D1%80%D0%BE%D0%B4%D0%B0" TargetMode="External"/><Relationship Id="rId10" Type="http://schemas.openxmlformats.org/officeDocument/2006/relationships/hyperlink" Target="https://ru.wikipedia.org/wiki/%D0%9D%D0%BE%D0%B2%D0%B8%D0%BA%D0%BE%D0%B2,_%D0%9D%D0%B8%D0%BA%D0%BE%D0%BB%D0%B0%D0%B9_%D0%98%D0%B2%D0%B0%D0%BD%D0%BE%D0%B2%D0%B8%D1%87" TargetMode="External"/><Relationship Id="rId4" Type="http://schemas.openxmlformats.org/officeDocument/2006/relationships/hyperlink" Target="https://ru.wikipedia.org/wiki/%D0%90%D0%BB%D0%B5%D0%BA%D1%81%D0%B0%D0%BD%D0%B4%D1%80_%D0%A0%D0%B0%D0%B4%D0%B8%D1%89%D0%B5%D0%B2" TargetMode="External"/><Relationship Id="rId9" Type="http://schemas.openxmlformats.org/officeDocument/2006/relationships/hyperlink" Target="https://ru.wikipedia.org/wiki/%D0%9C%D0%B0%D1%81%D0%BE%D0%BD%D1%81%D1%82%D0%B2%D0%BE" TargetMode="External"/><Relationship Id="rId14" Type="http://schemas.openxmlformats.org/officeDocument/2006/relationships/hyperlink" Target="https://ru.wikipedia.org/wiki/%D0%A1%D1%82%D0%B5%D1%84%D0%B0%D0%BD_%D0%AF%D0%B2%D0%BE%D1%80%D1%81%D0%BA%D0%B8%D0%B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44EE78E-7DA1-4370-BF4C-7F4929D0E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213756"/>
            <a:ext cx="9966960" cy="5522026"/>
          </a:xfrm>
        </p:spPr>
        <p:txBody>
          <a:bodyPr/>
          <a:lstStyle/>
          <a:p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Материализм </a:t>
            </a:r>
            <a:r>
              <a:rPr lang="ru-RU" sz="6000" dirty="0"/>
              <a:t>и социально-политическая философия </a:t>
            </a:r>
            <a:r>
              <a:rPr lang="en-US" dirty="0"/>
              <a:t>XVIII</a:t>
            </a:r>
            <a:r>
              <a:rPr lang="en-US" b="1" dirty="0"/>
              <a:t/>
            </a:r>
            <a:br>
              <a:rPr lang="en-US" b="1" dirty="0"/>
            </a:br>
            <a:r>
              <a:rPr lang="ru-RU" sz="6000" dirty="0"/>
              <a:t>века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69B0DFFF-8B5A-4343-850B-CD3E4C1E5A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0" y="7671459"/>
            <a:ext cx="7891272" cy="106877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16186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F6232C8D-5852-4280-9F11-15A886BA56A9}"/>
              </a:ext>
            </a:extLst>
          </p:cNvPr>
          <p:cNvSpPr/>
          <p:nvPr/>
        </p:nvSpPr>
        <p:spPr>
          <a:xfrm>
            <a:off x="1033670" y="674400"/>
            <a:ext cx="106149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solidFill>
                  <a:srgbClr val="202122"/>
                </a:solidFill>
                <a:latin typeface="Arial" panose="020B0604020202020204" pitchFamily="34" charset="0"/>
              </a:rPr>
              <a:t>Философия XVIII века</a:t>
            </a:r>
            <a:r>
              <a:rPr lang="ru-RU" sz="4000" dirty="0">
                <a:solidFill>
                  <a:srgbClr val="202122"/>
                </a:solidFill>
                <a:latin typeface="Arial" panose="020B0604020202020204" pitchFamily="34" charset="0"/>
              </a:rPr>
              <a:t> — это философия ума, разума. Человеческий разум пытается понять окружающий мир с помощью научных знаний, соображений, наблюдений и логических выводов в противовес средневековой схоластике и слепому следованию церковным догмам. Развитие философии в этот период получает новые обороты. </a:t>
            </a: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1171041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9F12A84-630B-481A-BAD7-4AE682CE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8130"/>
            <a:ext cx="9601200" cy="1993570"/>
          </a:xfrm>
        </p:spPr>
        <p:txBody>
          <a:bodyPr/>
          <a:lstStyle/>
          <a:p>
            <a:r>
              <a:rPr lang="ru-RU" dirty="0"/>
              <a:t>В первой четверти XVIII века в России произошли большие и изменения.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="" xmlns:a16="http://schemas.microsoft.com/office/drawing/2014/main" id="{E48ACAD3-FFAF-412A-8390-42E8E385181B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476105962"/>
              </p:ext>
            </p:extLst>
          </p:nvPr>
        </p:nvGraphicFramePr>
        <p:xfrm>
          <a:off x="1371599" y="2171700"/>
          <a:ext cx="10118036" cy="454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326651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702429B-FF3B-40C6-B03C-2C0141F6F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723900" y="-950025"/>
            <a:ext cx="3855720" cy="2137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5C773BF-CFDA-47E8-9522-715910D58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" y="700644"/>
            <a:ext cx="5332020" cy="4833257"/>
          </a:xfrm>
          <a:noFill/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IBM Plex Sans"/>
              </a:rPr>
              <a:t>Петровская эпоха — время социального и культурного взрыва и реформ, когда светская литература отделяется от церковной. </a:t>
            </a:r>
            <a:endParaRPr lang="ru-RU" sz="3200" dirty="0"/>
          </a:p>
        </p:txBody>
      </p:sp>
      <p:pic>
        <p:nvPicPr>
          <p:cNvPr id="1026" name="Picture 2" descr="Петровская эпоха - ДЗАЛИСА">
            <a:extLst>
              <a:ext uri="{FF2B5EF4-FFF2-40B4-BE49-F238E27FC236}">
                <a16:creationId xmlns="" xmlns:a16="http://schemas.microsoft.com/office/drawing/2014/main" id="{EC3563D3-82DC-47FF-9064-7196C36BEADE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3394" b="13394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68951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="" xmlns:a16="http://schemas.microsoft.com/office/drawing/2014/main" id="{EE9254D3-8AE2-40DD-8A8A-5C67D0B29F54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762714320"/>
              </p:ext>
            </p:extLst>
          </p:nvPr>
        </p:nvGraphicFramePr>
        <p:xfrm>
          <a:off x="1311965" y="582067"/>
          <a:ext cx="8878957" cy="5693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107248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24C7A76B-0C5D-446D-B8C7-1991B7E004D2}"/>
              </a:ext>
            </a:extLst>
          </p:cNvPr>
          <p:cNvSpPr/>
          <p:nvPr/>
        </p:nvSpPr>
        <p:spPr>
          <a:xfrm>
            <a:off x="1232450" y="125895"/>
            <a:ext cx="1042946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err="1">
                <a:solidFill>
                  <a:srgbClr val="202122"/>
                </a:solidFill>
                <a:latin typeface="Arial" panose="020B0604020202020204" pitchFamily="34" charset="0"/>
              </a:rPr>
              <a:t>Эпо́ха</a:t>
            </a:r>
            <a:r>
              <a:rPr lang="ru-RU" sz="3200" b="1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202122"/>
                </a:solidFill>
                <a:latin typeface="Arial" panose="020B0604020202020204" pitchFamily="34" charset="0"/>
              </a:rPr>
              <a:t>Просвеще́ния</a:t>
            </a:r>
            <a:r>
              <a:rPr lang="ru-RU" sz="3200" dirty="0">
                <a:solidFill>
                  <a:srgbClr val="202122"/>
                </a:solidFill>
                <a:latin typeface="Arial" panose="020B0604020202020204" pitchFamily="34" charset="0"/>
              </a:rPr>
              <a:t> — одна из ключевых эпох в истории европейской культуры, связанная с развитием научной, </a:t>
            </a:r>
            <a:r>
              <a:rPr lang="ru-RU" sz="3200" dirty="0">
                <a:solidFill>
                  <a:srgbClr val="0645AD"/>
                </a:solidFill>
                <a:latin typeface="Arial" panose="020B0604020202020204" pitchFamily="34" charset="0"/>
                <a:hlinkClick r:id="rId2" tooltip="Философия"/>
              </a:rPr>
              <a:t>философской</a:t>
            </a:r>
            <a:r>
              <a:rPr lang="ru-RU" sz="3200" dirty="0">
                <a:solidFill>
                  <a:srgbClr val="202122"/>
                </a:solidFill>
                <a:latin typeface="Arial" panose="020B0604020202020204" pitchFamily="34" charset="0"/>
              </a:rPr>
              <a:t> и общественной мысли. В основе этого интеллектуального движения лежали </a:t>
            </a:r>
            <a:r>
              <a:rPr lang="ru-RU" sz="3200" dirty="0">
                <a:solidFill>
                  <a:srgbClr val="0645AD"/>
                </a:solidFill>
                <a:latin typeface="Arial" panose="020B0604020202020204" pitchFamily="34" charset="0"/>
                <a:hlinkClick r:id="rId3" tooltip="Рационализм (философия)"/>
              </a:rPr>
              <a:t>рационализм</a:t>
            </a:r>
            <a:r>
              <a:rPr lang="ru-RU" sz="3200" dirty="0">
                <a:solidFill>
                  <a:srgbClr val="202122"/>
                </a:solidFill>
                <a:latin typeface="Arial" panose="020B0604020202020204" pitchFamily="34" charset="0"/>
              </a:rPr>
              <a:t> и </a:t>
            </a:r>
            <a:r>
              <a:rPr lang="ru-RU" sz="3200" dirty="0">
                <a:solidFill>
                  <a:srgbClr val="0645AD"/>
                </a:solidFill>
                <a:latin typeface="Arial" panose="020B0604020202020204" pitchFamily="34" charset="0"/>
                <a:hlinkClick r:id="rId4" tooltip="Свободомыслие"/>
              </a:rPr>
              <a:t>свободомыслие</a:t>
            </a:r>
            <a:r>
              <a:rPr lang="ru-RU" sz="3200" dirty="0">
                <a:solidFill>
                  <a:srgbClr val="202122"/>
                </a:solidFill>
                <a:latin typeface="Arial" panose="020B0604020202020204" pitchFamily="34" charset="0"/>
              </a:rPr>
              <a:t>.</a:t>
            </a:r>
            <a:endParaRPr lang="ru-RU" sz="3200" dirty="0"/>
          </a:p>
        </p:txBody>
      </p:sp>
      <p:pic>
        <p:nvPicPr>
          <p:cNvPr id="2050" name="Picture 2" descr="Просвещение: эпоха с большой буквы">
            <a:extLst>
              <a:ext uri="{FF2B5EF4-FFF2-40B4-BE49-F238E27FC236}">
                <a16:creationId xmlns="" xmlns:a16="http://schemas.microsoft.com/office/drawing/2014/main" id="{4F0767A2-939B-46FD-92AC-A1F22DBB9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505" y="2922105"/>
            <a:ext cx="8782050" cy="381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57905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="" xmlns:a16="http://schemas.microsoft.com/office/drawing/2014/main" id="{BB07207A-7C49-45A5-B7CC-82919AD924C3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4102773111"/>
              </p:ext>
            </p:extLst>
          </p:nvPr>
        </p:nvGraphicFramePr>
        <p:xfrm>
          <a:off x="1318592" y="947530"/>
          <a:ext cx="10091530" cy="4962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102037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16FE1ADF-0C97-4668-B4C0-BCDB1950B77B}"/>
              </a:ext>
            </a:extLst>
          </p:cNvPr>
          <p:cNvSpPr/>
          <p:nvPr/>
        </p:nvSpPr>
        <p:spPr>
          <a:xfrm>
            <a:off x="887897" y="289679"/>
            <a:ext cx="110788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Самым популярным западным новшеством стал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hlinkClick r:id="rId2" tooltip="Деизм"/>
              </a:rPr>
              <a:t>деизм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, приверженцами которого стали такие ключевые мыслители русского Просвещения как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hlinkClick r:id="rId3" tooltip="Михаил Ломоносов"/>
              </a:rPr>
              <a:t>Михаил Ломоносов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 и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hlinkClick r:id="rId4" tooltip="Александр Радищев"/>
              </a:rPr>
              <a:t>Александр Радищев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. Именно в этот момент на русскую почву попадают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hlinkClick r:id="rId5" tooltip="Атомизм"/>
              </a:rPr>
              <a:t>атомизм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 и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hlinkClick r:id="rId6" tooltip="Сенсуализм"/>
              </a:rPr>
              <a:t>сенсуализм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. Практически идеи деизма выражались в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hlinkClick r:id="rId7" tooltip="Антиклерикализм"/>
              </a:rPr>
              <a:t>антиклерикализме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 и обоснованию подчинения духовной власти светской, за что ратовала ещё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hlinkClick r:id="rId8" tooltip="Учёная дружина"/>
              </a:rPr>
              <a:t>учёная дружина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 Петра I. Также философия русского просвещения адаптировала многие идеи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hlinkClick r:id="rId9" tooltip="Масонство"/>
              </a:rPr>
              <a:t>масонства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 (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hlinkClick r:id="rId10" tooltip="Новиков, Николай Иванович"/>
              </a:rPr>
              <a:t>Николай Новиков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).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hlinkClick r:id="rId11" tooltip="Григорий Теплов"/>
              </a:rPr>
              <a:t>Григорий Теплов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 составляет один из первых русских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hlinkClick r:id="rId12" tooltip="Философский словарь"/>
              </a:rPr>
              <a:t>философских словарей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hlinkClick r:id="rId13" tooltip="Феофан Прокопович"/>
              </a:rPr>
              <a:t>Феофан Прокопович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 и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hlinkClick r:id="rId14" tooltip="Стефан Яворский"/>
              </a:rPr>
              <a:t>Стефан Яворский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. Михаил Ломоносов. «Разговор двух приятелей» Василия Татищева. «Детская философия» Андрея Болотова.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hlinkClick r:id="rId15" tooltip="Григорий Сковорода"/>
              </a:rPr>
              <a:t>Григорий Сковорода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. «Знания, касающиеся вообще до философии» Григория Теплова. «О человеке, о его смертности и бессмертии» Александра Радищева. Русские мартинисты и «внутренние христиане».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4" name="Picture 2" descr="Ломоносов Михаил Васильевич — биография поэта, личная жизнь, фото,  портреты, стихи, книги">
            <a:extLst>
              <a:ext uri="{FF2B5EF4-FFF2-40B4-BE49-F238E27FC236}">
                <a16:creationId xmlns="" xmlns:a16="http://schemas.microsoft.com/office/drawing/2014/main" id="{E1C035CD-45F4-4A01-85AD-899749E49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542" y="3429000"/>
            <a:ext cx="2389119" cy="33147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Радищев, Александр Николаевич — Википедия">
            <a:extLst>
              <a:ext uri="{FF2B5EF4-FFF2-40B4-BE49-F238E27FC236}">
                <a16:creationId xmlns="" xmlns:a16="http://schemas.microsoft.com/office/drawing/2014/main" id="{F857D59D-2398-4FF0-9E0D-0B2E5C8C8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1948" y="3429000"/>
            <a:ext cx="2582103" cy="33670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75591940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104</TotalTime>
  <Words>111</Words>
  <Application>Microsoft Office PowerPoint</Application>
  <PresentationFormat>Произвольный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Уголки</vt:lpstr>
      <vt:lpstr>        Материализм и социально-политическая философия XVIII века</vt:lpstr>
      <vt:lpstr>Слайд 2</vt:lpstr>
      <vt:lpstr>В первой четверти XVIII века в России произошли большие и изменения.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Dima</dc:creator>
  <cp:lastModifiedBy>dkflbr</cp:lastModifiedBy>
  <cp:revision>4</cp:revision>
  <dcterms:created xsi:type="dcterms:W3CDTF">2021-12-05T09:00:57Z</dcterms:created>
  <dcterms:modified xsi:type="dcterms:W3CDTF">2022-04-02T12:18:50Z</dcterms:modified>
</cp:coreProperties>
</file>