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F9B2CB-9A6F-47C3-8EBB-B5461691F442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9D4C0FA8-38C1-4710-A54F-313802B298E4}">
      <dgm:prSet phldrT="[Текст]" custT="1"/>
      <dgm:spPr/>
      <dgm:t>
        <a:bodyPr/>
        <a:lstStyle/>
        <a:p>
          <a:r>
            <a:rPr lang="ru-RU" sz="1400" b="0" i="0" dirty="0"/>
            <a:t>освоение социальных ценностей и норм, в результате чего личность учиться соответствовать всему обществу</a:t>
          </a:r>
          <a:endParaRPr lang="ru-RU" sz="1400" dirty="0"/>
        </a:p>
      </dgm:t>
    </dgm:pt>
    <dgm:pt modelId="{B3D4B39A-3F75-4185-969A-C48542107D5A}" type="parTrans" cxnId="{8941AC41-8AD2-422F-A1D4-898CC7B1CCA1}">
      <dgm:prSet/>
      <dgm:spPr/>
      <dgm:t>
        <a:bodyPr/>
        <a:lstStyle/>
        <a:p>
          <a:endParaRPr lang="ru-RU"/>
        </a:p>
      </dgm:t>
    </dgm:pt>
    <dgm:pt modelId="{9EAF03A3-4EE4-4480-AA59-B6A1A39A1C42}" type="sibTrans" cxnId="{8941AC41-8AD2-422F-A1D4-898CC7B1CCA1}">
      <dgm:prSet/>
      <dgm:spPr/>
      <dgm:t>
        <a:bodyPr/>
        <a:lstStyle/>
        <a:p>
          <a:endParaRPr lang="ru-RU"/>
        </a:p>
      </dgm:t>
    </dgm:pt>
    <dgm:pt modelId="{3ADBDE31-7EE2-4545-9D4E-A32E1FAD43AA}">
      <dgm:prSet phldrT="[Текст]" custT="1"/>
      <dgm:spPr/>
      <dgm:t>
        <a:bodyPr/>
        <a:lstStyle/>
        <a:p>
          <a:r>
            <a:rPr lang="ru-RU" sz="1400" b="0" i="0" dirty="0"/>
            <a:t>стремление личности к собственной </a:t>
          </a:r>
          <a:r>
            <a:rPr lang="ru-RU" sz="1400" b="0" i="0" dirty="0" err="1"/>
            <a:t>персонализации</a:t>
          </a:r>
          <a:r>
            <a:rPr lang="ru-RU" sz="1400" b="0" i="0" dirty="0"/>
            <a:t> и определенном воздействии на других членов общества</a:t>
          </a:r>
          <a:endParaRPr lang="ru-RU" sz="1400" dirty="0"/>
        </a:p>
      </dgm:t>
    </dgm:pt>
    <dgm:pt modelId="{853985F4-C231-47B2-9848-903C6354A2B1}" type="parTrans" cxnId="{78A8BE79-9981-4DB8-AF5E-062C09AD36BB}">
      <dgm:prSet/>
      <dgm:spPr/>
      <dgm:t>
        <a:bodyPr/>
        <a:lstStyle/>
        <a:p>
          <a:endParaRPr lang="ru-RU"/>
        </a:p>
      </dgm:t>
    </dgm:pt>
    <dgm:pt modelId="{776FC65D-2E21-474A-8A1E-8FAB72263761}" type="sibTrans" cxnId="{78A8BE79-9981-4DB8-AF5E-062C09AD36BB}">
      <dgm:prSet/>
      <dgm:spPr/>
      <dgm:t>
        <a:bodyPr/>
        <a:lstStyle/>
        <a:p>
          <a:endParaRPr lang="ru-RU"/>
        </a:p>
      </dgm:t>
    </dgm:pt>
    <dgm:pt modelId="{05828D81-9D73-43C7-8947-7556B14CD754}">
      <dgm:prSet phldrT="[Текст]" custT="1"/>
      <dgm:spPr/>
      <dgm:t>
        <a:bodyPr/>
        <a:lstStyle/>
        <a:p>
          <a:r>
            <a:rPr lang="ru-RU" sz="1400" b="0" i="0" dirty="0"/>
            <a:t>интеграция  человека в определенную социальную группу, где он раскрывает собственные свойства и возможности</a:t>
          </a:r>
          <a:endParaRPr lang="ru-RU" sz="1400" dirty="0"/>
        </a:p>
      </dgm:t>
    </dgm:pt>
    <dgm:pt modelId="{847C4EE2-C46C-48E3-BD23-AAE850651177}" type="parTrans" cxnId="{D416ED5A-A619-4151-8511-797741AA08CC}">
      <dgm:prSet/>
      <dgm:spPr/>
      <dgm:t>
        <a:bodyPr/>
        <a:lstStyle/>
        <a:p>
          <a:endParaRPr lang="ru-RU"/>
        </a:p>
      </dgm:t>
    </dgm:pt>
    <dgm:pt modelId="{5E7DD7ED-60CA-40E3-9C51-E53EE756CD9C}" type="sibTrans" cxnId="{D416ED5A-A619-4151-8511-797741AA08CC}">
      <dgm:prSet/>
      <dgm:spPr/>
      <dgm:t>
        <a:bodyPr/>
        <a:lstStyle/>
        <a:p>
          <a:endParaRPr lang="ru-RU"/>
        </a:p>
      </dgm:t>
    </dgm:pt>
    <dgm:pt modelId="{91B43671-49D7-49BD-9123-0D123065220F}" type="pres">
      <dgm:prSet presAssocID="{65F9B2CB-9A6F-47C3-8EBB-B5461691F442}" presName="CompostProcess" presStyleCnt="0">
        <dgm:presLayoutVars>
          <dgm:dir/>
          <dgm:resizeHandles val="exact"/>
        </dgm:presLayoutVars>
      </dgm:prSet>
      <dgm:spPr/>
    </dgm:pt>
    <dgm:pt modelId="{D465EA2F-BD7B-43BD-A32F-9DB42407DD30}" type="pres">
      <dgm:prSet presAssocID="{65F9B2CB-9A6F-47C3-8EBB-B5461691F442}" presName="arrow" presStyleLbl="bgShp" presStyleIdx="0" presStyleCnt="1"/>
      <dgm:spPr>
        <a:solidFill>
          <a:srgbClr val="0070C0"/>
        </a:solidFill>
      </dgm:spPr>
    </dgm:pt>
    <dgm:pt modelId="{25AC3ACB-6F17-4198-BA9B-530B97A91FF0}" type="pres">
      <dgm:prSet presAssocID="{65F9B2CB-9A6F-47C3-8EBB-B5461691F442}" presName="linearProcess" presStyleCnt="0"/>
      <dgm:spPr/>
    </dgm:pt>
    <dgm:pt modelId="{471D2919-2CBD-47EF-B608-7B0C0680BC49}" type="pres">
      <dgm:prSet presAssocID="{9D4C0FA8-38C1-4710-A54F-313802B298E4}" presName="textNode" presStyleLbl="node1" presStyleIdx="0" presStyleCnt="3">
        <dgm:presLayoutVars>
          <dgm:bulletEnabled val="1"/>
        </dgm:presLayoutVars>
      </dgm:prSet>
      <dgm:spPr/>
    </dgm:pt>
    <dgm:pt modelId="{25BF326F-3EA7-4D44-8895-7B06BC170908}" type="pres">
      <dgm:prSet presAssocID="{9EAF03A3-4EE4-4480-AA59-B6A1A39A1C42}" presName="sibTrans" presStyleCnt="0"/>
      <dgm:spPr/>
    </dgm:pt>
    <dgm:pt modelId="{446B937C-9182-4E4B-9A57-396129F44AEA}" type="pres">
      <dgm:prSet presAssocID="{3ADBDE31-7EE2-4545-9D4E-A32E1FAD43AA}" presName="textNode" presStyleLbl="node1" presStyleIdx="1" presStyleCnt="3">
        <dgm:presLayoutVars>
          <dgm:bulletEnabled val="1"/>
        </dgm:presLayoutVars>
      </dgm:prSet>
      <dgm:spPr/>
    </dgm:pt>
    <dgm:pt modelId="{FB7008F9-5F01-4759-848D-21F728D09EB0}" type="pres">
      <dgm:prSet presAssocID="{776FC65D-2E21-474A-8A1E-8FAB72263761}" presName="sibTrans" presStyleCnt="0"/>
      <dgm:spPr/>
    </dgm:pt>
    <dgm:pt modelId="{7EC636ED-D63E-4263-A530-9047EF107071}" type="pres">
      <dgm:prSet presAssocID="{05828D81-9D73-43C7-8947-7556B14CD754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8941AC41-8AD2-422F-A1D4-898CC7B1CCA1}" srcId="{65F9B2CB-9A6F-47C3-8EBB-B5461691F442}" destId="{9D4C0FA8-38C1-4710-A54F-313802B298E4}" srcOrd="0" destOrd="0" parTransId="{B3D4B39A-3F75-4185-969A-C48542107D5A}" sibTransId="{9EAF03A3-4EE4-4480-AA59-B6A1A39A1C42}"/>
    <dgm:cxn modelId="{A9B37D6A-D127-443B-95C2-A8B332D909B7}" type="presOf" srcId="{05828D81-9D73-43C7-8947-7556B14CD754}" destId="{7EC636ED-D63E-4263-A530-9047EF107071}" srcOrd="0" destOrd="0" presId="urn:microsoft.com/office/officeart/2005/8/layout/hProcess9"/>
    <dgm:cxn modelId="{6824E56A-80AB-48DF-AAD3-93E3EBAF2077}" type="presOf" srcId="{65F9B2CB-9A6F-47C3-8EBB-B5461691F442}" destId="{91B43671-49D7-49BD-9123-0D123065220F}" srcOrd="0" destOrd="0" presId="urn:microsoft.com/office/officeart/2005/8/layout/hProcess9"/>
    <dgm:cxn modelId="{78A8BE79-9981-4DB8-AF5E-062C09AD36BB}" srcId="{65F9B2CB-9A6F-47C3-8EBB-B5461691F442}" destId="{3ADBDE31-7EE2-4545-9D4E-A32E1FAD43AA}" srcOrd="1" destOrd="0" parTransId="{853985F4-C231-47B2-9848-903C6354A2B1}" sibTransId="{776FC65D-2E21-474A-8A1E-8FAB72263761}"/>
    <dgm:cxn modelId="{D416ED5A-A619-4151-8511-797741AA08CC}" srcId="{65F9B2CB-9A6F-47C3-8EBB-B5461691F442}" destId="{05828D81-9D73-43C7-8947-7556B14CD754}" srcOrd="2" destOrd="0" parTransId="{847C4EE2-C46C-48E3-BD23-AAE850651177}" sibTransId="{5E7DD7ED-60CA-40E3-9C51-E53EE756CD9C}"/>
    <dgm:cxn modelId="{AF3CC490-0C97-4B53-A20D-ADA237825D1F}" type="presOf" srcId="{9D4C0FA8-38C1-4710-A54F-313802B298E4}" destId="{471D2919-2CBD-47EF-B608-7B0C0680BC49}" srcOrd="0" destOrd="0" presId="urn:microsoft.com/office/officeart/2005/8/layout/hProcess9"/>
    <dgm:cxn modelId="{47E005D3-70A7-4EB8-8F21-AA1EF2C09691}" type="presOf" srcId="{3ADBDE31-7EE2-4545-9D4E-A32E1FAD43AA}" destId="{446B937C-9182-4E4B-9A57-396129F44AEA}" srcOrd="0" destOrd="0" presId="urn:microsoft.com/office/officeart/2005/8/layout/hProcess9"/>
    <dgm:cxn modelId="{966CBD48-D4D9-440F-9FD0-1A1248C2F8C0}" type="presParOf" srcId="{91B43671-49D7-49BD-9123-0D123065220F}" destId="{D465EA2F-BD7B-43BD-A32F-9DB42407DD30}" srcOrd="0" destOrd="0" presId="urn:microsoft.com/office/officeart/2005/8/layout/hProcess9"/>
    <dgm:cxn modelId="{31A4653E-7402-4F1F-A1C9-5F5DA0F216F4}" type="presParOf" srcId="{91B43671-49D7-49BD-9123-0D123065220F}" destId="{25AC3ACB-6F17-4198-BA9B-530B97A91FF0}" srcOrd="1" destOrd="0" presId="urn:microsoft.com/office/officeart/2005/8/layout/hProcess9"/>
    <dgm:cxn modelId="{3E26DB0A-6718-4E7F-977A-728C6E951719}" type="presParOf" srcId="{25AC3ACB-6F17-4198-BA9B-530B97A91FF0}" destId="{471D2919-2CBD-47EF-B608-7B0C0680BC49}" srcOrd="0" destOrd="0" presId="urn:microsoft.com/office/officeart/2005/8/layout/hProcess9"/>
    <dgm:cxn modelId="{2D8E2CAB-0418-4032-B270-AB9429F94B62}" type="presParOf" srcId="{25AC3ACB-6F17-4198-BA9B-530B97A91FF0}" destId="{25BF326F-3EA7-4D44-8895-7B06BC170908}" srcOrd="1" destOrd="0" presId="urn:microsoft.com/office/officeart/2005/8/layout/hProcess9"/>
    <dgm:cxn modelId="{2CB42A8D-54F1-4D4D-B9DD-648E6A13D18A}" type="presParOf" srcId="{25AC3ACB-6F17-4198-BA9B-530B97A91FF0}" destId="{446B937C-9182-4E4B-9A57-396129F44AEA}" srcOrd="2" destOrd="0" presId="urn:microsoft.com/office/officeart/2005/8/layout/hProcess9"/>
    <dgm:cxn modelId="{FAA24DF6-BC65-4599-B1FC-42477C37EF03}" type="presParOf" srcId="{25AC3ACB-6F17-4198-BA9B-530B97A91FF0}" destId="{FB7008F9-5F01-4759-848D-21F728D09EB0}" srcOrd="3" destOrd="0" presId="urn:microsoft.com/office/officeart/2005/8/layout/hProcess9"/>
    <dgm:cxn modelId="{AB04224B-4BF7-414E-9293-9BB7887C4E3E}" type="presParOf" srcId="{25AC3ACB-6F17-4198-BA9B-530B97A91FF0}" destId="{7EC636ED-D63E-4263-A530-9047EF10707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65EA2F-BD7B-43BD-A32F-9DB42407DD30}">
      <dsp:nvSpPr>
        <dsp:cNvPr id="0" name=""/>
        <dsp:cNvSpPr/>
      </dsp:nvSpPr>
      <dsp:spPr>
        <a:xfrm>
          <a:off x="550861" y="0"/>
          <a:ext cx="6243093" cy="3219772"/>
        </a:xfrm>
        <a:prstGeom prst="rightArrow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1D2919-2CBD-47EF-B608-7B0C0680BC49}">
      <dsp:nvSpPr>
        <dsp:cNvPr id="0" name=""/>
        <dsp:cNvSpPr/>
      </dsp:nvSpPr>
      <dsp:spPr>
        <a:xfrm>
          <a:off x="2153" y="965931"/>
          <a:ext cx="2241698" cy="128790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 dirty="0"/>
            <a:t>освоение социальных ценностей и норм, в результате чего личность учиться соответствовать всему обществу</a:t>
          </a:r>
          <a:endParaRPr lang="ru-RU" sz="1400" kern="1200" dirty="0"/>
        </a:p>
      </dsp:txBody>
      <dsp:txXfrm>
        <a:off x="65023" y="1028801"/>
        <a:ext cx="2115958" cy="1162168"/>
      </dsp:txXfrm>
    </dsp:sp>
    <dsp:sp modelId="{446B937C-9182-4E4B-9A57-396129F44AEA}">
      <dsp:nvSpPr>
        <dsp:cNvPr id="0" name=""/>
        <dsp:cNvSpPr/>
      </dsp:nvSpPr>
      <dsp:spPr>
        <a:xfrm>
          <a:off x="2551558" y="965931"/>
          <a:ext cx="2241698" cy="1287908"/>
        </a:xfrm>
        <a:prstGeom prst="roundRect">
          <a:avLst/>
        </a:prstGeom>
        <a:solidFill>
          <a:schemeClr val="accent5">
            <a:hueOff val="0"/>
            <a:satOff val="0"/>
            <a:lumOff val="-35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 dirty="0"/>
            <a:t>стремление личности к собственной </a:t>
          </a:r>
          <a:r>
            <a:rPr lang="ru-RU" sz="1400" b="0" i="0" kern="1200" dirty="0" err="1"/>
            <a:t>персонализации</a:t>
          </a:r>
          <a:r>
            <a:rPr lang="ru-RU" sz="1400" b="0" i="0" kern="1200" dirty="0"/>
            <a:t> и определенном воздействии на других членов общества</a:t>
          </a:r>
          <a:endParaRPr lang="ru-RU" sz="1400" kern="1200" dirty="0"/>
        </a:p>
      </dsp:txBody>
      <dsp:txXfrm>
        <a:off x="2614428" y="1028801"/>
        <a:ext cx="2115958" cy="1162168"/>
      </dsp:txXfrm>
    </dsp:sp>
    <dsp:sp modelId="{7EC636ED-D63E-4263-A530-9047EF107071}">
      <dsp:nvSpPr>
        <dsp:cNvPr id="0" name=""/>
        <dsp:cNvSpPr/>
      </dsp:nvSpPr>
      <dsp:spPr>
        <a:xfrm>
          <a:off x="5100964" y="965931"/>
          <a:ext cx="2241698" cy="1287908"/>
        </a:xfrm>
        <a:prstGeom prst="roundRect">
          <a:avLst/>
        </a:prstGeom>
        <a:solidFill>
          <a:schemeClr val="accent5">
            <a:hueOff val="0"/>
            <a:satOff val="0"/>
            <a:lumOff val="-70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 dirty="0"/>
            <a:t>интеграция  человека в определенную социальную группу, где он раскрывает собственные свойства и возможности</a:t>
          </a:r>
          <a:endParaRPr lang="ru-RU" sz="1400" kern="1200" dirty="0"/>
        </a:p>
      </dsp:txBody>
      <dsp:txXfrm>
        <a:off x="5163834" y="1028801"/>
        <a:ext cx="2115958" cy="11621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2276872"/>
            <a:ext cx="6172200" cy="1390306"/>
          </a:xfrm>
        </p:spPr>
        <p:txBody>
          <a:bodyPr>
            <a:normAutofit/>
          </a:bodyPr>
          <a:lstStyle/>
          <a:p>
            <a:r>
              <a:rPr lang="ru-RU" sz="3200" b="0" dirty="0"/>
              <a:t>СОЦИАЛИЗАЦИЯ ЛИЧНОСТИ</a:t>
            </a:r>
            <a:endParaRPr lang="ru-RU" sz="32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03848" y="2420888"/>
            <a:ext cx="6172200" cy="189436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0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Социальная психология</a:t>
            </a:r>
            <a:endParaRPr kumimoji="0" lang="ru-RU" sz="30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fd5146362be69ac678d0201935611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2060848"/>
            <a:ext cx="1584176" cy="220647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Юность</a:t>
            </a:r>
            <a:br>
              <a:rPr lang="ru-RU" dirty="0"/>
            </a:br>
            <a:r>
              <a:rPr lang="ru-RU" dirty="0"/>
              <a:t>(21-25 </a:t>
            </a:r>
            <a:r>
              <a:rPr lang="ru-RU" sz="1800" dirty="0"/>
              <a:t>лет</a:t>
            </a:r>
            <a:r>
              <a:rPr lang="ru-RU" dirty="0"/>
              <a:t>)</a:t>
            </a: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785320"/>
          </a:xfrm>
        </p:spPr>
        <p:txBody>
          <a:bodyPr>
            <a:normAutofit/>
          </a:bodyPr>
          <a:lstStyle/>
          <a:p>
            <a:r>
              <a:rPr lang="ru-RU" sz="2200" dirty="0"/>
              <a:t>Переходный этап от первичной социализации к вторичной.</a:t>
            </a:r>
          </a:p>
          <a:p>
            <a:r>
              <a:rPr lang="ru-RU" sz="2200" dirty="0"/>
              <a:t>Является проверкой личности на устойчивость к воздействию окружающего мира и возможность существовать самостоятельно</a:t>
            </a:r>
          </a:p>
          <a:p>
            <a:r>
              <a:rPr lang="ru-RU" sz="2200" dirty="0"/>
              <a:t>В этот период происходит закладывание основ последующей жизни – поиск работы, создание собственной семьи</a:t>
            </a:r>
          </a:p>
          <a:p>
            <a:r>
              <a:rPr lang="ru-RU" sz="2200" dirty="0"/>
              <a:t>Когда понимание устройства мира заканчивается, появляется желание этот мир каким-то образом изменить.</a:t>
            </a:r>
          </a:p>
        </p:txBody>
      </p:sp>
      <p:sp>
        <p:nvSpPr>
          <p:cNvPr id="4" name="AutoShape 2" descr="Картинки по запросу социализация личности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a5d942146783e5df2f3df82395d39f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941168"/>
            <a:ext cx="2304256" cy="153809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4302845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0"/>
            <a:ext cx="7467600" cy="1143000"/>
          </a:xfrm>
        </p:spPr>
        <p:txBody>
          <a:bodyPr/>
          <a:lstStyle/>
          <a:p>
            <a:pPr algn="ctr"/>
            <a:r>
              <a:rPr lang="ru-RU" dirty="0"/>
              <a:t>Зрелость </a:t>
            </a:r>
            <a:br>
              <a:rPr lang="ru-RU" dirty="0"/>
            </a:br>
            <a:r>
              <a:rPr lang="ru-RU" dirty="0"/>
              <a:t>(от 25 до 55/65 </a:t>
            </a:r>
            <a:r>
              <a:rPr lang="ru-RU" sz="1800" dirty="0"/>
              <a:t>лет</a:t>
            </a:r>
            <a:r>
              <a:rPr lang="ru-RU" dirty="0"/>
              <a:t>)</a:t>
            </a:r>
          </a:p>
        </p:txBody>
      </p:sp>
      <p:sp>
        <p:nvSpPr>
          <p:cNvPr id="4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11960" y="1412776"/>
            <a:ext cx="4932040" cy="3561184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Зрелость – период, когда человек существует, как устойчивая ячейка общества</a:t>
            </a:r>
          </a:p>
          <a:p>
            <a:r>
              <a:rPr lang="ru-RU" dirty="0"/>
              <a:t>Человек впервые становится   фактором социализации по отношению к мужу/жене и к ребенку. </a:t>
            </a:r>
          </a:p>
          <a:p>
            <a:r>
              <a:rPr lang="ru-RU" dirty="0"/>
              <a:t>На этой же стадии личность вкладывает себя в хороший, любимый труд, заботу о детях, удовлетворена своей жизнью.</a:t>
            </a:r>
          </a:p>
        </p:txBody>
      </p:sp>
      <p:pic>
        <p:nvPicPr>
          <p:cNvPr id="10" name="Рисунок 9" descr="bp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14348">
            <a:off x="7451831" y="4993829"/>
            <a:ext cx="1368574" cy="153412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fresco_126.jpg"/>
          <p:cNvPicPr>
            <a:picLocks noChangeAspect="1"/>
          </p:cNvPicPr>
          <p:nvPr/>
        </p:nvPicPr>
        <p:blipFill>
          <a:blip r:embed="rId2" cstate="print">
            <a:lum bright="40000"/>
          </a:blip>
          <a:stretch>
            <a:fillRect/>
          </a:stretch>
        </p:blipFill>
        <p:spPr>
          <a:xfrm>
            <a:off x="0" y="381966"/>
            <a:ext cx="9144000" cy="6094067"/>
          </a:xfrm>
          <a:prstGeom prst="rect">
            <a:avLst/>
          </a:prstGeom>
        </p:spPr>
      </p:pic>
      <p:sp>
        <p:nvSpPr>
          <p:cNvPr id="4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467600" cy="114300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Старость</a:t>
            </a: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691680" y="2348880"/>
            <a:ext cx="6292180" cy="3579849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Этап постепенного отхода от активной трудовой деятельности, превращение в человека, требующего заботы. </a:t>
            </a:r>
          </a:p>
          <a:p>
            <a:r>
              <a:rPr lang="ru-RU" dirty="0"/>
              <a:t>На этой стадии происходит создание завершенной формы </a:t>
            </a:r>
            <a:r>
              <a:rPr lang="ru-RU" dirty="0" err="1"/>
              <a:t>эгоидентичности</a:t>
            </a:r>
            <a:r>
              <a:rPr lang="ru-RU" dirty="0"/>
              <a:t> на основе всего пути развития личности, человек переосмысливает всю свою жизнь, осознает свое «Я» в духовных раздумьях о прожитых годах. </a:t>
            </a:r>
          </a:p>
          <a:p>
            <a:r>
              <a:rPr lang="ru-RU" dirty="0"/>
              <a:t>Человек «принимает» себя и свою жизнь, осознает необходимость в логическом завершении жизни, проявляет мудрость, отстраненный интерес к жизни перед лицом смерти.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социализация сложный жизненно важный процесс, от него во многом зависит как индивид суметь реализовать свои задатки, способности, состоятся как личность.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Процесс социализации человека продолжается всю его жизнь но особо интенсивно он протекает в молодые годы. Именно тогда создается фундамент  духовного развития личности. Который включает в себя формирование мировоззрения, опирающегося на общечеловеческие и духовные ценности.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ПОНЯТИЕ СОЦИАЛИЗАЦИИ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200" dirty="0"/>
              <a:t>Социализация личности – это процесс вступления объекта структуру общества, посредством овладения им социальными правилами, ценностями, традициями, познание которых помогает стать эффективным индивидом общества.</a:t>
            </a:r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3429000"/>
            <a:ext cx="4176464" cy="318455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КОГДА НАЧИНАЕТСЯ ПРОЦЕСС СОЦИАЛИЗАЦИИ?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200" dirty="0"/>
              <a:t>С первых своих дней существования ребенок окружен многими людьми. Именно сейчас, когда начинается процесс его взаимодействия с другими людьми, он понемногу включается в коллектив, то есть социализируется. Во время взаимоотношений человек обретает социальный опыт, который в результате становится неотъемлемой частью индивидуума.</a:t>
            </a:r>
          </a:p>
        </p:txBody>
      </p:sp>
      <p:pic>
        <p:nvPicPr>
          <p:cNvPr id="4" name="Picture 5" descr="я-и-социу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324926"/>
            <a:ext cx="6840760" cy="233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4738995"/>
              </p:ext>
            </p:extLst>
          </p:nvPr>
        </p:nvGraphicFramePr>
        <p:xfrm>
          <a:off x="1043608" y="1988840"/>
          <a:ext cx="7344816" cy="3219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548680"/>
            <a:ext cx="7992888" cy="1368152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Процесс </a:t>
            </a:r>
            <a:r>
              <a:rPr lang="ru-RU" sz="3200" b="1" u="sng" dirty="0"/>
              <a:t>социализации личности</a:t>
            </a:r>
            <a:r>
              <a:rPr lang="ru-RU" sz="3200" dirty="0"/>
              <a:t> проходит в своем развитии три основные фазы:</a:t>
            </a: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403648" y="5085184"/>
            <a:ext cx="6624736" cy="1556752"/>
          </a:xfrm>
          <a:prstGeom prst="rect">
            <a:avLst/>
          </a:prstGeom>
        </p:spPr>
        <p:txBody>
          <a:bodyPr vert="horz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2200" b="0" i="0" u="none" strike="noStrike" kern="1200" cap="sm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200" b="0" i="0" u="none" strike="noStrike" kern="1200" cap="sm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Только последовательное протекание всего процесса может привести к благополучному его завершению</a:t>
            </a:r>
            <a:br>
              <a:rPr kumimoji="0" lang="ru-RU" sz="2200" b="0" i="0" u="none" strike="noStrike" kern="1200" cap="sm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2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5222871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Этапы социализации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1556792"/>
            <a:ext cx="3240360" cy="93610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Первичная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16016" y="1556792"/>
            <a:ext cx="3240360" cy="93610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Вторичная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9552" y="2636912"/>
            <a:ext cx="3240360" cy="3384376"/>
          </a:xfrm>
          <a:prstGeom prst="roundRect">
            <a:avLst>
              <a:gd name="adj" fmla="val 585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Процесс осознания себя, как личности, усвоение норм и ценностей ребенком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16016" y="2636912"/>
            <a:ext cx="3240360" cy="3384376"/>
          </a:xfrm>
          <a:prstGeom prst="roundRect">
            <a:avLst>
              <a:gd name="adj" fmla="val 585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Перестройка личности в период зрелости и пребывания в социуме, в зависимости от условий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Заголовок 55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67600" cy="4248472"/>
          </a:xfrm>
        </p:spPr>
        <p:txBody>
          <a:bodyPr>
            <a:normAutofit/>
          </a:bodyPr>
          <a:lstStyle/>
          <a:p>
            <a:r>
              <a:rPr lang="ru-RU" sz="3200" dirty="0"/>
              <a:t>Э. </a:t>
            </a:r>
            <a:r>
              <a:rPr lang="ru-RU" sz="3200" dirty="0" err="1"/>
              <a:t>Эриксон</a:t>
            </a:r>
            <a:r>
              <a:rPr lang="ru-RU" sz="3200" dirty="0"/>
              <a:t> выделил 8 стадий развития личности:</a:t>
            </a:r>
            <a:br>
              <a:rPr lang="ru-RU" sz="3600" dirty="0"/>
            </a:br>
            <a:r>
              <a:rPr lang="ru-RU" sz="2400" dirty="0"/>
              <a:t>Младенчество</a:t>
            </a:r>
            <a:br>
              <a:rPr lang="ru-RU" sz="2400" dirty="0"/>
            </a:br>
            <a:r>
              <a:rPr lang="ru-RU" sz="2400" dirty="0"/>
              <a:t>Раннее детство</a:t>
            </a:r>
            <a:br>
              <a:rPr lang="ru-RU" sz="2400" dirty="0"/>
            </a:br>
            <a:r>
              <a:rPr lang="ru-RU" sz="2400" dirty="0"/>
              <a:t>Детство</a:t>
            </a:r>
            <a:br>
              <a:rPr lang="ru-RU" sz="2400" dirty="0"/>
            </a:br>
            <a:r>
              <a:rPr lang="ru-RU" sz="2400" dirty="0"/>
              <a:t>Младший школьный возраст</a:t>
            </a:r>
            <a:br>
              <a:rPr lang="ru-RU" sz="2400" dirty="0"/>
            </a:br>
            <a:r>
              <a:rPr lang="ru-RU" sz="2400" dirty="0"/>
              <a:t>Отрочество  </a:t>
            </a:r>
            <a:br>
              <a:rPr lang="ru-RU" sz="2400" dirty="0"/>
            </a:br>
            <a:r>
              <a:rPr lang="ru-RU" sz="2400" dirty="0"/>
              <a:t>Юность</a:t>
            </a:r>
            <a:br>
              <a:rPr lang="ru-RU" sz="2400" dirty="0"/>
            </a:br>
            <a:r>
              <a:rPr lang="ru-RU" sz="2400" dirty="0"/>
              <a:t>Зрелость</a:t>
            </a:r>
            <a:br>
              <a:rPr lang="ru-RU" sz="2400" dirty="0"/>
            </a:br>
            <a:r>
              <a:rPr lang="ru-RU" sz="2400" dirty="0"/>
              <a:t>Старость</a:t>
            </a:r>
            <a:endParaRPr lang="ru-RU" dirty="0"/>
          </a:p>
        </p:txBody>
      </p:sp>
      <p:pic>
        <p:nvPicPr>
          <p:cNvPr id="57" name="Рисунок 56" descr="d36b61cd1963456677a515017b8e01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3140968"/>
            <a:ext cx="5148064" cy="342861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a2f6ffa7c18725b8fd3fec320c3313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077072"/>
            <a:ext cx="3672408" cy="24482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467600" cy="1143000"/>
          </a:xfrm>
        </p:spPr>
        <p:txBody>
          <a:bodyPr/>
          <a:lstStyle/>
          <a:p>
            <a:pPr algn="ctr"/>
            <a:r>
              <a:rPr lang="ru-RU" dirty="0"/>
              <a:t>На каждой из стадий имеют место факторы влияния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347864" y="1412776"/>
            <a:ext cx="5513040" cy="48737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/>
              <a:t>Можно выделить 5 факторов влияющих </a:t>
            </a:r>
          </a:p>
          <a:p>
            <a:pPr marL="0" indent="0" algn="just">
              <a:buNone/>
            </a:pPr>
            <a:r>
              <a:rPr lang="ru-RU" sz="2000" dirty="0"/>
              <a:t>на процесс формирования личности:</a:t>
            </a:r>
          </a:p>
          <a:p>
            <a:pPr marL="0" indent="0" algn="just">
              <a:buNone/>
            </a:pPr>
            <a:endParaRPr lang="ru-RU" sz="2000" dirty="0"/>
          </a:p>
          <a:p>
            <a:pPr marL="0" indent="0" algn="just"/>
            <a:r>
              <a:rPr lang="ru-RU" sz="2000" dirty="0"/>
              <a:t>Биологическая наследственность</a:t>
            </a:r>
          </a:p>
          <a:p>
            <a:pPr marL="0" indent="0" algn="just"/>
            <a:r>
              <a:rPr lang="ru-RU" sz="2000" dirty="0"/>
              <a:t>Физическое окружение</a:t>
            </a:r>
          </a:p>
          <a:p>
            <a:pPr marL="0" indent="0" algn="just"/>
            <a:r>
              <a:rPr lang="ru-RU" sz="2000" dirty="0"/>
              <a:t>Культура, социальное окружение</a:t>
            </a:r>
          </a:p>
          <a:p>
            <a:pPr marL="0" indent="0" algn="just"/>
            <a:r>
              <a:rPr lang="ru-RU" sz="2000" dirty="0"/>
              <a:t>групповой опыт</a:t>
            </a:r>
          </a:p>
          <a:p>
            <a:pPr marL="0" indent="0" algn="just"/>
            <a:r>
              <a:rPr lang="ru-RU" sz="2000" dirty="0"/>
              <a:t>индивидуальный опыт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3" b="97768" l="312" r="100000">
                        <a14:foregroundMark x1="21495" y1="14732" x2="38318" y2="23214"/>
                        <a14:foregroundMark x1="46729" y1="29911" x2="51713" y2="29911"/>
                        <a14:foregroundMark x1="52648" y1="30804" x2="54829" y2="28125"/>
                        <a14:foregroundMark x1="51713" y1="41071" x2="54517" y2="40179"/>
                        <a14:foregroundMark x1="43925" y1="50000" x2="43925" y2="50000"/>
                        <a14:foregroundMark x1="49221" y1="54911" x2="49221" y2="54911"/>
                        <a14:foregroundMark x1="45171" y1="46429" x2="45171" y2="46429"/>
                        <a14:foregroundMark x1="46729" y1="51339" x2="46729" y2="51339"/>
                        <a14:foregroundMark x1="42679" y1="47321" x2="42679" y2="47321"/>
                        <a14:foregroundMark x1="55763" y1="68750" x2="55763" y2="68750"/>
                        <a14:foregroundMark x1="59190" y1="76786" x2="59190" y2="76786"/>
                        <a14:foregroundMark x1="47352" y1="69643" x2="47352" y2="69643"/>
                        <a14:foregroundMark x1="51402" y1="89732" x2="51402" y2="89732"/>
                        <a14:foregroundMark x1="66044" y1="89732" x2="66044" y2="89732"/>
                        <a14:foregroundMark x1="80374" y1="92857" x2="80374" y2="92857"/>
                        <a14:foregroundMark x1="83801" y1="72321" x2="83801" y2="72321"/>
                        <a14:foregroundMark x1="77259" y1="46875" x2="77259" y2="46875"/>
                        <a14:foregroundMark x1="92212" y1="51786" x2="92212" y2="51786"/>
                        <a14:foregroundMark x1="83489" y1="61607" x2="83489" y2="61607"/>
                        <a14:foregroundMark x1="86916" y1="61161" x2="86916" y2="61161"/>
                        <a14:foregroundMark x1="83489" y1="67411" x2="83489" y2="67411"/>
                        <a14:foregroundMark x1="95016" y1="94196" x2="95016" y2="94196"/>
                        <a14:foregroundMark x1="40187" y1="80804" x2="40187" y2="80804"/>
                        <a14:foregroundMark x1="13707" y1="83929" x2="13707" y2="83929"/>
                        <a14:foregroundMark x1="15888" y1="30804" x2="15888" y2="30804"/>
                        <a14:foregroundMark x1="24922" y1="29911" x2="24922" y2="29911"/>
                        <a14:foregroundMark x1="18380" y1="24554" x2="18380" y2="24554"/>
                        <a14:foregroundMark x1="19003" y1="16518" x2="11215" y2="34375"/>
                        <a14:foregroundMark x1="8100" y1="64286" x2="9657" y2="55357"/>
                        <a14:foregroundMark x1="4673" y1="83036" x2="6854" y2="79911"/>
                        <a14:foregroundMark x1="10592" y1="86161" x2="14953" y2="91071"/>
                        <a14:foregroundMark x1="27103" y1="67857" x2="33956" y2="62946"/>
                        <a14:foregroundMark x1="38318" y1="78571" x2="43925" y2="76786"/>
                        <a14:foregroundMark x1="47975" y1="65625" x2="53583" y2="68750"/>
                        <a14:foregroundMark x1="14019" y1="37946" x2="32710" y2="25893"/>
                        <a14:foregroundMark x1="50467" y1="83036" x2="55140" y2="89732"/>
                        <a14:foregroundMark x1="51713" y1="69196" x2="61682" y2="83036"/>
                        <a14:foregroundMark x1="67290" y1="64286" x2="75701" y2="60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412776"/>
            <a:ext cx="2232005" cy="155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467600" cy="954360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Младенчество и Детство (0 -11 </a:t>
            </a:r>
            <a:r>
              <a:rPr lang="ru-RU" sz="2400" dirty="0"/>
              <a:t>лет</a:t>
            </a:r>
            <a:r>
              <a:rPr lang="ru-RU" sz="3200" dirty="0"/>
              <a:t>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067128" cy="5205192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Семья выполняет воспитательную функцию – от родителей ребенок берет понятия этики, морали, устройства мира.</a:t>
            </a:r>
          </a:p>
          <a:p>
            <a:r>
              <a:rPr lang="ru-RU" dirty="0"/>
              <a:t>Семья обеспечивает ребенка средствами к существованию и одновременно определяет его социальный статус</a:t>
            </a:r>
          </a:p>
          <a:p>
            <a:r>
              <a:rPr lang="ru-RU" dirty="0"/>
              <a:t>Семья также помогает ребенку осознать себя, как часть нации, народа, формирует этническое сознание.</a:t>
            </a:r>
          </a:p>
          <a:p>
            <a:r>
              <a:rPr lang="ru-RU" dirty="0"/>
              <a:t>Важную роль так же играет школа, потому что настает момент, когда исчерпаны рамки развития в семье и ребенок вынужден  открывать новые горизонты развития. </a:t>
            </a:r>
          </a:p>
          <a:p>
            <a:r>
              <a:rPr lang="ru-RU" dirty="0"/>
              <a:t>Если ребенок успешно овладевает знаниями, он верит в свои силы, уверен, спокоен. Неудачи в школе приводят к появлению чувства своей неполноценности, неверия в свои силы, отчаяния, потере интереса к учебе.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Отрочество</a:t>
            </a:r>
            <a:br>
              <a:rPr lang="ru-RU" dirty="0"/>
            </a:br>
            <a:r>
              <a:rPr lang="ru-RU" dirty="0"/>
              <a:t>(11- 20 </a:t>
            </a:r>
            <a:r>
              <a:rPr lang="ru-RU" sz="1800" dirty="0"/>
              <a:t>лет</a:t>
            </a:r>
            <a:r>
              <a:rPr lang="ru-RU" dirty="0"/>
              <a:t>)</a:t>
            </a: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12775" y="3140968"/>
            <a:ext cx="7520940" cy="2376264"/>
          </a:xfrm>
        </p:spPr>
        <p:txBody>
          <a:bodyPr/>
          <a:lstStyle/>
          <a:p>
            <a:pPr marL="0" indent="0" algn="ctr"/>
            <a:r>
              <a:rPr lang="ru-RU" sz="1800" dirty="0"/>
              <a:t>На этой стадии формируется центральная форма </a:t>
            </a:r>
            <a:r>
              <a:rPr lang="ru-RU" sz="1800" dirty="0" err="1"/>
              <a:t>эгоидентичности</a:t>
            </a:r>
            <a:r>
              <a:rPr lang="ru-RU" sz="1800" dirty="0"/>
              <a:t> (личностного «Я»). Бурный физиологический рост, половое созревание, озабоченность тем, как он выглядит перед другими, необходимость найти свое профессиональное призвание, способности, умения — вот вопросы, которые встают перед подростком, и это уже есть требования общества </a:t>
            </a:r>
            <a:r>
              <a:rPr lang="ru-RU" dirty="0"/>
              <a:t>к нему о самоопределении.</a:t>
            </a:r>
          </a:p>
        </p:txBody>
      </p:sp>
      <p:sp>
        <p:nvSpPr>
          <p:cNvPr id="4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60337"/>
            <a:ext cx="2719908" cy="3127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5" descr="Картинки по запросу социализация личност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9743"/>
            <a:ext cx="252028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128</TotalTime>
  <Words>679</Words>
  <Application>Microsoft Office PowerPoint</Application>
  <PresentationFormat>Экран (4:3)</PresentationFormat>
  <Paragraphs>49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Century Schoolbook</vt:lpstr>
      <vt:lpstr>Wingdings</vt:lpstr>
      <vt:lpstr>Wingdings 2</vt:lpstr>
      <vt:lpstr>Эркер</vt:lpstr>
      <vt:lpstr>СОЦИАЛИЗАЦИЯ ЛИЧНОСТИ</vt:lpstr>
      <vt:lpstr>ПОНЯТИЕ СОЦИАЛИЗАЦИИ</vt:lpstr>
      <vt:lpstr>КОГДА НАЧИНАЕТСЯ ПРОЦЕСС СОЦИАЛИЗАЦИИ?</vt:lpstr>
      <vt:lpstr>Процесс социализации личности проходит в своем развитии три основные фазы:</vt:lpstr>
      <vt:lpstr>Этапы социализации</vt:lpstr>
      <vt:lpstr>Э. Эриксон выделил 8 стадий развития личности: Младенчество Раннее детство Детство Младший школьный возраст Отрочество   Юность Зрелость Старость</vt:lpstr>
      <vt:lpstr>На каждой из стадий имеют место факторы влияния </vt:lpstr>
      <vt:lpstr>Младенчество и Детство (0 -11 лет)</vt:lpstr>
      <vt:lpstr>Отрочество (11- 20 лет)</vt:lpstr>
      <vt:lpstr>Юность (21-25 лет)</vt:lpstr>
      <vt:lpstr>Зрелость  (от 25 до 55/65 лет)</vt:lpstr>
      <vt:lpstr>Старость</vt:lpstr>
      <vt:lpstr>Вывод: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СОЦИАЛИЗАЦИЯ ЛИЧНОСТИ</dc:title>
  <dc:creator>Sony ПК</dc:creator>
  <cp:lastModifiedBy>Волохова Татьяна Анатольевна</cp:lastModifiedBy>
  <cp:revision>14</cp:revision>
  <dcterms:created xsi:type="dcterms:W3CDTF">2022-11-10T07:18:31Z</dcterms:created>
  <dcterms:modified xsi:type="dcterms:W3CDTF">2023-02-26T11:11:28Z</dcterms:modified>
</cp:coreProperties>
</file>