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 rtl="0"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BA5522-591E-45F7-B3C6-323C796358E5}" v="194" dt="2023-03-03T07:26:43.9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1" autoAdjust="0"/>
    <p:restoredTop sz="96296" autoAdjust="0"/>
  </p:normalViewPr>
  <p:slideViewPr>
    <p:cSldViewPr snapToGrid="0">
      <p:cViewPr varScale="1">
        <p:scale>
          <a:sx n="119" d="100"/>
          <a:sy n="119" d="100"/>
        </p:scale>
        <p:origin x="10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3708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68147666-B5DA-42D7-860C-6326547BCB4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004B30F-0DFB-41D3-B073-686D18F499F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0BFBDF-78BA-4949-898D-EAD6E750AE6A}" type="datetime1">
              <a:rPr lang="ru-RU" smtClean="0"/>
              <a:t>02.03.2023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2567D83-C42A-4FDB-8FA9-7C1D7EEC8C6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412F133-C81D-4A71-81A9-DCF01AE09B5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8F1C08-02AE-4968-A72D-572883DF4A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04657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5CB6C3-6DFD-4167-A658-5BE28C6F2E89}" type="datetime1">
              <a:rPr lang="ru-RU" smtClean="0"/>
              <a:pPr/>
              <a:t>02.03.2023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977A0C-2EBD-498E-B4E9-127161EE7B67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4616132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977A0C-2EBD-498E-B4E9-127161EE7B6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0092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Рисунок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Группа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Прямоугольник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Полилиния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Полилиния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Прямоугольник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Полилиния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Полилиния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Полилиния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Полилиния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Полилиния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Полилиния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Полилиния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Полилиния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Полилиния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Полилиния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Полилиния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Полилиния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Полилиния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Полилиния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Полилиния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Полилиния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Полилиния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Полилиния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Полилиния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Полилиния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Полилиния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Полилиния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Полилиния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Полилиния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Прямоугольник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Полилиния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Полилиния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Полилиния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Полилиния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Полилиния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Полилиния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Полилиния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Полилиния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Полилиния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Полилиния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Полилиния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Прямоугольник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Полилиния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Полилиния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Полилиния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Полилиния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Полилиния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Полилиния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Полилиния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Полилиния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Полилиния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Полилиния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Полилиния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Полилиния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Полилиния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rtlCol="0" anchor="b">
            <a:normAutofit/>
          </a:bodyPr>
          <a:lstStyle>
            <a:lvl1pPr algn="l">
              <a:defRPr sz="48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 rtlCol="0"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 rtlCol="0"/>
          <a:lstStyle/>
          <a:p>
            <a:pPr rtl="0"/>
            <a:fld id="{226E71D3-32FD-4BA5-B5EB-6BA9A9FD8591}" type="datetime1">
              <a:rPr lang="ru-RU" noProof="0" smtClean="0"/>
              <a:t>02.03.2023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t>‹#›</a:t>
            </a:fld>
            <a:endParaRPr lang="ru-RU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ый 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rtlCol="0" anchor="b">
            <a:normAutofit/>
          </a:bodyPr>
          <a:lstStyle>
            <a:lvl1pPr>
              <a:defRPr sz="32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Рисунок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 rtl="0">
              <a:buNone/>
            </a:pPr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1141364" y="5124020"/>
            <a:ext cx="9910859" cy="682472"/>
          </a:xfrm>
        </p:spPr>
        <p:txBody>
          <a:bodyPr rtlCol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1B5AF4B-3067-46C7-9F81-423C1983FDBA}" type="datetime1">
              <a:rPr lang="ru-RU" noProof="0" smtClean="0"/>
              <a:t>02.03.2023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t>‹#›</a:t>
            </a:fld>
            <a:endParaRPr lang="ru-RU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1141410" y="4419599"/>
            <a:ext cx="9904459" cy="1371599"/>
          </a:xfrm>
        </p:spPr>
        <p:txBody>
          <a:bodyPr rtlCol="0"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5F76350-5A7E-49DF-99E3-394F6CC410C2}" type="datetime1">
              <a:rPr lang="ru-RU" noProof="0" smtClean="0"/>
              <a:t>02.03.2023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t>‹#›</a:t>
            </a:fld>
            <a:endParaRPr lang="ru-RU" noProof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12" name="Текст 3"/>
          <p:cNvSpPr>
            <a:spLocks noGrp="1"/>
          </p:cNvSpPr>
          <p:nvPr>
            <p:ph type="body" sz="half" idx="13" hasCustomPrompt="1"/>
          </p:nvPr>
        </p:nvSpPr>
        <p:spPr>
          <a:xfrm>
            <a:off x="1720644" y="3365557"/>
            <a:ext cx="8752299" cy="54896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1141411" y="4309919"/>
            <a:ext cx="9906002" cy="1489496"/>
          </a:xfrm>
        </p:spPr>
        <p:txBody>
          <a:bodyPr rtlCol="0"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3093FAE-6D00-4E44-978A-F35CBD440AC4}" type="datetime1">
              <a:rPr lang="ru-RU" noProof="0" smtClean="0"/>
              <a:t>02.03.2023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60" name="Надпись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ru-RU" sz="8000" noProof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«</a:t>
            </a:r>
          </a:p>
        </p:txBody>
      </p:sp>
      <p:sp>
        <p:nvSpPr>
          <p:cNvPr id="61" name="Надпись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ru-RU" sz="8000" noProof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»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с имен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rtlCol="0" anchor="b">
            <a:normAutofit/>
          </a:bodyPr>
          <a:lstStyle>
            <a:lvl1pPr>
              <a:defRPr sz="36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1141364" y="4657655"/>
            <a:ext cx="9904505" cy="1140644"/>
          </a:xfrm>
        </p:spPr>
        <p:txBody>
          <a:bodyPr rtlCol="0"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81024B8-AC39-4FCC-A1F2-3D04B286AAD6}" type="datetime1">
              <a:rPr lang="ru-RU" noProof="0" smtClean="0"/>
              <a:t>02.03.2023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t>‹#›</a:t>
            </a:fld>
            <a:endParaRPr lang="ru-RU" noProof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ойной столбе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7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1141410" y="2674463"/>
            <a:ext cx="3196899" cy="685800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8" name="Текст 3"/>
          <p:cNvSpPr>
            <a:spLocks noGrp="1"/>
          </p:cNvSpPr>
          <p:nvPr>
            <p:ph type="body" sz="half" idx="15" hasCustomPrompt="1"/>
          </p:nvPr>
        </p:nvSpPr>
        <p:spPr>
          <a:xfrm>
            <a:off x="1127918" y="3360263"/>
            <a:ext cx="3208735" cy="2430936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3" hasCustomPrompt="1"/>
          </p:nvPr>
        </p:nvSpPr>
        <p:spPr>
          <a:xfrm>
            <a:off x="4514766" y="2677635"/>
            <a:ext cx="3184385" cy="685800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10" name="Текст 3"/>
          <p:cNvSpPr>
            <a:spLocks noGrp="1"/>
          </p:cNvSpPr>
          <p:nvPr>
            <p:ph type="body" sz="half" idx="16" hasCustomPrompt="1"/>
          </p:nvPr>
        </p:nvSpPr>
        <p:spPr>
          <a:xfrm>
            <a:off x="4504213" y="3363435"/>
            <a:ext cx="3195830" cy="2430936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11" name="Текст 4"/>
          <p:cNvSpPr>
            <a:spLocks noGrp="1"/>
          </p:cNvSpPr>
          <p:nvPr>
            <p:ph type="body" sz="quarter" idx="13" hasCustomPrompt="1"/>
          </p:nvPr>
        </p:nvSpPr>
        <p:spPr>
          <a:xfrm>
            <a:off x="7852442" y="2674463"/>
            <a:ext cx="3194968" cy="685800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12" name="Текст 3"/>
          <p:cNvSpPr>
            <a:spLocks noGrp="1"/>
          </p:cNvSpPr>
          <p:nvPr>
            <p:ph type="body" sz="half" idx="17" hasCustomPrompt="1"/>
          </p:nvPr>
        </p:nvSpPr>
        <p:spPr>
          <a:xfrm>
            <a:off x="7852442" y="3360263"/>
            <a:ext cx="3194968" cy="2430936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8D38531-F63B-46B5-A1F2-4DAD01111027}" type="datetime1">
              <a:rPr lang="ru-RU" noProof="0" smtClean="0"/>
              <a:t>02.03.2023</a:t>
            </a:fld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t>‹#›</a:t>
            </a:fld>
            <a:endParaRPr lang="ru-RU" noProof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19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1141413" y="4404596"/>
            <a:ext cx="3195240" cy="576262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20" name="Рисунок 2"/>
          <p:cNvSpPr>
            <a:spLocks noGrp="1" noChangeAspect="1"/>
          </p:cNvSpPr>
          <p:nvPr>
            <p:ph type="pic" idx="15" hasCustomPrompt="1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 rtl="0">
              <a:buNone/>
            </a:pPr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21" name="Текст 3"/>
          <p:cNvSpPr>
            <a:spLocks noGrp="1"/>
          </p:cNvSpPr>
          <p:nvPr>
            <p:ph type="body" sz="half" idx="18" hasCustomPrompt="1"/>
          </p:nvPr>
        </p:nvSpPr>
        <p:spPr>
          <a:xfrm>
            <a:off x="1141413" y="4980858"/>
            <a:ext cx="3195240" cy="81784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22" name="Текст 4"/>
          <p:cNvSpPr>
            <a:spLocks noGrp="1"/>
          </p:cNvSpPr>
          <p:nvPr>
            <p:ph type="body" sz="quarter" idx="3" hasCustomPrompt="1"/>
          </p:nvPr>
        </p:nvSpPr>
        <p:spPr>
          <a:xfrm>
            <a:off x="4489053" y="4404596"/>
            <a:ext cx="3200400" cy="576262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23" name="Рисунок 2"/>
          <p:cNvSpPr>
            <a:spLocks noGrp="1" noChangeAspect="1"/>
          </p:cNvSpPr>
          <p:nvPr>
            <p:ph type="pic" idx="21" hasCustomPrompt="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 rtl="0">
              <a:buNone/>
            </a:pPr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24" name="Текст 3"/>
          <p:cNvSpPr>
            <a:spLocks noGrp="1"/>
          </p:cNvSpPr>
          <p:nvPr>
            <p:ph type="body" sz="half" idx="19" hasCustomPrompt="1"/>
          </p:nvPr>
        </p:nvSpPr>
        <p:spPr>
          <a:xfrm>
            <a:off x="4487593" y="4980857"/>
            <a:ext cx="3200400" cy="81034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25" name="Текст 4"/>
          <p:cNvSpPr>
            <a:spLocks noGrp="1"/>
          </p:cNvSpPr>
          <p:nvPr>
            <p:ph type="body" sz="quarter" idx="13" hasCustomPrompt="1"/>
          </p:nvPr>
        </p:nvSpPr>
        <p:spPr>
          <a:xfrm>
            <a:off x="7852567" y="4404595"/>
            <a:ext cx="3190741" cy="576262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26" name="Рисунок 2"/>
          <p:cNvSpPr>
            <a:spLocks noGrp="1" noChangeAspect="1"/>
          </p:cNvSpPr>
          <p:nvPr>
            <p:ph type="pic" idx="22" hasCustomPrompt="1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 rtl="0">
              <a:buNone/>
            </a:pPr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27" name="Текст 3"/>
          <p:cNvSpPr>
            <a:spLocks noGrp="1"/>
          </p:cNvSpPr>
          <p:nvPr>
            <p:ph type="body" sz="half" idx="20" hasCustomPrompt="1"/>
          </p:nvPr>
        </p:nvSpPr>
        <p:spPr>
          <a:xfrm>
            <a:off x="7852442" y="4980854"/>
            <a:ext cx="3194968" cy="810345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628A567-3EB0-43DA-894A-BE4F62865DB3}" type="datetime1">
              <a:rPr lang="ru-RU" noProof="0" smtClean="0"/>
              <a:t>02.03.2023</a:t>
            </a:fld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t>‹#›</a:t>
            </a:fld>
            <a:endParaRPr lang="ru-RU" noProof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 anchor="t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0C780E6-16D2-4C01-BF69-64889FBB0B25}" type="datetime1">
              <a:rPr lang="ru-RU" noProof="0" smtClean="0"/>
              <a:t>02.03.2023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t>‹#›</a:t>
            </a:fld>
            <a:endParaRPr lang="ru-RU" noProof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 hasCustomPrompt="1"/>
          </p:nvPr>
        </p:nvSpPr>
        <p:spPr>
          <a:xfrm>
            <a:off x="1141410" y="609599"/>
            <a:ext cx="7748590" cy="5181601"/>
          </a:xfrm>
        </p:spPr>
        <p:txBody>
          <a:bodyPr vert="eaVert"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1EF6A54-205A-4894-85CA-836FFE127AC4}" type="datetime1">
              <a:rPr lang="ru-RU" noProof="0" smtClean="0"/>
              <a:t>02.03.2023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t>‹#›</a:t>
            </a:fld>
            <a:endParaRPr lang="ru-RU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D59E4B2-A3D8-4E01-8BC6-84D9C784D038}" type="datetime1">
              <a:rPr lang="ru-RU" noProof="0" smtClean="0"/>
              <a:t>02.03.2023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t>‹#›</a:t>
            </a:fld>
            <a:endParaRPr lang="ru-RU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rtlCol="0" anchor="b">
            <a:normAutofit/>
          </a:bodyPr>
          <a:lstStyle>
            <a:lvl1pPr>
              <a:defRPr sz="36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1141411" y="4424362"/>
            <a:ext cx="9906000" cy="1374776"/>
          </a:xfrm>
        </p:spPr>
        <p:txBody>
          <a:bodyPr rtlCol="0"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297D021-FD91-4644-8402-293C117D3111}" type="datetime1">
              <a:rPr lang="ru-RU" noProof="0" smtClean="0"/>
              <a:t>02.03.2023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t>‹#›</a:t>
            </a:fld>
            <a:endParaRPr lang="ru-RU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 hasCustomPrompt="1"/>
          </p:nvPr>
        </p:nvSpPr>
        <p:spPr>
          <a:xfrm>
            <a:off x="1141410" y="2249486"/>
            <a:ext cx="4878389" cy="3541714"/>
          </a:xfrm>
        </p:spPr>
        <p:txBody>
          <a:bodyPr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6172200" y="2249486"/>
            <a:ext cx="4875211" cy="3541714"/>
          </a:xfrm>
        </p:spPr>
        <p:txBody>
          <a:bodyPr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A446B8D-7EB0-4130-A1FC-46E3E64ABB45}" type="datetime1">
              <a:rPr lang="ru-RU" noProof="0" smtClean="0"/>
              <a:t>02.03.2023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t>‹#›</a:t>
            </a:fld>
            <a:endParaRPr lang="ru-RU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1370019" y="2249486"/>
            <a:ext cx="4649783" cy="823912"/>
          </a:xfrm>
        </p:spPr>
        <p:txBody>
          <a:bodyPr rtlCol="0"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1141410" y="3073397"/>
            <a:ext cx="4878391" cy="2717801"/>
          </a:xfrm>
        </p:spPr>
        <p:txBody>
          <a:bodyPr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 hasCustomPrompt="1"/>
          </p:nvPr>
        </p:nvSpPr>
        <p:spPr>
          <a:xfrm>
            <a:off x="6400808" y="2249485"/>
            <a:ext cx="4646602" cy="823912"/>
          </a:xfrm>
        </p:spPr>
        <p:txBody>
          <a:bodyPr rtlCol="0"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 hasCustomPrompt="1"/>
          </p:nvPr>
        </p:nvSpPr>
        <p:spPr>
          <a:xfrm>
            <a:off x="6172200" y="3073397"/>
            <a:ext cx="4875210" cy="2717801"/>
          </a:xfrm>
        </p:spPr>
        <p:txBody>
          <a:bodyPr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37574F0-16D3-408F-93FA-6916DC1BAD3F}" type="datetime1">
              <a:rPr lang="ru-RU" noProof="0" smtClean="0"/>
              <a:t>02.03.2023</a:t>
            </a:fld>
            <a:endParaRPr lang="ru-RU" noProof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t>‹#›</a:t>
            </a:fld>
            <a:endParaRPr lang="ru-RU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68FA92F-4FA8-43EA-8BD5-5329899B798B}" type="datetime1">
              <a:rPr lang="ru-RU" noProof="0" smtClean="0"/>
              <a:t>02.03.2023</a:t>
            </a:fld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t>‹#›</a:t>
            </a:fld>
            <a:endParaRPr lang="ru-RU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2F9D3BB-142D-4258-B666-85B58B1145CB}" type="datetime1">
              <a:rPr lang="ru-RU" noProof="0" smtClean="0"/>
              <a:t>02.03.2023</a:t>
            </a:fld>
            <a:endParaRPr lang="ru-RU" noProof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t>‹#›</a:t>
            </a:fld>
            <a:endParaRPr lang="ru-RU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5156200" y="592666"/>
            <a:ext cx="5891209" cy="5198534"/>
          </a:xfrm>
        </p:spPr>
        <p:txBody>
          <a:bodyPr rtlCol="0" anchor="ctr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1146705" y="2249486"/>
            <a:ext cx="3856037" cy="3541714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33E524F-E058-4C39-9ED8-E9101EFBBB22}" type="datetime1">
              <a:rPr lang="ru-RU" noProof="0" smtClean="0"/>
              <a:t>02.03.2023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t>‹#›</a:t>
            </a:fld>
            <a:endParaRPr lang="ru-RU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Рисунок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1141410" y="2249486"/>
            <a:ext cx="5934511" cy="3541714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762E06-9654-4BE2-A90A-221151FA31EE}" type="datetime1">
              <a:rPr lang="ru-RU" noProof="0" smtClean="0"/>
              <a:t>02.03.2023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t>‹#›</a:t>
            </a:fld>
            <a:endParaRPr lang="ru-RU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Группа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Группа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Прямоугольник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Полилиния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Полилиния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Полилиния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Полилиния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Полилиния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Полилиния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Полилиния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Полилиния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Полилиния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Полилиния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Линия 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Полилиния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Полилиния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Полилиния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Полилиния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Прямоугольник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Полилиния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Полилиния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Полилиния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Полилиния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Полилиния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Полилиния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Полилиния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Полилиния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Полилиния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Полилиния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Группа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Полилиния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Полилиния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Полилиния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Полилиния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Полилиния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Полилиния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Полилиния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Полилиния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Полилиния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Прямоугольник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CDDB632F-057E-4E6C-9691-0FCDB525310C}" type="datetime1">
              <a:rPr lang="ru-RU" noProof="0" smtClean="0"/>
              <a:t>02.03.2023</a:t>
            </a:fld>
            <a:endParaRPr lang="ru-RU" noProof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ru-RU" noProof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6D22F896-40B5-4ADD-8801-0D06FADFA095}" type="slidenum">
              <a:rPr lang="ru-RU" noProof="0" smtClean="0"/>
              <a:pPr/>
              <a:t>‹#›</a:t>
            </a:fld>
            <a:endParaRPr lang="ru-RU" noProof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732" y="1610824"/>
            <a:ext cx="8791575" cy="2387600"/>
          </a:xfrm>
        </p:spPr>
        <p:txBody>
          <a:bodyPr rtlCol="0"/>
          <a:lstStyle/>
          <a:p>
            <a:pPr algn="ctr"/>
            <a:r>
              <a:rPr lang="ru-RU" dirty="0">
                <a:latin typeface="Calibri"/>
                <a:ea typeface="Calibri"/>
                <a:cs typeface="Calibri"/>
              </a:rPr>
              <a:t>ЭСКИЗИРОВАНИЕ ДЕТАЛЕЙ</a:t>
            </a:r>
          </a:p>
          <a:p>
            <a:endParaRPr lang="ru-RU" dirty="0">
              <a:ea typeface="Calibri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17655" y="5477730"/>
            <a:ext cx="8791575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dirty="0">
                <a:latin typeface="Calibri"/>
                <a:ea typeface="Calibri"/>
                <a:cs typeface="Calibri"/>
              </a:rPr>
              <a:t>Выполнил преподаватель  инженерной графики </a:t>
            </a:r>
            <a:r>
              <a:rPr lang="ru-RU" dirty="0" err="1">
                <a:latin typeface="Calibri"/>
                <a:ea typeface="Calibri"/>
                <a:cs typeface="Calibri"/>
              </a:rPr>
              <a:t>лучинина</a:t>
            </a:r>
            <a:r>
              <a:rPr lang="ru-RU" dirty="0">
                <a:latin typeface="Calibri"/>
                <a:ea typeface="Calibri"/>
                <a:cs typeface="Calibri"/>
              </a:rPr>
              <a:t> </a:t>
            </a:r>
            <a:r>
              <a:rPr lang="ru-RU" dirty="0" err="1">
                <a:latin typeface="Calibri"/>
                <a:ea typeface="Calibri"/>
                <a:cs typeface="Calibri"/>
              </a:rPr>
              <a:t>и.а</a:t>
            </a:r>
            <a:endParaRPr lang="ru-RU" dirty="0" err="1"/>
          </a:p>
        </p:txBody>
      </p:sp>
    </p:spTree>
    <p:extLst>
      <p:ext uri="{BB962C8B-B14F-4D97-AF65-F5344CB8AC3E}">
        <p14:creationId xmlns:p14="http://schemas.microsoft.com/office/powerpoint/2010/main" val="3856144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53A857-4655-723B-31B8-53711F45D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41E5427-FDA4-3F52-1A21-45C796FA0A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7103" y="160216"/>
            <a:ext cx="11154919" cy="6432058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Calibri"/>
                <a:ea typeface="Calibri"/>
                <a:cs typeface="Calibri"/>
              </a:rPr>
              <a:t>Радиусы скруглений определяют </a:t>
            </a:r>
            <a:r>
              <a:rPr lang="ru-RU" sz="2000" dirty="0" err="1">
                <a:latin typeface="Calibri"/>
                <a:ea typeface="Calibri"/>
                <a:cs typeface="Calibri"/>
              </a:rPr>
              <a:t>радиусомером</a:t>
            </a:r>
            <a:r>
              <a:rPr lang="ru-RU" sz="2000" dirty="0">
                <a:latin typeface="Calibri"/>
                <a:ea typeface="Calibri"/>
                <a:cs typeface="Calibri"/>
              </a:rPr>
              <a:t> (набор шаблонов)  (Рисунок 7.3, а). Определение параметров стандартной резьбы производят с помощью штангенциркуля и резьбомеров. Резьбомеры представляют собой набор шаблонов, измерительная часть которых соответствует профилю стандартной резьбы. Резьбомеры бывают двух типов: для метрической резьбы с клеймом «М60</a:t>
            </a:r>
            <a:r>
              <a:rPr lang="ru-RU" sz="2000" baseline="30000" dirty="0">
                <a:latin typeface="Calibri"/>
                <a:ea typeface="Calibri"/>
                <a:cs typeface="Calibri"/>
              </a:rPr>
              <a:t>0</a:t>
            </a:r>
            <a:r>
              <a:rPr lang="ru-RU" sz="2000" dirty="0">
                <a:latin typeface="Calibri"/>
                <a:ea typeface="Calibri"/>
                <a:cs typeface="Calibri"/>
              </a:rPr>
              <a:t>» и размером шага в миллиметрах на каждой пластинке и для дюймовой и трубной резьбы с клеймом «Д55</a:t>
            </a:r>
            <a:r>
              <a:rPr lang="ru-RU" sz="2000" baseline="30000" dirty="0">
                <a:latin typeface="Calibri"/>
                <a:ea typeface="Calibri"/>
                <a:cs typeface="Calibri"/>
              </a:rPr>
              <a:t>0</a:t>
            </a:r>
            <a:r>
              <a:rPr lang="ru-RU" sz="2000" dirty="0">
                <a:latin typeface="Calibri"/>
                <a:ea typeface="Calibri"/>
                <a:cs typeface="Calibri"/>
              </a:rPr>
              <a:t>» и указанием числа ниток на дюйме на каждой пластинке. Для измерения шага резьбы на детали резьбомером подбирают шаблон-пластинку, зубцы которой совпадают с впадинами измеряемой резьбы Рисунок 7.3, б). Затем читают указанный на пластинке шаг (или число ниток на дюйм). Наружный диаметр стержня (или внутренний в отверстии) измеряют штангенциркулем. Определив размер и шаг, устанавливают тип и размер резьбы по таблицам стандартной резьбы (ГОСТ 8724-81, ГОСТ 6357-81).</a:t>
            </a:r>
            <a:endParaRPr lang="ru-RU"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31421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>
            <a:extLst>
              <a:ext uri="{FF2B5EF4-FFF2-40B4-BE49-F238E27FC236}">
                <a16:creationId xmlns:a16="http://schemas.microsoft.com/office/drawing/2014/main" id="{5FF7B57D-FF7B-48B3-9F60-9BCEEECF9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EB95AFDF-FA7D-4311-9C65-6D507D92F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9A5CCD98-20C1-4404-B788-FDA92F8A44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5" name="Rectangle 5">
                <a:extLst>
                  <a:ext uri="{FF2B5EF4-FFF2-40B4-BE49-F238E27FC236}">
                    <a16:creationId xmlns:a16="http://schemas.microsoft.com/office/drawing/2014/main" id="{C1424C76-B5C3-468E-86FA-8D9B269053D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6">
                <a:extLst>
                  <a:ext uri="{FF2B5EF4-FFF2-40B4-BE49-F238E27FC236}">
                    <a16:creationId xmlns:a16="http://schemas.microsoft.com/office/drawing/2014/main" id="{B3922267-72C9-403B-A6DE-7D0A43D5541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7">
                <a:extLst>
                  <a:ext uri="{FF2B5EF4-FFF2-40B4-BE49-F238E27FC236}">
                    <a16:creationId xmlns:a16="http://schemas.microsoft.com/office/drawing/2014/main" id="{7276DB68-2E8D-4723-852B-7476DD38FED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8">
                <a:extLst>
                  <a:ext uri="{FF2B5EF4-FFF2-40B4-BE49-F238E27FC236}">
                    <a16:creationId xmlns:a16="http://schemas.microsoft.com/office/drawing/2014/main" id="{0A155711-4993-4D1E-89EA-A397C164F0F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9">
                <a:extLst>
                  <a:ext uri="{FF2B5EF4-FFF2-40B4-BE49-F238E27FC236}">
                    <a16:creationId xmlns:a16="http://schemas.microsoft.com/office/drawing/2014/main" id="{2AB42136-2551-4CAA-857F-65FA3247B49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0">
                <a:extLst>
                  <a:ext uri="{FF2B5EF4-FFF2-40B4-BE49-F238E27FC236}">
                    <a16:creationId xmlns:a16="http://schemas.microsoft.com/office/drawing/2014/main" id="{7C2ADEA1-EA3E-4C0E-A28E-460092F7FFD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1">
                <a:extLst>
                  <a:ext uri="{FF2B5EF4-FFF2-40B4-BE49-F238E27FC236}">
                    <a16:creationId xmlns:a16="http://schemas.microsoft.com/office/drawing/2014/main" id="{B04584B3-081C-4286-A840-AB5B16B10AA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Freeform 12">
                <a:extLst>
                  <a:ext uri="{FF2B5EF4-FFF2-40B4-BE49-F238E27FC236}">
                    <a16:creationId xmlns:a16="http://schemas.microsoft.com/office/drawing/2014/main" id="{3AB388FD-C246-4936-A041-E0413A13298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3" name="Freeform 13">
                <a:extLst>
                  <a:ext uri="{FF2B5EF4-FFF2-40B4-BE49-F238E27FC236}">
                    <a16:creationId xmlns:a16="http://schemas.microsoft.com/office/drawing/2014/main" id="{57692343-2D12-4F57-836C-945D407B68B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4">
                <a:extLst>
                  <a:ext uri="{FF2B5EF4-FFF2-40B4-BE49-F238E27FC236}">
                    <a16:creationId xmlns:a16="http://schemas.microsoft.com/office/drawing/2014/main" id="{062EE710-0210-4840-8698-E0DF1C61700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5">
                <a:extLst>
                  <a:ext uri="{FF2B5EF4-FFF2-40B4-BE49-F238E27FC236}">
                    <a16:creationId xmlns:a16="http://schemas.microsoft.com/office/drawing/2014/main" id="{161892F4-6071-40CD-8E18-CDEE0C91B58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Line 16">
                <a:extLst>
                  <a:ext uri="{FF2B5EF4-FFF2-40B4-BE49-F238E27FC236}">
                    <a16:creationId xmlns:a16="http://schemas.microsoft.com/office/drawing/2014/main" id="{3E6BBE44-8D88-407D-B1C6-10C89DD6173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ShapeType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7" name="Freeform 17">
                <a:extLst>
                  <a:ext uri="{FF2B5EF4-FFF2-40B4-BE49-F238E27FC236}">
                    <a16:creationId xmlns:a16="http://schemas.microsoft.com/office/drawing/2014/main" id="{1E90AE6E-328E-4730-825C-B5130F5CFCA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18">
                <a:extLst>
                  <a:ext uri="{FF2B5EF4-FFF2-40B4-BE49-F238E27FC236}">
                    <a16:creationId xmlns:a16="http://schemas.microsoft.com/office/drawing/2014/main" id="{24EC969F-6E4A-4163-ABDA-4674429A3DC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19">
                <a:extLst>
                  <a:ext uri="{FF2B5EF4-FFF2-40B4-BE49-F238E27FC236}">
                    <a16:creationId xmlns:a16="http://schemas.microsoft.com/office/drawing/2014/main" id="{1B735C94-B049-42C6-9DEF-5DB70D58CE4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0">
                <a:extLst>
                  <a:ext uri="{FF2B5EF4-FFF2-40B4-BE49-F238E27FC236}">
                    <a16:creationId xmlns:a16="http://schemas.microsoft.com/office/drawing/2014/main" id="{051C02E6-1954-478B-AEAE-BF8F36BE941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Rectangle 21">
                <a:extLst>
                  <a:ext uri="{FF2B5EF4-FFF2-40B4-BE49-F238E27FC236}">
                    <a16:creationId xmlns:a16="http://schemas.microsoft.com/office/drawing/2014/main" id="{6710B1C0-310A-48D0-B824-459D9AFC2FB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2">
                <a:extLst>
                  <a:ext uri="{FF2B5EF4-FFF2-40B4-BE49-F238E27FC236}">
                    <a16:creationId xmlns:a16="http://schemas.microsoft.com/office/drawing/2014/main" id="{1204A606-D9A6-4DC6-9F0E-D516EA1EB95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3">
                <a:extLst>
                  <a:ext uri="{FF2B5EF4-FFF2-40B4-BE49-F238E27FC236}">
                    <a16:creationId xmlns:a16="http://schemas.microsoft.com/office/drawing/2014/main" id="{EE569555-0243-4979-A537-C9B4AFD5F25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4">
                <a:extLst>
                  <a:ext uri="{FF2B5EF4-FFF2-40B4-BE49-F238E27FC236}">
                    <a16:creationId xmlns:a16="http://schemas.microsoft.com/office/drawing/2014/main" id="{D52A977D-4993-48AF-A792-F2DE0963914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5">
                <a:extLst>
                  <a:ext uri="{FF2B5EF4-FFF2-40B4-BE49-F238E27FC236}">
                    <a16:creationId xmlns:a16="http://schemas.microsoft.com/office/drawing/2014/main" id="{93CFF2DC-E52E-4D99-97D5-B0D7B792E50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26">
                <a:extLst>
                  <a:ext uri="{FF2B5EF4-FFF2-40B4-BE49-F238E27FC236}">
                    <a16:creationId xmlns:a16="http://schemas.microsoft.com/office/drawing/2014/main" id="{5E175372-AF09-42A7-B3D0-226C8348917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27">
                <a:extLst>
                  <a:ext uri="{FF2B5EF4-FFF2-40B4-BE49-F238E27FC236}">
                    <a16:creationId xmlns:a16="http://schemas.microsoft.com/office/drawing/2014/main" id="{ABF20BA9-F4B2-49EA-A573-578B1897747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8" name="Freeform 28">
                <a:extLst>
                  <a:ext uri="{FF2B5EF4-FFF2-40B4-BE49-F238E27FC236}">
                    <a16:creationId xmlns:a16="http://schemas.microsoft.com/office/drawing/2014/main" id="{AA3A7A4B-C811-4E23-8BFD-5823A032DA3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9" name="Freeform 29">
                <a:extLst>
                  <a:ext uri="{FF2B5EF4-FFF2-40B4-BE49-F238E27FC236}">
                    <a16:creationId xmlns:a16="http://schemas.microsoft.com/office/drawing/2014/main" id="{47537781-F057-4B97-AD8F-12FE9BE599A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50" name="Freeform 30">
                <a:extLst>
                  <a:ext uri="{FF2B5EF4-FFF2-40B4-BE49-F238E27FC236}">
                    <a16:creationId xmlns:a16="http://schemas.microsoft.com/office/drawing/2014/main" id="{078883C7-EB52-4BB7-A9A7-F8C046A8331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51" name="Freeform 31">
                <a:extLst>
                  <a:ext uri="{FF2B5EF4-FFF2-40B4-BE49-F238E27FC236}">
                    <a16:creationId xmlns:a16="http://schemas.microsoft.com/office/drawing/2014/main" id="{63CCBBF8-5972-4ED3-AB5B-46DC425B177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A8C19883-37FB-437C-A3AA-89AA6239D3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5" name="Freeform 32">
                <a:extLst>
                  <a:ext uri="{FF2B5EF4-FFF2-40B4-BE49-F238E27FC236}">
                    <a16:creationId xmlns:a16="http://schemas.microsoft.com/office/drawing/2014/main" id="{AF1753DD-4CEF-45EC-B952-90EA8895D7C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3">
                <a:extLst>
                  <a:ext uri="{FF2B5EF4-FFF2-40B4-BE49-F238E27FC236}">
                    <a16:creationId xmlns:a16="http://schemas.microsoft.com/office/drawing/2014/main" id="{5B9356DB-C1BE-4D76-8FA7-4FBAA12D1D3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4">
                <a:extLst>
                  <a:ext uri="{FF2B5EF4-FFF2-40B4-BE49-F238E27FC236}">
                    <a16:creationId xmlns:a16="http://schemas.microsoft.com/office/drawing/2014/main" id="{C4F59561-572D-42BA-A6FD-F3AFA1A394D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5">
                <a:extLst>
                  <a:ext uri="{FF2B5EF4-FFF2-40B4-BE49-F238E27FC236}">
                    <a16:creationId xmlns:a16="http://schemas.microsoft.com/office/drawing/2014/main" id="{BB7A51A1-D509-4494-BAE2-1B96CAD4DB3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36">
                <a:extLst>
                  <a:ext uri="{FF2B5EF4-FFF2-40B4-BE49-F238E27FC236}">
                    <a16:creationId xmlns:a16="http://schemas.microsoft.com/office/drawing/2014/main" id="{D3FE0B5A-55DE-4E56-8E9B-B92D1DB9A89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Freeform 37">
                <a:extLst>
                  <a:ext uri="{FF2B5EF4-FFF2-40B4-BE49-F238E27FC236}">
                    <a16:creationId xmlns:a16="http://schemas.microsoft.com/office/drawing/2014/main" id="{F125661C-3A0E-4B6E-B2AB-1B08C892517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1" name="Freeform 38">
                <a:extLst>
                  <a:ext uri="{FF2B5EF4-FFF2-40B4-BE49-F238E27FC236}">
                    <a16:creationId xmlns:a16="http://schemas.microsoft.com/office/drawing/2014/main" id="{39304006-EE77-438A-A0D1-537322356C1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39">
                <a:extLst>
                  <a:ext uri="{FF2B5EF4-FFF2-40B4-BE49-F238E27FC236}">
                    <a16:creationId xmlns:a16="http://schemas.microsoft.com/office/drawing/2014/main" id="{C6031DEB-4109-4049-82CF-DD06483A2CA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40">
                <a:extLst>
                  <a:ext uri="{FF2B5EF4-FFF2-40B4-BE49-F238E27FC236}">
                    <a16:creationId xmlns:a16="http://schemas.microsoft.com/office/drawing/2014/main" id="{65FC2657-18D6-4490-88D6-32E6B1C6FB1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Rectangle 41">
                <a:extLst>
                  <a:ext uri="{FF2B5EF4-FFF2-40B4-BE49-F238E27FC236}">
                    <a16:creationId xmlns:a16="http://schemas.microsoft.com/office/drawing/2014/main" id="{20BEA03B-3EAD-4FA2-BC9D-25A14D635CF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 useBgFill="1">
        <p:nvSpPr>
          <p:cNvPr id="53" name="Rectangle 52">
            <a:extLst>
              <a:ext uri="{FF2B5EF4-FFF2-40B4-BE49-F238E27FC236}">
                <a16:creationId xmlns:a16="http://schemas.microsoft.com/office/drawing/2014/main" id="{6697F791-5FFA-4164-899F-EB52EA72B0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5" name="Picture 2">
            <a:extLst>
              <a:ext uri="{FF2B5EF4-FFF2-40B4-BE49-F238E27FC236}">
                <a16:creationId xmlns:a16="http://schemas.microsoft.com/office/drawing/2014/main" id="{4E28A1A9-FB81-4816-AAEA-C3B4309469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" y="-2"/>
            <a:ext cx="4061525" cy="6858001"/>
          </a:xfrm>
          <a:prstGeom prst="rect">
            <a:avLst/>
          </a:prstGeom>
          <a:extLst>
            <a:ext uri="{909E8E84-426E-40dd-AFC4-6F175D3DCCD1}">
              <a14:hiddenFill xmlns="" xmlns:a16="http://schemas.microsoft.com/office/drawing/2014/main" xmlns:p14="http://schemas.microsoft.com/office/powerpoint/2010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Rectangle 56">
            <a:extLst>
              <a:ext uri="{FF2B5EF4-FFF2-40B4-BE49-F238E27FC236}">
                <a16:creationId xmlns:a16="http://schemas.microsoft.com/office/drawing/2014/main" id="{B773AB25-A422-41AA-9737-5E04C1966D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53"/>
            <a:ext cx="4055621" cy="6858000"/>
          </a:xfrm>
          <a:prstGeom prst="rect">
            <a:avLst/>
          </a:prstGeom>
          <a:ln>
            <a:noFill/>
          </a:ln>
          <a:effectLst>
            <a:outerShdw blurRad="76200" dist="38100" algn="l" rotWithShape="0">
              <a:prstClr val="black">
                <a:alpha val="3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9" name="Picture 2">
            <a:extLst>
              <a:ext uri="{FF2B5EF4-FFF2-40B4-BE49-F238E27FC236}">
                <a16:creationId xmlns:a16="http://schemas.microsoft.com/office/drawing/2014/main" id="{AF0552B8-DE8C-40DF-B29F-1728E6A10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530" y="23283"/>
            <a:ext cx="4078152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BB261C-34A9-12F6-0E61-D988CCC6A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266" y="618518"/>
            <a:ext cx="2851417" cy="1478570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>
              <a:solidFill>
                <a:srgbClr val="FFFFFF"/>
              </a:solidFill>
              <a:latin typeface="+mj-lt"/>
              <a:cs typeface="+mj-cs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32FF605-41AA-8535-F661-05BF26566B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4620" y="2249487"/>
            <a:ext cx="2862444" cy="3957302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endParaRPr lang="en-US" sz="1400">
              <a:solidFill>
                <a:srgbClr val="FFFFFF"/>
              </a:solidFill>
              <a:latin typeface="+mn-lt"/>
              <a:cs typeface="+mn-cs"/>
            </a:endParaRPr>
          </a:p>
          <a:p>
            <a:r>
              <a:rPr lang="ru-RU" sz="2000" dirty="0">
                <a:latin typeface="Calibri"/>
                <a:ea typeface="Calibri"/>
                <a:cs typeface="Calibri"/>
              </a:rPr>
              <a:t>Рисунок 7.3 — Измерение радиусов и шага резьбы</a:t>
            </a:r>
            <a:endParaRPr lang="ru-RU" sz="2000" dirty="0">
              <a:latin typeface="Calibri"/>
              <a:cs typeface="Calibri"/>
            </a:endParaRP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6AD0D387-1584-4477-B5F8-52B50D4F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0788" cy="6858001"/>
            <a:chOff x="-14288" y="0"/>
            <a:chExt cx="1220788" cy="6858001"/>
          </a:xfrm>
          <a:gradFill flip="none" rotWithShape="1">
            <a:gsLst>
              <a:gs pos="0">
                <a:schemeClr val="bg2"/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2" name="Rectangle 5">
              <a:extLst>
                <a:ext uri="{FF2B5EF4-FFF2-40B4-BE49-F238E27FC236}">
                  <a16:creationId xmlns:a16="http://schemas.microsoft.com/office/drawing/2014/main" id="{22C90122-8CF0-4164-B596-168DE41D39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3" name="Freeform 6">
              <a:extLst>
                <a:ext uri="{FF2B5EF4-FFF2-40B4-BE49-F238E27FC236}">
                  <a16:creationId xmlns:a16="http://schemas.microsoft.com/office/drawing/2014/main" id="{E74D534E-37A6-4D27-9C47-0B2F052783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7">
              <a:extLst>
                <a:ext uri="{FF2B5EF4-FFF2-40B4-BE49-F238E27FC236}">
                  <a16:creationId xmlns:a16="http://schemas.microsoft.com/office/drawing/2014/main" id="{1C1C156E-D2E0-468A-9B19-79521D69BF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8">
              <a:extLst>
                <a:ext uri="{FF2B5EF4-FFF2-40B4-BE49-F238E27FC236}">
                  <a16:creationId xmlns:a16="http://schemas.microsoft.com/office/drawing/2014/main" id="{14C97F11-4F6C-4DFF-89BC-3AEA5B7FF7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6" name="Freeform 9">
              <a:extLst>
                <a:ext uri="{FF2B5EF4-FFF2-40B4-BE49-F238E27FC236}">
                  <a16:creationId xmlns:a16="http://schemas.microsoft.com/office/drawing/2014/main" id="{773C2106-77CE-42E1-839F-925EAEBB2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7" name="Freeform 10">
              <a:extLst>
                <a:ext uri="{FF2B5EF4-FFF2-40B4-BE49-F238E27FC236}">
                  <a16:creationId xmlns:a16="http://schemas.microsoft.com/office/drawing/2014/main" id="{E2807D33-BD1F-4B09-8D93-63C06DB3C0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8" name="Freeform 11">
              <a:extLst>
                <a:ext uri="{FF2B5EF4-FFF2-40B4-BE49-F238E27FC236}">
                  <a16:creationId xmlns:a16="http://schemas.microsoft.com/office/drawing/2014/main" id="{84BDF3E8-157B-47D1-AF8E-FE1EFF0612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12">
              <a:extLst>
                <a:ext uri="{FF2B5EF4-FFF2-40B4-BE49-F238E27FC236}">
                  <a16:creationId xmlns:a16="http://schemas.microsoft.com/office/drawing/2014/main" id="{68B482B5-E0FD-406A-99B2-297DF33354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Freeform 13">
              <a:extLst>
                <a:ext uri="{FF2B5EF4-FFF2-40B4-BE49-F238E27FC236}">
                  <a16:creationId xmlns:a16="http://schemas.microsoft.com/office/drawing/2014/main" id="{B8750F30-12E8-410B-8709-78F1EF3BBE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1" name="Freeform 14">
              <a:extLst>
                <a:ext uri="{FF2B5EF4-FFF2-40B4-BE49-F238E27FC236}">
                  <a16:creationId xmlns:a16="http://schemas.microsoft.com/office/drawing/2014/main" id="{DB2D030A-4700-4CC4-A971-F119F8372C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5">
              <a:extLst>
                <a:ext uri="{FF2B5EF4-FFF2-40B4-BE49-F238E27FC236}">
                  <a16:creationId xmlns:a16="http://schemas.microsoft.com/office/drawing/2014/main" id="{B4E516DB-F66E-4E88-8CAA-67153F5618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Line 16">
              <a:extLst>
                <a:ext uri="{FF2B5EF4-FFF2-40B4-BE49-F238E27FC236}">
                  <a16:creationId xmlns:a16="http://schemas.microsoft.com/office/drawing/2014/main" id="{DF749FDD-DD56-4DC9-A379-77E1106981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74" name="Freeform 17">
              <a:extLst>
                <a:ext uri="{FF2B5EF4-FFF2-40B4-BE49-F238E27FC236}">
                  <a16:creationId xmlns:a16="http://schemas.microsoft.com/office/drawing/2014/main" id="{6AD95087-E0AF-45D3-B824-EFFCBBECDE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8">
              <a:extLst>
                <a:ext uri="{FF2B5EF4-FFF2-40B4-BE49-F238E27FC236}">
                  <a16:creationId xmlns:a16="http://schemas.microsoft.com/office/drawing/2014/main" id="{2D21010F-3DE2-4881-B9D5-3415C4E05D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9">
              <a:extLst>
                <a:ext uri="{FF2B5EF4-FFF2-40B4-BE49-F238E27FC236}">
                  <a16:creationId xmlns:a16="http://schemas.microsoft.com/office/drawing/2014/main" id="{2AFDF4BC-8E99-4A2C-9EF2-4B98A05C2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20">
              <a:extLst>
                <a:ext uri="{FF2B5EF4-FFF2-40B4-BE49-F238E27FC236}">
                  <a16:creationId xmlns:a16="http://schemas.microsoft.com/office/drawing/2014/main" id="{BB8EAEE8-22EA-4103-A02E-5043474C4B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Rectangle 21">
              <a:extLst>
                <a:ext uri="{FF2B5EF4-FFF2-40B4-BE49-F238E27FC236}">
                  <a16:creationId xmlns:a16="http://schemas.microsoft.com/office/drawing/2014/main" id="{7148ABD2-E447-429F-B97E-86494051C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9" name="Freeform 22">
              <a:extLst>
                <a:ext uri="{FF2B5EF4-FFF2-40B4-BE49-F238E27FC236}">
                  <a16:creationId xmlns:a16="http://schemas.microsoft.com/office/drawing/2014/main" id="{99900F4A-F8CA-456E-9FA0-34572621C0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23">
              <a:extLst>
                <a:ext uri="{FF2B5EF4-FFF2-40B4-BE49-F238E27FC236}">
                  <a16:creationId xmlns:a16="http://schemas.microsoft.com/office/drawing/2014/main" id="{DF5CD0A9-E49B-4968-886B-41C1A66D23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24">
              <a:extLst>
                <a:ext uri="{FF2B5EF4-FFF2-40B4-BE49-F238E27FC236}">
                  <a16:creationId xmlns:a16="http://schemas.microsoft.com/office/drawing/2014/main" id="{7E462582-7383-4272-A323-85C9D137C4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5">
              <a:extLst>
                <a:ext uri="{FF2B5EF4-FFF2-40B4-BE49-F238E27FC236}">
                  <a16:creationId xmlns:a16="http://schemas.microsoft.com/office/drawing/2014/main" id="{CB472F67-7C37-4D80-B346-DE30D44B55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6">
              <a:extLst>
                <a:ext uri="{FF2B5EF4-FFF2-40B4-BE49-F238E27FC236}">
                  <a16:creationId xmlns:a16="http://schemas.microsoft.com/office/drawing/2014/main" id="{19A8AE83-358F-4D4E-91C7-F09E35097A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7">
              <a:extLst>
                <a:ext uri="{FF2B5EF4-FFF2-40B4-BE49-F238E27FC236}">
                  <a16:creationId xmlns:a16="http://schemas.microsoft.com/office/drawing/2014/main" id="{C4B79436-9285-45DE-A9FB-B3DD750738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8">
              <a:extLst>
                <a:ext uri="{FF2B5EF4-FFF2-40B4-BE49-F238E27FC236}">
                  <a16:creationId xmlns:a16="http://schemas.microsoft.com/office/drawing/2014/main" id="{B0BF8BF3-C90A-483A-B61E-13D2C41FBA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9">
              <a:extLst>
                <a:ext uri="{FF2B5EF4-FFF2-40B4-BE49-F238E27FC236}">
                  <a16:creationId xmlns:a16="http://schemas.microsoft.com/office/drawing/2014/main" id="{31011274-F329-444B-9B06-69DD2EC449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30">
              <a:extLst>
                <a:ext uri="{FF2B5EF4-FFF2-40B4-BE49-F238E27FC236}">
                  <a16:creationId xmlns:a16="http://schemas.microsoft.com/office/drawing/2014/main" id="{DB8B1D39-5B9A-4B4E-849B-A5821A2460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31">
              <a:extLst>
                <a:ext uri="{FF2B5EF4-FFF2-40B4-BE49-F238E27FC236}">
                  <a16:creationId xmlns:a16="http://schemas.microsoft.com/office/drawing/2014/main" id="{336ECD63-75C2-4A32-A31B-30BB30972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pic>
        <p:nvPicPr>
          <p:cNvPr id="5" name="Рисунок 5" descr="Изображение выглядит как наружный объект&#10;&#10;Автоматически созданное описание">
            <a:extLst>
              <a:ext uri="{FF2B5EF4-FFF2-40B4-BE49-F238E27FC236}">
                <a16:creationId xmlns:a16="http://schemas.microsoft.com/office/drawing/2014/main" id="{B90ED4BD-98C5-4CEE-45D6-DC3ED71CBF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711778" y="1091218"/>
            <a:ext cx="6844045" cy="4671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4916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9E1350-FAE6-DFB6-DD43-86CB7BD29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C0AF63A-7756-4472-539E-BA07F1A94D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04641" y="414215"/>
            <a:ext cx="10099843" cy="6256213"/>
          </a:xfrm>
        </p:spPr>
        <p:txBody>
          <a:bodyPr>
            <a:normAutofit/>
          </a:bodyPr>
          <a:lstStyle/>
          <a:p>
            <a:r>
              <a:rPr lang="ru-RU" dirty="0"/>
              <a:t>7.2.2 Съёмка размеров с помощью отпечатка</a:t>
            </a:r>
          </a:p>
          <a:p>
            <a:pPr algn="just"/>
            <a:r>
              <a:rPr lang="ru-RU" dirty="0">
                <a:latin typeface="Calibri"/>
                <a:ea typeface="Calibri"/>
                <a:cs typeface="Calibri"/>
              </a:rPr>
              <a:t>Форму и размеры плоского контура можно снять в виде отпечатка на бумагу. Деталь положите на бумагу и контур обведите острым карандашом. По отпечатку установите геометрическую форму и размеры контура. Радиусы и центры дуг определяют, проведя перпендикуляры из середины двух хорд дуги одного радиуса, при наличии оси симметрии её можно считать за один из перпендикуляров (Рисунок 7.4).</a:t>
            </a:r>
            <a:endParaRPr lang="ru-RU" dirty="0">
              <a:latin typeface="Calibri"/>
              <a:cs typeface="Calibri"/>
            </a:endParaRPr>
          </a:p>
          <a:p>
            <a:pPr algn="just"/>
            <a:r>
              <a:rPr lang="ru-RU" dirty="0">
                <a:latin typeface="Calibri"/>
                <a:ea typeface="Calibri"/>
                <a:cs typeface="Calibri"/>
              </a:rPr>
              <a:t>Отпечаток контура кромки внутренней полости детали снимают на бумагу протиранием контура графитом карандаша. По отпечатку устанавливают геометрическую форму и размеры контура.</a:t>
            </a:r>
            <a:endParaRPr lang="ru-RU" dirty="0">
              <a:latin typeface="Calibri"/>
              <a:cs typeface="Calibri"/>
            </a:endParaRPr>
          </a:p>
          <a:p>
            <a:pPr algn="just"/>
            <a:r>
              <a:rPr lang="ru-RU" dirty="0">
                <a:latin typeface="Calibri"/>
                <a:ea typeface="Calibri"/>
                <a:cs typeface="Calibri"/>
              </a:rPr>
              <a:t>При отсутствии резьбомера шаг резьбы может быть определён с помощью оттиска на бумаге. Для этого резьбовую часть детали обжимают листком чистой бумаги так, чтобы получить на ней отпечаток ниток резьбы. Затем, по оттиску необходимо измерить расстояние L между крайними чёткими рисками с погрешностью не более 0,2 мм. Сосчитав число шагов n на длине L (на единицу меньше числа рисок), определяют шаг резьбы.</a:t>
            </a:r>
            <a:endParaRPr lang="ru-RU" dirty="0">
              <a:latin typeface="Calibri"/>
              <a:cs typeface="Calibri"/>
            </a:endParaRPr>
          </a:p>
          <a:p>
            <a:pPr algn="just"/>
            <a:r>
              <a:rPr lang="ru-RU" i="1" u="sng" dirty="0">
                <a:latin typeface="Calibri"/>
                <a:ea typeface="Calibri"/>
                <a:cs typeface="Calibri"/>
              </a:rPr>
              <a:t>Пример.</a:t>
            </a:r>
            <a:r>
              <a:rPr lang="ru-RU" dirty="0">
                <a:latin typeface="Calibri"/>
                <a:ea typeface="Calibri"/>
                <a:cs typeface="Calibri"/>
              </a:rPr>
              <a:t> Наружный диаметр резьбы 14 мм. Оттиск дал 10 чётких рисок (т.е. 9 шагов) общей длиной L = 13,5 мм. Определяем шаг P = 13,5:9 = 1,5 мм. По ГОСТ 8724-81 находим резьбу М14х1,5, т.е. метрическая резьба 2-го ряда с мелким шагом.</a:t>
            </a:r>
            <a:endParaRPr lang="ru-RU" dirty="0">
              <a:latin typeface="Calibri"/>
              <a:cs typeface="Calibri"/>
            </a:endParaRPr>
          </a:p>
          <a:p>
            <a:endParaRPr lang="ru-RU" dirty="0"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23296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>
            <a:extLst>
              <a:ext uri="{FF2B5EF4-FFF2-40B4-BE49-F238E27FC236}">
                <a16:creationId xmlns:a16="http://schemas.microsoft.com/office/drawing/2014/main" id="{5FF7B57D-FF7B-48B3-9F60-9BCEEECF9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EB95AFDF-FA7D-4311-9C65-6D507D92F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9A5CCD98-20C1-4404-B788-FDA92F8A44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5" name="Rectangle 5">
                <a:extLst>
                  <a:ext uri="{FF2B5EF4-FFF2-40B4-BE49-F238E27FC236}">
                    <a16:creationId xmlns:a16="http://schemas.microsoft.com/office/drawing/2014/main" id="{C1424C76-B5C3-468E-86FA-8D9B269053D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6">
                <a:extLst>
                  <a:ext uri="{FF2B5EF4-FFF2-40B4-BE49-F238E27FC236}">
                    <a16:creationId xmlns:a16="http://schemas.microsoft.com/office/drawing/2014/main" id="{B3922267-72C9-403B-A6DE-7D0A43D5541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7">
                <a:extLst>
                  <a:ext uri="{FF2B5EF4-FFF2-40B4-BE49-F238E27FC236}">
                    <a16:creationId xmlns:a16="http://schemas.microsoft.com/office/drawing/2014/main" id="{7276DB68-2E8D-4723-852B-7476DD38FED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8">
                <a:extLst>
                  <a:ext uri="{FF2B5EF4-FFF2-40B4-BE49-F238E27FC236}">
                    <a16:creationId xmlns:a16="http://schemas.microsoft.com/office/drawing/2014/main" id="{0A155711-4993-4D1E-89EA-A397C164F0F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9">
                <a:extLst>
                  <a:ext uri="{FF2B5EF4-FFF2-40B4-BE49-F238E27FC236}">
                    <a16:creationId xmlns:a16="http://schemas.microsoft.com/office/drawing/2014/main" id="{2AB42136-2551-4CAA-857F-65FA3247B49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0">
                <a:extLst>
                  <a:ext uri="{FF2B5EF4-FFF2-40B4-BE49-F238E27FC236}">
                    <a16:creationId xmlns:a16="http://schemas.microsoft.com/office/drawing/2014/main" id="{7C2ADEA1-EA3E-4C0E-A28E-460092F7FFD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1">
                <a:extLst>
                  <a:ext uri="{FF2B5EF4-FFF2-40B4-BE49-F238E27FC236}">
                    <a16:creationId xmlns:a16="http://schemas.microsoft.com/office/drawing/2014/main" id="{B04584B3-081C-4286-A840-AB5B16B10AA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Freeform 12">
                <a:extLst>
                  <a:ext uri="{FF2B5EF4-FFF2-40B4-BE49-F238E27FC236}">
                    <a16:creationId xmlns:a16="http://schemas.microsoft.com/office/drawing/2014/main" id="{3AB388FD-C246-4936-A041-E0413A13298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3" name="Freeform 13">
                <a:extLst>
                  <a:ext uri="{FF2B5EF4-FFF2-40B4-BE49-F238E27FC236}">
                    <a16:creationId xmlns:a16="http://schemas.microsoft.com/office/drawing/2014/main" id="{57692343-2D12-4F57-836C-945D407B68B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4">
                <a:extLst>
                  <a:ext uri="{FF2B5EF4-FFF2-40B4-BE49-F238E27FC236}">
                    <a16:creationId xmlns:a16="http://schemas.microsoft.com/office/drawing/2014/main" id="{062EE710-0210-4840-8698-E0DF1C61700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5">
                <a:extLst>
                  <a:ext uri="{FF2B5EF4-FFF2-40B4-BE49-F238E27FC236}">
                    <a16:creationId xmlns:a16="http://schemas.microsoft.com/office/drawing/2014/main" id="{161892F4-6071-40CD-8E18-CDEE0C91B58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Line 16">
                <a:extLst>
                  <a:ext uri="{FF2B5EF4-FFF2-40B4-BE49-F238E27FC236}">
                    <a16:creationId xmlns:a16="http://schemas.microsoft.com/office/drawing/2014/main" id="{3E6BBE44-8D88-407D-B1C6-10C89DD6173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ShapeType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7" name="Freeform 17">
                <a:extLst>
                  <a:ext uri="{FF2B5EF4-FFF2-40B4-BE49-F238E27FC236}">
                    <a16:creationId xmlns:a16="http://schemas.microsoft.com/office/drawing/2014/main" id="{1E90AE6E-328E-4730-825C-B5130F5CFCA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18">
                <a:extLst>
                  <a:ext uri="{FF2B5EF4-FFF2-40B4-BE49-F238E27FC236}">
                    <a16:creationId xmlns:a16="http://schemas.microsoft.com/office/drawing/2014/main" id="{24EC969F-6E4A-4163-ABDA-4674429A3DC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19">
                <a:extLst>
                  <a:ext uri="{FF2B5EF4-FFF2-40B4-BE49-F238E27FC236}">
                    <a16:creationId xmlns:a16="http://schemas.microsoft.com/office/drawing/2014/main" id="{1B735C94-B049-42C6-9DEF-5DB70D58CE4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0">
                <a:extLst>
                  <a:ext uri="{FF2B5EF4-FFF2-40B4-BE49-F238E27FC236}">
                    <a16:creationId xmlns:a16="http://schemas.microsoft.com/office/drawing/2014/main" id="{051C02E6-1954-478B-AEAE-BF8F36BE941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Rectangle 21">
                <a:extLst>
                  <a:ext uri="{FF2B5EF4-FFF2-40B4-BE49-F238E27FC236}">
                    <a16:creationId xmlns:a16="http://schemas.microsoft.com/office/drawing/2014/main" id="{6710B1C0-310A-48D0-B824-459D9AFC2FB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2">
                <a:extLst>
                  <a:ext uri="{FF2B5EF4-FFF2-40B4-BE49-F238E27FC236}">
                    <a16:creationId xmlns:a16="http://schemas.microsoft.com/office/drawing/2014/main" id="{1204A606-D9A6-4DC6-9F0E-D516EA1EB95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3">
                <a:extLst>
                  <a:ext uri="{FF2B5EF4-FFF2-40B4-BE49-F238E27FC236}">
                    <a16:creationId xmlns:a16="http://schemas.microsoft.com/office/drawing/2014/main" id="{EE569555-0243-4979-A537-C9B4AFD5F25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4">
                <a:extLst>
                  <a:ext uri="{FF2B5EF4-FFF2-40B4-BE49-F238E27FC236}">
                    <a16:creationId xmlns:a16="http://schemas.microsoft.com/office/drawing/2014/main" id="{D52A977D-4993-48AF-A792-F2DE0963914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5">
                <a:extLst>
                  <a:ext uri="{FF2B5EF4-FFF2-40B4-BE49-F238E27FC236}">
                    <a16:creationId xmlns:a16="http://schemas.microsoft.com/office/drawing/2014/main" id="{93CFF2DC-E52E-4D99-97D5-B0D7B792E50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26">
                <a:extLst>
                  <a:ext uri="{FF2B5EF4-FFF2-40B4-BE49-F238E27FC236}">
                    <a16:creationId xmlns:a16="http://schemas.microsoft.com/office/drawing/2014/main" id="{5E175372-AF09-42A7-B3D0-226C8348917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27">
                <a:extLst>
                  <a:ext uri="{FF2B5EF4-FFF2-40B4-BE49-F238E27FC236}">
                    <a16:creationId xmlns:a16="http://schemas.microsoft.com/office/drawing/2014/main" id="{ABF20BA9-F4B2-49EA-A573-578B1897747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8" name="Freeform 28">
                <a:extLst>
                  <a:ext uri="{FF2B5EF4-FFF2-40B4-BE49-F238E27FC236}">
                    <a16:creationId xmlns:a16="http://schemas.microsoft.com/office/drawing/2014/main" id="{AA3A7A4B-C811-4E23-8BFD-5823A032DA3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9" name="Freeform 29">
                <a:extLst>
                  <a:ext uri="{FF2B5EF4-FFF2-40B4-BE49-F238E27FC236}">
                    <a16:creationId xmlns:a16="http://schemas.microsoft.com/office/drawing/2014/main" id="{47537781-F057-4B97-AD8F-12FE9BE599A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50" name="Freeform 30">
                <a:extLst>
                  <a:ext uri="{FF2B5EF4-FFF2-40B4-BE49-F238E27FC236}">
                    <a16:creationId xmlns:a16="http://schemas.microsoft.com/office/drawing/2014/main" id="{078883C7-EB52-4BB7-A9A7-F8C046A8331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51" name="Freeform 31">
                <a:extLst>
                  <a:ext uri="{FF2B5EF4-FFF2-40B4-BE49-F238E27FC236}">
                    <a16:creationId xmlns:a16="http://schemas.microsoft.com/office/drawing/2014/main" id="{63CCBBF8-5972-4ED3-AB5B-46DC425B177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A8C19883-37FB-437C-A3AA-89AA6239D3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5" name="Freeform 32">
                <a:extLst>
                  <a:ext uri="{FF2B5EF4-FFF2-40B4-BE49-F238E27FC236}">
                    <a16:creationId xmlns:a16="http://schemas.microsoft.com/office/drawing/2014/main" id="{AF1753DD-4CEF-45EC-B952-90EA8895D7C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3">
                <a:extLst>
                  <a:ext uri="{FF2B5EF4-FFF2-40B4-BE49-F238E27FC236}">
                    <a16:creationId xmlns:a16="http://schemas.microsoft.com/office/drawing/2014/main" id="{5B9356DB-C1BE-4D76-8FA7-4FBAA12D1D3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4">
                <a:extLst>
                  <a:ext uri="{FF2B5EF4-FFF2-40B4-BE49-F238E27FC236}">
                    <a16:creationId xmlns:a16="http://schemas.microsoft.com/office/drawing/2014/main" id="{C4F59561-572D-42BA-A6FD-F3AFA1A394D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5">
                <a:extLst>
                  <a:ext uri="{FF2B5EF4-FFF2-40B4-BE49-F238E27FC236}">
                    <a16:creationId xmlns:a16="http://schemas.microsoft.com/office/drawing/2014/main" id="{BB7A51A1-D509-4494-BAE2-1B96CAD4DB3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36">
                <a:extLst>
                  <a:ext uri="{FF2B5EF4-FFF2-40B4-BE49-F238E27FC236}">
                    <a16:creationId xmlns:a16="http://schemas.microsoft.com/office/drawing/2014/main" id="{D3FE0B5A-55DE-4E56-8E9B-B92D1DB9A89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Freeform 37">
                <a:extLst>
                  <a:ext uri="{FF2B5EF4-FFF2-40B4-BE49-F238E27FC236}">
                    <a16:creationId xmlns:a16="http://schemas.microsoft.com/office/drawing/2014/main" id="{F125661C-3A0E-4B6E-B2AB-1B08C892517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1" name="Freeform 38">
                <a:extLst>
                  <a:ext uri="{FF2B5EF4-FFF2-40B4-BE49-F238E27FC236}">
                    <a16:creationId xmlns:a16="http://schemas.microsoft.com/office/drawing/2014/main" id="{39304006-EE77-438A-A0D1-537322356C1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39">
                <a:extLst>
                  <a:ext uri="{FF2B5EF4-FFF2-40B4-BE49-F238E27FC236}">
                    <a16:creationId xmlns:a16="http://schemas.microsoft.com/office/drawing/2014/main" id="{C6031DEB-4109-4049-82CF-DD06483A2CA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40">
                <a:extLst>
                  <a:ext uri="{FF2B5EF4-FFF2-40B4-BE49-F238E27FC236}">
                    <a16:creationId xmlns:a16="http://schemas.microsoft.com/office/drawing/2014/main" id="{65FC2657-18D6-4490-88D6-32E6B1C6FB1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Rectangle 41">
                <a:extLst>
                  <a:ext uri="{FF2B5EF4-FFF2-40B4-BE49-F238E27FC236}">
                    <a16:creationId xmlns:a16="http://schemas.microsoft.com/office/drawing/2014/main" id="{20BEA03B-3EAD-4FA2-BC9D-25A14D635CF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 useBgFill="1">
        <p:nvSpPr>
          <p:cNvPr id="53" name="Rectangle 52">
            <a:extLst>
              <a:ext uri="{FF2B5EF4-FFF2-40B4-BE49-F238E27FC236}">
                <a16:creationId xmlns:a16="http://schemas.microsoft.com/office/drawing/2014/main" id="{6697F791-5FFA-4164-899F-EB52EA72B0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5" name="Picture 2">
            <a:extLst>
              <a:ext uri="{FF2B5EF4-FFF2-40B4-BE49-F238E27FC236}">
                <a16:creationId xmlns:a16="http://schemas.microsoft.com/office/drawing/2014/main" id="{4E28A1A9-FB81-4816-AAEA-C3B4309469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" y="-2"/>
            <a:ext cx="4061525" cy="6858001"/>
          </a:xfrm>
          <a:prstGeom prst="rect">
            <a:avLst/>
          </a:prstGeom>
          <a:extLst>
            <a:ext uri="{909E8E84-426E-40dd-AFC4-6F175D3DCCD1}">
              <a14:hiddenFill xmlns="" xmlns:a16="http://schemas.microsoft.com/office/drawing/2014/main" xmlns:p14="http://schemas.microsoft.com/office/powerpoint/2010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Rectangle 56">
            <a:extLst>
              <a:ext uri="{FF2B5EF4-FFF2-40B4-BE49-F238E27FC236}">
                <a16:creationId xmlns:a16="http://schemas.microsoft.com/office/drawing/2014/main" id="{B773AB25-A422-41AA-9737-5E04C1966D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53"/>
            <a:ext cx="4055621" cy="6858000"/>
          </a:xfrm>
          <a:prstGeom prst="rect">
            <a:avLst/>
          </a:prstGeom>
          <a:ln>
            <a:noFill/>
          </a:ln>
          <a:effectLst>
            <a:outerShdw blurRad="76200" dist="38100" algn="l" rotWithShape="0">
              <a:prstClr val="black">
                <a:alpha val="3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9" name="Picture 2">
            <a:extLst>
              <a:ext uri="{FF2B5EF4-FFF2-40B4-BE49-F238E27FC236}">
                <a16:creationId xmlns:a16="http://schemas.microsoft.com/office/drawing/2014/main" id="{AF0552B8-DE8C-40DF-B29F-1728E6A10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530" y="23283"/>
            <a:ext cx="4078152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DFC748-1DF0-E923-97D2-6C95C9992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266" y="618518"/>
            <a:ext cx="2851417" cy="1478570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>
              <a:solidFill>
                <a:srgbClr val="FFFFFF"/>
              </a:solidFill>
              <a:latin typeface="+mj-lt"/>
              <a:cs typeface="+mj-cs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75C4F7B-6A3A-A065-9F92-757DBE6040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4620" y="2249487"/>
            <a:ext cx="2862444" cy="3957302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endParaRPr lang="en-US" sz="1400">
              <a:solidFill>
                <a:srgbClr val="FFFFFF"/>
              </a:solidFill>
              <a:latin typeface="+mn-lt"/>
              <a:cs typeface="+mn-cs"/>
            </a:endParaRPr>
          </a:p>
          <a:p>
            <a:r>
              <a:rPr lang="ru-RU" sz="2000" dirty="0">
                <a:latin typeface="Calibri"/>
                <a:ea typeface="Calibri"/>
                <a:cs typeface="Calibri"/>
              </a:rPr>
              <a:t>Рисунок 7.4 — Съемка размеров элементов деталей</a:t>
            </a:r>
            <a:endParaRPr lang="ru-RU" sz="2000" dirty="0">
              <a:latin typeface="Calibri"/>
              <a:cs typeface="Calibri"/>
            </a:endParaRP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6AD0D387-1584-4477-B5F8-52B50D4F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0788" cy="6858001"/>
            <a:chOff x="-14288" y="0"/>
            <a:chExt cx="1220788" cy="6858001"/>
          </a:xfrm>
          <a:gradFill flip="none" rotWithShape="1">
            <a:gsLst>
              <a:gs pos="0">
                <a:schemeClr val="bg2"/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2" name="Rectangle 5">
              <a:extLst>
                <a:ext uri="{FF2B5EF4-FFF2-40B4-BE49-F238E27FC236}">
                  <a16:creationId xmlns:a16="http://schemas.microsoft.com/office/drawing/2014/main" id="{22C90122-8CF0-4164-B596-168DE41D39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3" name="Freeform 6">
              <a:extLst>
                <a:ext uri="{FF2B5EF4-FFF2-40B4-BE49-F238E27FC236}">
                  <a16:creationId xmlns:a16="http://schemas.microsoft.com/office/drawing/2014/main" id="{E74D534E-37A6-4D27-9C47-0B2F052783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7">
              <a:extLst>
                <a:ext uri="{FF2B5EF4-FFF2-40B4-BE49-F238E27FC236}">
                  <a16:creationId xmlns:a16="http://schemas.microsoft.com/office/drawing/2014/main" id="{1C1C156E-D2E0-468A-9B19-79521D69BF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8">
              <a:extLst>
                <a:ext uri="{FF2B5EF4-FFF2-40B4-BE49-F238E27FC236}">
                  <a16:creationId xmlns:a16="http://schemas.microsoft.com/office/drawing/2014/main" id="{14C97F11-4F6C-4DFF-89BC-3AEA5B7FF7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6" name="Freeform 9">
              <a:extLst>
                <a:ext uri="{FF2B5EF4-FFF2-40B4-BE49-F238E27FC236}">
                  <a16:creationId xmlns:a16="http://schemas.microsoft.com/office/drawing/2014/main" id="{773C2106-77CE-42E1-839F-925EAEBB2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7" name="Freeform 10">
              <a:extLst>
                <a:ext uri="{FF2B5EF4-FFF2-40B4-BE49-F238E27FC236}">
                  <a16:creationId xmlns:a16="http://schemas.microsoft.com/office/drawing/2014/main" id="{E2807D33-BD1F-4B09-8D93-63C06DB3C0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8" name="Freeform 11">
              <a:extLst>
                <a:ext uri="{FF2B5EF4-FFF2-40B4-BE49-F238E27FC236}">
                  <a16:creationId xmlns:a16="http://schemas.microsoft.com/office/drawing/2014/main" id="{84BDF3E8-157B-47D1-AF8E-FE1EFF0612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12">
              <a:extLst>
                <a:ext uri="{FF2B5EF4-FFF2-40B4-BE49-F238E27FC236}">
                  <a16:creationId xmlns:a16="http://schemas.microsoft.com/office/drawing/2014/main" id="{68B482B5-E0FD-406A-99B2-297DF33354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Freeform 13">
              <a:extLst>
                <a:ext uri="{FF2B5EF4-FFF2-40B4-BE49-F238E27FC236}">
                  <a16:creationId xmlns:a16="http://schemas.microsoft.com/office/drawing/2014/main" id="{B8750F30-12E8-410B-8709-78F1EF3BBE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1" name="Freeform 14">
              <a:extLst>
                <a:ext uri="{FF2B5EF4-FFF2-40B4-BE49-F238E27FC236}">
                  <a16:creationId xmlns:a16="http://schemas.microsoft.com/office/drawing/2014/main" id="{DB2D030A-4700-4CC4-A971-F119F8372C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5">
              <a:extLst>
                <a:ext uri="{FF2B5EF4-FFF2-40B4-BE49-F238E27FC236}">
                  <a16:creationId xmlns:a16="http://schemas.microsoft.com/office/drawing/2014/main" id="{B4E516DB-F66E-4E88-8CAA-67153F5618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Line 16">
              <a:extLst>
                <a:ext uri="{FF2B5EF4-FFF2-40B4-BE49-F238E27FC236}">
                  <a16:creationId xmlns:a16="http://schemas.microsoft.com/office/drawing/2014/main" id="{DF749FDD-DD56-4DC9-A379-77E1106981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74" name="Freeform 17">
              <a:extLst>
                <a:ext uri="{FF2B5EF4-FFF2-40B4-BE49-F238E27FC236}">
                  <a16:creationId xmlns:a16="http://schemas.microsoft.com/office/drawing/2014/main" id="{6AD95087-E0AF-45D3-B824-EFFCBBECDE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8">
              <a:extLst>
                <a:ext uri="{FF2B5EF4-FFF2-40B4-BE49-F238E27FC236}">
                  <a16:creationId xmlns:a16="http://schemas.microsoft.com/office/drawing/2014/main" id="{2D21010F-3DE2-4881-B9D5-3415C4E05D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9">
              <a:extLst>
                <a:ext uri="{FF2B5EF4-FFF2-40B4-BE49-F238E27FC236}">
                  <a16:creationId xmlns:a16="http://schemas.microsoft.com/office/drawing/2014/main" id="{2AFDF4BC-8E99-4A2C-9EF2-4B98A05C2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20">
              <a:extLst>
                <a:ext uri="{FF2B5EF4-FFF2-40B4-BE49-F238E27FC236}">
                  <a16:creationId xmlns:a16="http://schemas.microsoft.com/office/drawing/2014/main" id="{BB8EAEE8-22EA-4103-A02E-5043474C4B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Rectangle 21">
              <a:extLst>
                <a:ext uri="{FF2B5EF4-FFF2-40B4-BE49-F238E27FC236}">
                  <a16:creationId xmlns:a16="http://schemas.microsoft.com/office/drawing/2014/main" id="{7148ABD2-E447-429F-B97E-86494051C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9" name="Freeform 22">
              <a:extLst>
                <a:ext uri="{FF2B5EF4-FFF2-40B4-BE49-F238E27FC236}">
                  <a16:creationId xmlns:a16="http://schemas.microsoft.com/office/drawing/2014/main" id="{99900F4A-F8CA-456E-9FA0-34572621C0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23">
              <a:extLst>
                <a:ext uri="{FF2B5EF4-FFF2-40B4-BE49-F238E27FC236}">
                  <a16:creationId xmlns:a16="http://schemas.microsoft.com/office/drawing/2014/main" id="{DF5CD0A9-E49B-4968-886B-41C1A66D23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24">
              <a:extLst>
                <a:ext uri="{FF2B5EF4-FFF2-40B4-BE49-F238E27FC236}">
                  <a16:creationId xmlns:a16="http://schemas.microsoft.com/office/drawing/2014/main" id="{7E462582-7383-4272-A323-85C9D137C4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5">
              <a:extLst>
                <a:ext uri="{FF2B5EF4-FFF2-40B4-BE49-F238E27FC236}">
                  <a16:creationId xmlns:a16="http://schemas.microsoft.com/office/drawing/2014/main" id="{CB472F67-7C37-4D80-B346-DE30D44B55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6">
              <a:extLst>
                <a:ext uri="{FF2B5EF4-FFF2-40B4-BE49-F238E27FC236}">
                  <a16:creationId xmlns:a16="http://schemas.microsoft.com/office/drawing/2014/main" id="{19A8AE83-358F-4D4E-91C7-F09E35097A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7">
              <a:extLst>
                <a:ext uri="{FF2B5EF4-FFF2-40B4-BE49-F238E27FC236}">
                  <a16:creationId xmlns:a16="http://schemas.microsoft.com/office/drawing/2014/main" id="{C4B79436-9285-45DE-A9FB-B3DD750738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8">
              <a:extLst>
                <a:ext uri="{FF2B5EF4-FFF2-40B4-BE49-F238E27FC236}">
                  <a16:creationId xmlns:a16="http://schemas.microsoft.com/office/drawing/2014/main" id="{B0BF8BF3-C90A-483A-B61E-13D2C41FBA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9">
              <a:extLst>
                <a:ext uri="{FF2B5EF4-FFF2-40B4-BE49-F238E27FC236}">
                  <a16:creationId xmlns:a16="http://schemas.microsoft.com/office/drawing/2014/main" id="{31011274-F329-444B-9B06-69DD2EC449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30">
              <a:extLst>
                <a:ext uri="{FF2B5EF4-FFF2-40B4-BE49-F238E27FC236}">
                  <a16:creationId xmlns:a16="http://schemas.microsoft.com/office/drawing/2014/main" id="{DB8B1D39-5B9A-4B4E-849B-A5821A2460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31">
              <a:extLst>
                <a:ext uri="{FF2B5EF4-FFF2-40B4-BE49-F238E27FC236}">
                  <a16:creationId xmlns:a16="http://schemas.microsoft.com/office/drawing/2014/main" id="{336ECD63-75C2-4A32-A31B-30BB30972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8502969E-8F42-9772-16D0-E7A5EE4517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711778" y="843122"/>
            <a:ext cx="6844045" cy="5167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7601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D1E90F-7A27-FF57-7EFA-C6828E565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632CD17-D9D0-016C-297E-85C7F8914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dirty="0">
                <a:latin typeface="Calibri"/>
                <a:ea typeface="Calibri"/>
                <a:cs typeface="Calibri"/>
              </a:rPr>
              <a:t>Эскизные конструкторские документы (ГОСТ 2.102 — 68) широко применяются при решении вопросов организации производства, изобретательства, в конструкторской деятельности. По ним изготовляют изделия в опытном производстве, при ремонте и в других случаях. Поэтому эскиз должен уметь выполнять инженер любой специальности.</a:t>
            </a:r>
            <a:endParaRPr lang="ru-RU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46362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>
            <a:extLst>
              <a:ext uri="{FF2B5EF4-FFF2-40B4-BE49-F238E27FC236}">
                <a16:creationId xmlns:a16="http://schemas.microsoft.com/office/drawing/2014/main" id="{705E34FB-F15B-4B97-A591-8EE92E5FAE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ound Diagonal Corner Rectangle 6">
            <a:extLst>
              <a:ext uri="{FF2B5EF4-FFF2-40B4-BE49-F238E27FC236}">
                <a16:creationId xmlns:a16="http://schemas.microsoft.com/office/drawing/2014/main" id="{1E43660D-412A-41EF-9745-E92C0AC604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0544" y="808057"/>
            <a:ext cx="10227733" cy="5234394"/>
          </a:xfrm>
          <a:prstGeom prst="round2DiagRect">
            <a:avLst>
              <a:gd name="adj1" fmla="val 6185"/>
              <a:gd name="adj2" fmla="val 0"/>
            </a:avLst>
          </a:prstGeom>
          <a:solidFill>
            <a:srgbClr val="FFFFFF"/>
          </a:solidFill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Рисунок 6">
            <a:extLst>
              <a:ext uri="{FF2B5EF4-FFF2-40B4-BE49-F238E27FC236}">
                <a16:creationId xmlns:a16="http://schemas.microsoft.com/office/drawing/2014/main" id="{ECE3F768-9B03-F4E8-479F-BABD94F41CD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6126" r="1051" b="-1"/>
          <a:stretch/>
        </p:blipFill>
        <p:spPr>
          <a:xfrm>
            <a:off x="1302278" y="1136606"/>
            <a:ext cx="9584265" cy="4577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977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B235B0-1420-4439-E85D-9EB382A91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90D7745-1743-2030-61B2-FED07CC87F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666872"/>
            <a:ext cx="9905999" cy="5368559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algn="just"/>
            <a:r>
              <a:rPr lang="ru-RU" b="1" dirty="0">
                <a:latin typeface="Calibri"/>
                <a:ea typeface="Calibri"/>
                <a:cs typeface="Calibri"/>
              </a:rPr>
              <a:t>Эскиз</a:t>
            </a:r>
            <a:r>
              <a:rPr lang="ru-RU" b="1" i="1" dirty="0">
                <a:latin typeface="Calibri"/>
                <a:ea typeface="Calibri"/>
                <a:cs typeface="Calibri"/>
              </a:rPr>
              <a:t> — </a:t>
            </a:r>
            <a:r>
              <a:rPr lang="ru-RU" dirty="0">
                <a:latin typeface="Calibri"/>
                <a:ea typeface="Calibri"/>
                <a:cs typeface="Calibri"/>
              </a:rPr>
              <a:t>документ, предназначенный для разового использования в производстве, содержащий изображение изделия и данные, необходимые для его изготовления и контроля. Изображение предмета на эскизе выполняется по правилам прямоугольного проецирования, но от руки с соблюдением глазомерного масштаба.</a:t>
            </a:r>
            <a:endParaRPr lang="ru-RU" dirty="0">
              <a:latin typeface="Calibri"/>
              <a:ea typeface="Calibri" panose="020F0502020204030204" pitchFamily="34" charset="0"/>
              <a:cs typeface="Calibri"/>
            </a:endParaRPr>
          </a:p>
          <a:p>
            <a:pPr algn="just"/>
            <a:r>
              <a:rPr lang="ru-RU" dirty="0">
                <a:latin typeface="Calibri"/>
                <a:ea typeface="Calibri"/>
                <a:cs typeface="Calibri"/>
              </a:rPr>
              <a:t>По содержанию к эскизу предъявляются те же требования стандартов ЕСКД, что и к чертежу.</a:t>
            </a:r>
            <a:endParaRPr lang="ru-RU" dirty="0">
              <a:latin typeface="Calibri"/>
              <a:cs typeface="Calibri"/>
            </a:endParaRPr>
          </a:p>
          <a:p>
            <a:pPr algn="just"/>
            <a:r>
              <a:rPr lang="ru-RU" dirty="0">
                <a:latin typeface="Calibri"/>
                <a:ea typeface="Calibri"/>
                <a:cs typeface="Calibri"/>
              </a:rPr>
              <a:t>Не смотря на то, что эскиз выполняется от руки, обводка изображений, штриховка, надписи, нанесение размеров должны быть выполнены на эскизе аккуратно и четко. Обычно эскизы выполняют на бумаге в клетку или миллиметровке, так как, используя вертикальные и горизонтальные линии клеток, удобно поводить линии построения изображений, соблюдая проекционную связь.</a:t>
            </a:r>
            <a:endParaRPr lang="ru-RU" dirty="0">
              <a:latin typeface="Calibri"/>
              <a:cs typeface="Calibri"/>
            </a:endParaRPr>
          </a:p>
          <a:p>
            <a:pPr algn="just"/>
            <a:r>
              <a:rPr lang="ru-RU" dirty="0">
                <a:latin typeface="Calibri"/>
                <a:ea typeface="Calibri"/>
                <a:cs typeface="Calibri"/>
              </a:rPr>
              <a:t>Формат эскиза определяется числом изображений и их степенью сложности. На эскизах наносят все размеры, необходимые для изготовления и контроля изображаемого изделия. Размеры элементов каждой детали определяют с помощью простых измерительных инструментов: металлической линейки, штангенциркуля, кронциркуля, нутромера, </a:t>
            </a:r>
            <a:r>
              <a:rPr lang="ru-RU" dirty="0" err="1">
                <a:latin typeface="Calibri"/>
                <a:ea typeface="Calibri"/>
                <a:cs typeface="Calibri"/>
              </a:rPr>
              <a:t>радиусомера</a:t>
            </a:r>
            <a:r>
              <a:rPr lang="ru-RU" dirty="0">
                <a:latin typeface="Calibri"/>
                <a:ea typeface="Calibri"/>
                <a:cs typeface="Calibri"/>
              </a:rPr>
              <a:t>, резьбомера, угломера.</a:t>
            </a:r>
            <a:endParaRPr lang="ru-RU" dirty="0">
              <a:latin typeface="Calibri"/>
              <a:cs typeface="Calibri"/>
            </a:endParaRPr>
          </a:p>
          <a:p>
            <a:endParaRPr lang="ru-RU" dirty="0"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88405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D39A43-B348-3ACB-CFD2-260907503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C741C77-9352-55F9-C553-091EC4761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182" y="-85359"/>
            <a:ext cx="11400690" cy="596448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z="1200" cap="all" dirty="0">
                <a:latin typeface="Calibri"/>
                <a:ea typeface="Calibri"/>
                <a:cs typeface="Calibri"/>
              </a:rPr>
              <a:t>7.1 АЛГОРИТМ ВЫПОЛНЕНИЯ ЭСКИЗА ДЕТАЛИ</a:t>
            </a:r>
            <a:endParaRPr lang="ru-RU" sz="1200">
              <a:latin typeface="Calibri"/>
              <a:ea typeface="Calibri"/>
              <a:cs typeface="Calibri"/>
            </a:endParaRPr>
          </a:p>
          <a:p>
            <a:pPr algn="just"/>
            <a:r>
              <a:rPr lang="ru-RU" sz="1200" dirty="0">
                <a:latin typeface="Calibri"/>
                <a:ea typeface="Calibri"/>
                <a:cs typeface="Calibri"/>
              </a:rPr>
              <a:t>Последовательность операций при выполнении эскизов выработана практикой и может быть представлена следующим алгоритмом.</a:t>
            </a:r>
          </a:p>
          <a:p>
            <a:r>
              <a:rPr lang="ru-RU" sz="1200" dirty="0">
                <a:latin typeface="Calibri"/>
                <a:ea typeface="Calibri"/>
                <a:cs typeface="Calibri"/>
              </a:rPr>
              <a:t>7.1.1 Изучение детали, анализ геометрической формы</a:t>
            </a:r>
          </a:p>
          <a:p>
            <a:pPr algn="just"/>
            <a:r>
              <a:rPr lang="ru-RU" sz="1200" dirty="0">
                <a:latin typeface="Calibri"/>
                <a:ea typeface="Calibri"/>
                <a:cs typeface="Calibri"/>
              </a:rPr>
              <a:t>Перед съёмкой эскиза детали внимательно её осмотрите, выясните назначение детали проанализируйте форму (конструктивные особенности), последовательность её изготовления. Необходимо выявить поверхности, которыми деталь соприкасается с поверхностями других деталей в изделии (сопрягаемые поверхности). Определите пропорции между элементами детали на глаз, материал, из которого она изготовлена.</a:t>
            </a:r>
          </a:p>
          <a:p>
            <a:r>
              <a:rPr lang="ru-RU" sz="1200" dirty="0">
                <a:latin typeface="Calibri"/>
                <a:ea typeface="Calibri"/>
                <a:cs typeface="Calibri"/>
              </a:rPr>
              <a:t>7.1.2 Выбор главного и определение необходимого количества изображений</a:t>
            </a:r>
          </a:p>
          <a:p>
            <a:pPr algn="just"/>
            <a:r>
              <a:rPr lang="ru-RU" sz="1200" dirty="0">
                <a:latin typeface="Calibri"/>
                <a:ea typeface="Calibri"/>
                <a:cs typeface="Calibri"/>
              </a:rPr>
              <a:t>Главное изображение должно давать ясную и максимальную характеристику конструктивных особенностей изделия (формы и размеров изделия) и его функционального назначения. При выборе главного изображения рекомендуется учитывать технологию изготовления детали, её положение при обработке или в сборочной единице.</a:t>
            </a:r>
          </a:p>
          <a:p>
            <a:pPr algn="just"/>
            <a:r>
              <a:rPr lang="ru-RU" sz="1200" dirty="0">
                <a:latin typeface="Calibri"/>
                <a:ea typeface="Calibri"/>
                <a:cs typeface="Calibri"/>
              </a:rPr>
              <a:t>Далее рекомендуется решить, какие изображения ещё необходимо выполнить для полного выявления формы всех элементов изделия, чем-либо дополняющие главное. </a:t>
            </a:r>
            <a:r>
              <a:rPr lang="ru-RU" sz="1200" b="1" dirty="0">
                <a:latin typeface="Calibri"/>
                <a:ea typeface="Calibri"/>
                <a:cs typeface="Calibri"/>
              </a:rPr>
              <a:t>Число изображений (виды, разрезы, сечения) должно быть минимальным, но достаточным для изготовления и контроля изделия</a:t>
            </a:r>
            <a:r>
              <a:rPr lang="ru-RU" sz="1200" dirty="0">
                <a:latin typeface="Calibri"/>
                <a:ea typeface="Calibri"/>
                <a:cs typeface="Calibri"/>
              </a:rPr>
              <a:t>.</a:t>
            </a:r>
            <a:endParaRPr lang="ru-RU" sz="1200">
              <a:latin typeface="Calibri"/>
              <a:ea typeface="Calibri"/>
              <a:cs typeface="Calibri"/>
            </a:endParaRPr>
          </a:p>
          <a:p>
            <a:pPr algn="just"/>
            <a:r>
              <a:rPr lang="ru-RU" sz="1200" dirty="0">
                <a:latin typeface="Calibri"/>
                <a:ea typeface="Calibri"/>
                <a:cs typeface="Calibri"/>
              </a:rPr>
              <a:t>Для деталей типа тел вращения с различными конструктивными элементами (отверстиями, срезами, пазами) главное изображение часто дополняют одним или несколькими видами, разрезами, сечениями, которые выявляют форму этих элементов.</a:t>
            </a:r>
          </a:p>
          <a:p>
            <a:pPr algn="just"/>
            <a:r>
              <a:rPr lang="ru-RU" sz="1200" dirty="0">
                <a:latin typeface="Calibri"/>
                <a:ea typeface="Calibri"/>
                <a:cs typeface="Calibri"/>
              </a:rPr>
              <a:t>Планки, линейки, валики, оси, втулки и т. п. рекомендуется выполнять горизонтально (так как, в большинстве своем, изготавливаются на токарном станке, у которого ось вращения заготовки горизонтальна), а корпуса, кронштейны и т. п. — основанием вниз. Главное изображение, часто, это фронтальный разрез вдоль плоскости симметрии изделия, наиболее полно выявляющий его форму.</a:t>
            </a:r>
          </a:p>
          <a:p>
            <a:r>
              <a:rPr lang="ru-RU" sz="1200" dirty="0">
                <a:latin typeface="Calibri"/>
                <a:ea typeface="Calibri"/>
                <a:cs typeface="Calibri"/>
              </a:rPr>
              <a:t>7.1.3 Выбор формата, масштаба и композиционное решение чертежа</a:t>
            </a:r>
          </a:p>
          <a:p>
            <a:pPr algn="just"/>
            <a:r>
              <a:rPr lang="ru-RU" sz="1200" dirty="0">
                <a:latin typeface="Calibri"/>
                <a:ea typeface="Calibri"/>
                <a:cs typeface="Calibri"/>
              </a:rPr>
              <a:t>Определив количество изображений, выберите приблизительный (глазомерный) масштаб и формат. Формат эскиза выбирают в зависимости от сложности поверхностей изделия, с учётом возможности как увеличения изображения по сравнению с натурой, для сложных и мелких, так и уменьшения простых по форме и крупных изделий.</a:t>
            </a:r>
          </a:p>
          <a:p>
            <a:pPr algn="just"/>
            <a:r>
              <a:rPr lang="ru-RU" sz="1200" dirty="0">
                <a:latin typeface="Calibri"/>
                <a:ea typeface="Calibri"/>
                <a:cs typeface="Calibri"/>
              </a:rPr>
              <a:t>На выбранном формате (А3, А4) нанесите (без применения линейки) рамку поля чертежа, основную надпись. Заполните графы основной надписи. Дальше предстоит выполнить компоновку, т.е. вычертить прямоугольники по габаритным размерам изображений и нанести осевые и центровые линии, предусмотрев при этом место для размещения размерных линий. Согласуйте компоновку с преподавателем.</a:t>
            </a:r>
          </a:p>
          <a:p>
            <a:endParaRPr lang="ru-RU" dirty="0"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08395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2BCD4B-5AA0-AEF9-5F2E-55F368CA0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8C785C-910B-8074-D1A0-2145899E65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412" y="188180"/>
            <a:ext cx="10277229" cy="6335713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ru-RU" dirty="0">
                <a:latin typeface="Calibri"/>
                <a:ea typeface="Calibri"/>
                <a:cs typeface="Calibri"/>
              </a:rPr>
              <a:t>7.1.4 Зарисовка изображений</a:t>
            </a:r>
          </a:p>
          <a:p>
            <a:pPr algn="just"/>
            <a:r>
              <a:rPr lang="ru-RU" dirty="0">
                <a:latin typeface="Calibri"/>
                <a:ea typeface="Calibri"/>
                <a:cs typeface="Calibri"/>
              </a:rPr>
              <a:t>Постройте изображения (линии тонкие), начиная с основной геометрической формы. Работу выполняйте в аудитории, имея перед глазами деталь. Разрезы и сечения временно оставьте не заштрихованными.</a:t>
            </a:r>
            <a:endParaRPr lang="ru-RU" dirty="0">
              <a:latin typeface="Calibri"/>
              <a:cs typeface="Calibri"/>
            </a:endParaRPr>
          </a:p>
          <a:p>
            <a:pPr algn="just"/>
            <a:r>
              <a:rPr lang="ru-RU" dirty="0">
                <a:latin typeface="Calibri"/>
                <a:ea typeface="Calibri"/>
                <a:cs typeface="Calibri"/>
              </a:rPr>
              <a:t>Нельзя упрощать конструктивные детали, не нанося галтели, зенковки, фаски, т.к. такие конструктивные особенности влияют на прочность детали, её правильную работу, удобства сборки и т.д.</a:t>
            </a:r>
            <a:endParaRPr lang="ru-RU" dirty="0">
              <a:latin typeface="Calibri"/>
              <a:cs typeface="Calibri"/>
            </a:endParaRPr>
          </a:p>
          <a:p>
            <a:pPr algn="just"/>
            <a:r>
              <a:rPr lang="ru-RU" dirty="0">
                <a:latin typeface="Calibri"/>
                <a:ea typeface="Calibri"/>
                <a:cs typeface="Calibri"/>
              </a:rPr>
              <a:t>Убедившись в верности построенных изображений, удалите вспомогательные линии и обведите линии контура толщиной 0,8…1,0 мм. Заштрихуйте разрезы и сечения. Расстояния между линиями штриховки – 2…3 мм.</a:t>
            </a:r>
            <a:endParaRPr lang="ru-RU" dirty="0">
              <a:latin typeface="Calibri"/>
              <a:cs typeface="Calibri"/>
            </a:endParaRPr>
          </a:p>
          <a:p>
            <a:r>
              <a:rPr lang="ru-RU" dirty="0">
                <a:latin typeface="Calibri"/>
                <a:ea typeface="Calibri"/>
                <a:cs typeface="Calibri"/>
              </a:rPr>
              <a:t>7.1.5 Нанесение выносных и размерных линий</a:t>
            </a:r>
          </a:p>
          <a:p>
            <a:pPr algn="just"/>
            <a:r>
              <a:rPr lang="ru-RU" dirty="0">
                <a:latin typeface="Calibri"/>
                <a:ea typeface="Calibri"/>
                <a:cs typeface="Calibri"/>
              </a:rPr>
              <a:t>Нанесите выносные и размерные линии, предварительно наметив основные и вспомогательные конструкторские базы, как бы мысленно изготавливая деталь. Не допускается дублировать размеры. При нанесении необходимо соблюдать требования ГОСТ 2.307- 2011.</a:t>
            </a:r>
            <a:endParaRPr lang="ru-RU" dirty="0">
              <a:latin typeface="Calibri"/>
              <a:cs typeface="Calibri"/>
            </a:endParaRPr>
          </a:p>
          <a:p>
            <a:r>
              <a:rPr lang="ru-RU" dirty="0">
                <a:latin typeface="Calibri"/>
                <a:ea typeface="Calibri"/>
                <a:cs typeface="Calibri"/>
              </a:rPr>
              <a:t>7.1.6 Обмер деталей, нанесение размеров</a:t>
            </a:r>
          </a:p>
          <a:p>
            <a:pPr algn="just"/>
            <a:r>
              <a:rPr lang="ru-RU" dirty="0">
                <a:latin typeface="Calibri"/>
                <a:ea typeface="Calibri"/>
                <a:cs typeface="Calibri"/>
              </a:rPr>
              <a:t>Выполните обмер детали при помощи измерительных инструментов и нанесите размерные числа шрифтом 5, согласовывая со стандартами ГОСТ 6636-69 — Основные нормы взаимозаменяемости. Нормальные линейные размеры, ГОСТ 10549-80 — Выход резьбы. Сбеги, </a:t>
            </a:r>
            <a:r>
              <a:rPr lang="ru-RU" dirty="0" err="1">
                <a:latin typeface="Calibri"/>
                <a:ea typeface="Calibri"/>
                <a:cs typeface="Calibri"/>
              </a:rPr>
              <a:t>недорезы</a:t>
            </a:r>
            <a:r>
              <a:rPr lang="ru-RU" dirty="0">
                <a:latin typeface="Calibri"/>
                <a:ea typeface="Calibri"/>
                <a:cs typeface="Calibri"/>
              </a:rPr>
              <a:t>, проточки и фаски</a:t>
            </a:r>
          </a:p>
          <a:p>
            <a:r>
              <a:rPr lang="ru-RU" dirty="0">
                <a:latin typeface="Calibri"/>
                <a:ea typeface="Calibri"/>
                <a:cs typeface="Calibri"/>
              </a:rPr>
              <a:t>7.1.7 Проверка чертежа</a:t>
            </a:r>
          </a:p>
          <a:p>
            <a:r>
              <a:rPr lang="ru-RU" dirty="0">
                <a:latin typeface="Calibri"/>
                <a:ea typeface="Calibri"/>
                <a:cs typeface="Calibri"/>
              </a:rPr>
              <a:t>Выполните окончательную проверку эскиза и его соответствие детали.</a:t>
            </a:r>
            <a:endParaRPr lang="ru-RU" dirty="0">
              <a:latin typeface="Calibri"/>
              <a:cs typeface="Calibri"/>
            </a:endParaRPr>
          </a:p>
          <a:p>
            <a:endParaRPr lang="ru-RU" dirty="0"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29912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5FDCC4-8B16-31B1-E1E6-D8314D28A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D1DA285-1100-8B23-0542-5C799077A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725487"/>
            <a:ext cx="9905999" cy="5603021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ru-RU" cap="all" dirty="0">
                <a:latin typeface="Calibri"/>
                <a:ea typeface="Calibri"/>
                <a:cs typeface="Calibri"/>
              </a:rPr>
              <a:t>7.2 ОПРЕДЕЛЕНИЕ РАЗМЕРОВ ДЕТАЛЕЙ С НАТУРЫ</a:t>
            </a:r>
            <a:endParaRPr lang="ru-RU" dirty="0">
              <a:latin typeface="Calibri"/>
              <a:ea typeface="Calibri"/>
              <a:cs typeface="Calibri"/>
            </a:endParaRPr>
          </a:p>
          <a:p>
            <a:r>
              <a:rPr lang="ru-RU" dirty="0">
                <a:latin typeface="Calibri"/>
                <a:ea typeface="Calibri"/>
                <a:cs typeface="Calibri"/>
              </a:rPr>
              <a:t>7.2.1 Определение линейных размеров измерительными инструментами</a:t>
            </a:r>
          </a:p>
          <a:p>
            <a:pPr algn="just"/>
            <a:r>
              <a:rPr lang="ru-RU" dirty="0">
                <a:latin typeface="Calibri"/>
                <a:ea typeface="Calibri"/>
                <a:cs typeface="Calibri"/>
              </a:rPr>
              <a:t>Для определения линейных размеров при выполнении эскизов используют простейшие измерительные инструменты: линейку, кронциркуль (для измерения наружных диаметров), нутромер (для внутренних диаметров). С их помощью размеры получают с погрешностью 1…0,5 мм. Более точно (с погрешностью 0,1…0,05 мм) измеряют размеры штангенциркулем. При определении размера сначала считают по шкале штанги число миллиметров до нулевого штриха нониуса, а потом по шкале нониуса смотрят, какой штрих нониуса точно совпадает со штрихом шкалы штанги. Совпавший штрих нониуса укажет число десятых долей миллиметра. Примеры измерения указанными инструментами показаны на Рисунках 7.1 и 7.2.</a:t>
            </a:r>
            <a:endParaRPr lang="ru-RU" dirty="0">
              <a:latin typeface="Calibri"/>
              <a:cs typeface="Calibri"/>
            </a:endParaRPr>
          </a:p>
          <a:p>
            <a:endParaRPr lang="ru-RU" dirty="0"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07575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8">
            <a:extLst>
              <a:ext uri="{FF2B5EF4-FFF2-40B4-BE49-F238E27FC236}">
                <a16:creationId xmlns:a16="http://schemas.microsoft.com/office/drawing/2014/main" id="{5FC14DC2-4A54-40AC-8EF3-06CEBE60D8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D6C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E8EC2BBA-55E7-4DA8-AF56-7DBA1F8191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1B7CF95D-5B26-F87E-7F11-5483755CD8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9437" y="643467"/>
            <a:ext cx="5773125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347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>
            <a:extLst>
              <a:ext uri="{FF2B5EF4-FFF2-40B4-BE49-F238E27FC236}">
                <a16:creationId xmlns:a16="http://schemas.microsoft.com/office/drawing/2014/main" id="{5FF7B57D-FF7B-48B3-9F60-9BCEEECF9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EB95AFDF-FA7D-4311-9C65-6D507D92F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9A5CCD98-20C1-4404-B788-FDA92F8A44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5" name="Rectangle 5">
                <a:extLst>
                  <a:ext uri="{FF2B5EF4-FFF2-40B4-BE49-F238E27FC236}">
                    <a16:creationId xmlns:a16="http://schemas.microsoft.com/office/drawing/2014/main" id="{C1424C76-B5C3-468E-86FA-8D9B269053D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6">
                <a:extLst>
                  <a:ext uri="{FF2B5EF4-FFF2-40B4-BE49-F238E27FC236}">
                    <a16:creationId xmlns:a16="http://schemas.microsoft.com/office/drawing/2014/main" id="{B3922267-72C9-403B-A6DE-7D0A43D5541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7">
                <a:extLst>
                  <a:ext uri="{FF2B5EF4-FFF2-40B4-BE49-F238E27FC236}">
                    <a16:creationId xmlns:a16="http://schemas.microsoft.com/office/drawing/2014/main" id="{7276DB68-2E8D-4723-852B-7476DD38FED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8">
                <a:extLst>
                  <a:ext uri="{FF2B5EF4-FFF2-40B4-BE49-F238E27FC236}">
                    <a16:creationId xmlns:a16="http://schemas.microsoft.com/office/drawing/2014/main" id="{0A155711-4993-4D1E-89EA-A397C164F0F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9">
                <a:extLst>
                  <a:ext uri="{FF2B5EF4-FFF2-40B4-BE49-F238E27FC236}">
                    <a16:creationId xmlns:a16="http://schemas.microsoft.com/office/drawing/2014/main" id="{2AB42136-2551-4CAA-857F-65FA3247B49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0">
                <a:extLst>
                  <a:ext uri="{FF2B5EF4-FFF2-40B4-BE49-F238E27FC236}">
                    <a16:creationId xmlns:a16="http://schemas.microsoft.com/office/drawing/2014/main" id="{7C2ADEA1-EA3E-4C0E-A28E-460092F7FFD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1">
                <a:extLst>
                  <a:ext uri="{FF2B5EF4-FFF2-40B4-BE49-F238E27FC236}">
                    <a16:creationId xmlns:a16="http://schemas.microsoft.com/office/drawing/2014/main" id="{B04584B3-081C-4286-A840-AB5B16B10AA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Freeform 12">
                <a:extLst>
                  <a:ext uri="{FF2B5EF4-FFF2-40B4-BE49-F238E27FC236}">
                    <a16:creationId xmlns:a16="http://schemas.microsoft.com/office/drawing/2014/main" id="{3AB388FD-C246-4936-A041-E0413A13298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3" name="Freeform 13">
                <a:extLst>
                  <a:ext uri="{FF2B5EF4-FFF2-40B4-BE49-F238E27FC236}">
                    <a16:creationId xmlns:a16="http://schemas.microsoft.com/office/drawing/2014/main" id="{57692343-2D12-4F57-836C-945D407B68B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4">
                <a:extLst>
                  <a:ext uri="{FF2B5EF4-FFF2-40B4-BE49-F238E27FC236}">
                    <a16:creationId xmlns:a16="http://schemas.microsoft.com/office/drawing/2014/main" id="{062EE710-0210-4840-8698-E0DF1C61700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5">
                <a:extLst>
                  <a:ext uri="{FF2B5EF4-FFF2-40B4-BE49-F238E27FC236}">
                    <a16:creationId xmlns:a16="http://schemas.microsoft.com/office/drawing/2014/main" id="{161892F4-6071-40CD-8E18-CDEE0C91B58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Line 16">
                <a:extLst>
                  <a:ext uri="{FF2B5EF4-FFF2-40B4-BE49-F238E27FC236}">
                    <a16:creationId xmlns:a16="http://schemas.microsoft.com/office/drawing/2014/main" id="{3E6BBE44-8D88-407D-B1C6-10C89DD6173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ShapeType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7" name="Freeform 17">
                <a:extLst>
                  <a:ext uri="{FF2B5EF4-FFF2-40B4-BE49-F238E27FC236}">
                    <a16:creationId xmlns:a16="http://schemas.microsoft.com/office/drawing/2014/main" id="{1E90AE6E-328E-4730-825C-B5130F5CFCA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18">
                <a:extLst>
                  <a:ext uri="{FF2B5EF4-FFF2-40B4-BE49-F238E27FC236}">
                    <a16:creationId xmlns:a16="http://schemas.microsoft.com/office/drawing/2014/main" id="{24EC969F-6E4A-4163-ABDA-4674429A3DC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19">
                <a:extLst>
                  <a:ext uri="{FF2B5EF4-FFF2-40B4-BE49-F238E27FC236}">
                    <a16:creationId xmlns:a16="http://schemas.microsoft.com/office/drawing/2014/main" id="{1B735C94-B049-42C6-9DEF-5DB70D58CE4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0">
                <a:extLst>
                  <a:ext uri="{FF2B5EF4-FFF2-40B4-BE49-F238E27FC236}">
                    <a16:creationId xmlns:a16="http://schemas.microsoft.com/office/drawing/2014/main" id="{051C02E6-1954-478B-AEAE-BF8F36BE941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Rectangle 21">
                <a:extLst>
                  <a:ext uri="{FF2B5EF4-FFF2-40B4-BE49-F238E27FC236}">
                    <a16:creationId xmlns:a16="http://schemas.microsoft.com/office/drawing/2014/main" id="{6710B1C0-310A-48D0-B824-459D9AFC2FB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2">
                <a:extLst>
                  <a:ext uri="{FF2B5EF4-FFF2-40B4-BE49-F238E27FC236}">
                    <a16:creationId xmlns:a16="http://schemas.microsoft.com/office/drawing/2014/main" id="{1204A606-D9A6-4DC6-9F0E-D516EA1EB95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3">
                <a:extLst>
                  <a:ext uri="{FF2B5EF4-FFF2-40B4-BE49-F238E27FC236}">
                    <a16:creationId xmlns:a16="http://schemas.microsoft.com/office/drawing/2014/main" id="{EE569555-0243-4979-A537-C9B4AFD5F25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4">
                <a:extLst>
                  <a:ext uri="{FF2B5EF4-FFF2-40B4-BE49-F238E27FC236}">
                    <a16:creationId xmlns:a16="http://schemas.microsoft.com/office/drawing/2014/main" id="{D52A977D-4993-48AF-A792-F2DE0963914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5">
                <a:extLst>
                  <a:ext uri="{FF2B5EF4-FFF2-40B4-BE49-F238E27FC236}">
                    <a16:creationId xmlns:a16="http://schemas.microsoft.com/office/drawing/2014/main" id="{93CFF2DC-E52E-4D99-97D5-B0D7B792E50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26">
                <a:extLst>
                  <a:ext uri="{FF2B5EF4-FFF2-40B4-BE49-F238E27FC236}">
                    <a16:creationId xmlns:a16="http://schemas.microsoft.com/office/drawing/2014/main" id="{5E175372-AF09-42A7-B3D0-226C8348917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27">
                <a:extLst>
                  <a:ext uri="{FF2B5EF4-FFF2-40B4-BE49-F238E27FC236}">
                    <a16:creationId xmlns:a16="http://schemas.microsoft.com/office/drawing/2014/main" id="{ABF20BA9-F4B2-49EA-A573-578B1897747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8" name="Freeform 28">
                <a:extLst>
                  <a:ext uri="{FF2B5EF4-FFF2-40B4-BE49-F238E27FC236}">
                    <a16:creationId xmlns:a16="http://schemas.microsoft.com/office/drawing/2014/main" id="{AA3A7A4B-C811-4E23-8BFD-5823A032DA3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9" name="Freeform 29">
                <a:extLst>
                  <a:ext uri="{FF2B5EF4-FFF2-40B4-BE49-F238E27FC236}">
                    <a16:creationId xmlns:a16="http://schemas.microsoft.com/office/drawing/2014/main" id="{47537781-F057-4B97-AD8F-12FE9BE599A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50" name="Freeform 30">
                <a:extLst>
                  <a:ext uri="{FF2B5EF4-FFF2-40B4-BE49-F238E27FC236}">
                    <a16:creationId xmlns:a16="http://schemas.microsoft.com/office/drawing/2014/main" id="{078883C7-EB52-4BB7-A9A7-F8C046A8331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51" name="Freeform 31">
                <a:extLst>
                  <a:ext uri="{FF2B5EF4-FFF2-40B4-BE49-F238E27FC236}">
                    <a16:creationId xmlns:a16="http://schemas.microsoft.com/office/drawing/2014/main" id="{63CCBBF8-5972-4ED3-AB5B-46DC425B177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A8C19883-37FB-437C-A3AA-89AA6239D3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5" name="Freeform 32">
                <a:extLst>
                  <a:ext uri="{FF2B5EF4-FFF2-40B4-BE49-F238E27FC236}">
                    <a16:creationId xmlns:a16="http://schemas.microsoft.com/office/drawing/2014/main" id="{AF1753DD-4CEF-45EC-B952-90EA8895D7C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3">
                <a:extLst>
                  <a:ext uri="{FF2B5EF4-FFF2-40B4-BE49-F238E27FC236}">
                    <a16:creationId xmlns:a16="http://schemas.microsoft.com/office/drawing/2014/main" id="{5B9356DB-C1BE-4D76-8FA7-4FBAA12D1D3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4">
                <a:extLst>
                  <a:ext uri="{FF2B5EF4-FFF2-40B4-BE49-F238E27FC236}">
                    <a16:creationId xmlns:a16="http://schemas.microsoft.com/office/drawing/2014/main" id="{C4F59561-572D-42BA-A6FD-F3AFA1A394D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5">
                <a:extLst>
                  <a:ext uri="{FF2B5EF4-FFF2-40B4-BE49-F238E27FC236}">
                    <a16:creationId xmlns:a16="http://schemas.microsoft.com/office/drawing/2014/main" id="{BB7A51A1-D509-4494-BAE2-1B96CAD4DB3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36">
                <a:extLst>
                  <a:ext uri="{FF2B5EF4-FFF2-40B4-BE49-F238E27FC236}">
                    <a16:creationId xmlns:a16="http://schemas.microsoft.com/office/drawing/2014/main" id="{D3FE0B5A-55DE-4E56-8E9B-B92D1DB9A89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Freeform 37">
                <a:extLst>
                  <a:ext uri="{FF2B5EF4-FFF2-40B4-BE49-F238E27FC236}">
                    <a16:creationId xmlns:a16="http://schemas.microsoft.com/office/drawing/2014/main" id="{F125661C-3A0E-4B6E-B2AB-1B08C892517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1" name="Freeform 38">
                <a:extLst>
                  <a:ext uri="{FF2B5EF4-FFF2-40B4-BE49-F238E27FC236}">
                    <a16:creationId xmlns:a16="http://schemas.microsoft.com/office/drawing/2014/main" id="{39304006-EE77-438A-A0D1-537322356C1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39">
                <a:extLst>
                  <a:ext uri="{FF2B5EF4-FFF2-40B4-BE49-F238E27FC236}">
                    <a16:creationId xmlns:a16="http://schemas.microsoft.com/office/drawing/2014/main" id="{C6031DEB-4109-4049-82CF-DD06483A2CA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40">
                <a:extLst>
                  <a:ext uri="{FF2B5EF4-FFF2-40B4-BE49-F238E27FC236}">
                    <a16:creationId xmlns:a16="http://schemas.microsoft.com/office/drawing/2014/main" id="{65FC2657-18D6-4490-88D6-32E6B1C6FB1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Rectangle 41">
                <a:extLst>
                  <a:ext uri="{FF2B5EF4-FFF2-40B4-BE49-F238E27FC236}">
                    <a16:creationId xmlns:a16="http://schemas.microsoft.com/office/drawing/2014/main" id="{20BEA03B-3EAD-4FA2-BC9D-25A14D635CF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 useBgFill="1">
        <p:nvSpPr>
          <p:cNvPr id="53" name="Rectangle 52">
            <a:extLst>
              <a:ext uri="{FF2B5EF4-FFF2-40B4-BE49-F238E27FC236}">
                <a16:creationId xmlns:a16="http://schemas.microsoft.com/office/drawing/2014/main" id="{6697F791-5FFA-4164-899F-EB52EA72B0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5" name="Picture 2">
            <a:extLst>
              <a:ext uri="{FF2B5EF4-FFF2-40B4-BE49-F238E27FC236}">
                <a16:creationId xmlns:a16="http://schemas.microsoft.com/office/drawing/2014/main" id="{4E28A1A9-FB81-4816-AAEA-C3B4309469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" y="-2"/>
            <a:ext cx="4061525" cy="6858001"/>
          </a:xfrm>
          <a:prstGeom prst="rect">
            <a:avLst/>
          </a:prstGeom>
          <a:extLst>
            <a:ext uri="{909E8E84-426E-40dd-AFC4-6F175D3DCCD1}">
              <a14:hiddenFill xmlns="" xmlns:a16="http://schemas.microsoft.com/office/drawing/2014/main" xmlns:p14="http://schemas.microsoft.com/office/powerpoint/2010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Rectangle 56">
            <a:extLst>
              <a:ext uri="{FF2B5EF4-FFF2-40B4-BE49-F238E27FC236}">
                <a16:creationId xmlns:a16="http://schemas.microsoft.com/office/drawing/2014/main" id="{B773AB25-A422-41AA-9737-5E04C1966D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53"/>
            <a:ext cx="4055621" cy="6858000"/>
          </a:xfrm>
          <a:prstGeom prst="rect">
            <a:avLst/>
          </a:prstGeom>
          <a:ln>
            <a:noFill/>
          </a:ln>
          <a:effectLst>
            <a:outerShdw blurRad="76200" dist="38100" algn="l" rotWithShape="0">
              <a:prstClr val="black">
                <a:alpha val="3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9" name="Picture 2">
            <a:extLst>
              <a:ext uri="{FF2B5EF4-FFF2-40B4-BE49-F238E27FC236}">
                <a16:creationId xmlns:a16="http://schemas.microsoft.com/office/drawing/2014/main" id="{AF0552B8-DE8C-40DF-B29F-1728E6A10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530" y="23283"/>
            <a:ext cx="4078152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89BA4B-B48E-7BD6-25EA-1CB3724E4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266" y="618518"/>
            <a:ext cx="2851417" cy="1478570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3200">
              <a:solidFill>
                <a:srgbClr val="FFFFFF"/>
              </a:solidFill>
              <a:latin typeface="+mj-lt"/>
              <a:cs typeface="+mj-cs"/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9D6AD97-7699-2726-CB24-CD3C931548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4620" y="2249487"/>
            <a:ext cx="2862444" cy="395730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800" dirty="0" err="1">
                <a:latin typeface="Calibri"/>
                <a:ea typeface="Calibri"/>
                <a:cs typeface="Calibri"/>
              </a:rPr>
              <a:t>Рисунок</a:t>
            </a:r>
            <a:r>
              <a:rPr lang="en-US" sz="1800" dirty="0">
                <a:latin typeface="Calibri"/>
                <a:ea typeface="Calibri"/>
                <a:cs typeface="Calibri"/>
              </a:rPr>
              <a:t> 7.2 — </a:t>
            </a:r>
            <a:r>
              <a:rPr lang="en-US" sz="1800" dirty="0" err="1">
                <a:latin typeface="Calibri"/>
                <a:ea typeface="Calibri"/>
                <a:cs typeface="Calibri"/>
              </a:rPr>
              <a:t>Измерение</a:t>
            </a:r>
            <a:r>
              <a:rPr lang="en-US" sz="1800" dirty="0">
                <a:latin typeface="Calibri"/>
                <a:ea typeface="Calibri"/>
                <a:cs typeface="Calibri"/>
              </a:rPr>
              <a:t> </a:t>
            </a:r>
            <a:r>
              <a:rPr lang="en-US" sz="1800" dirty="0" err="1">
                <a:latin typeface="Calibri"/>
                <a:ea typeface="Calibri"/>
                <a:cs typeface="Calibri"/>
              </a:rPr>
              <a:t>расстояний</a:t>
            </a:r>
            <a:r>
              <a:rPr lang="en-US" sz="1800" dirty="0">
                <a:latin typeface="Calibri"/>
                <a:ea typeface="Calibri"/>
                <a:cs typeface="Calibri"/>
              </a:rPr>
              <a:t> </a:t>
            </a:r>
            <a:r>
              <a:rPr lang="en-US" sz="1800" dirty="0" err="1">
                <a:latin typeface="Calibri"/>
                <a:ea typeface="Calibri"/>
                <a:cs typeface="Calibri"/>
              </a:rPr>
              <a:t>между</a:t>
            </a:r>
            <a:r>
              <a:rPr lang="en-US" sz="1800" dirty="0">
                <a:latin typeface="Calibri"/>
                <a:ea typeface="Calibri"/>
                <a:cs typeface="Calibri"/>
              </a:rPr>
              <a:t> </a:t>
            </a:r>
            <a:r>
              <a:rPr lang="en-US" sz="1800" dirty="0" err="1">
                <a:latin typeface="Calibri"/>
                <a:ea typeface="Calibri"/>
                <a:cs typeface="Calibri"/>
              </a:rPr>
              <a:t>центрами</a:t>
            </a:r>
            <a:r>
              <a:rPr lang="en-US" sz="1800" dirty="0">
                <a:latin typeface="Calibri"/>
                <a:ea typeface="Calibri"/>
                <a:cs typeface="Calibri"/>
              </a:rPr>
              <a:t> </a:t>
            </a:r>
            <a:r>
              <a:rPr lang="en-US" sz="1800" dirty="0" err="1">
                <a:latin typeface="Calibri"/>
                <a:ea typeface="Calibri"/>
                <a:cs typeface="Calibri"/>
              </a:rPr>
              <a:t>отверстий</a:t>
            </a:r>
            <a:r>
              <a:rPr lang="en-US" sz="1800" dirty="0">
                <a:latin typeface="Calibri"/>
                <a:ea typeface="Calibri"/>
                <a:cs typeface="Calibri"/>
              </a:rPr>
              <a:t> и </a:t>
            </a:r>
            <a:r>
              <a:rPr lang="en-US" sz="1800" dirty="0" err="1">
                <a:latin typeface="Calibri"/>
                <a:ea typeface="Calibri"/>
                <a:cs typeface="Calibri"/>
              </a:rPr>
              <a:t>толщин</a:t>
            </a:r>
            <a:r>
              <a:rPr lang="en-US" sz="1800" dirty="0">
                <a:latin typeface="Calibri"/>
                <a:ea typeface="Calibri"/>
                <a:cs typeface="Calibri"/>
              </a:rPr>
              <a:t> </a:t>
            </a:r>
            <a:r>
              <a:rPr lang="en-US" sz="1800" dirty="0" err="1">
                <a:latin typeface="Calibri"/>
                <a:ea typeface="Calibri"/>
                <a:cs typeface="Calibri"/>
              </a:rPr>
              <a:t>стенок</a:t>
            </a:r>
            <a:endParaRPr lang="en-US" sz="1800" dirty="0" err="1">
              <a:solidFill>
                <a:srgbClr val="FFFFFF"/>
              </a:solidFill>
              <a:latin typeface="+mn-lt"/>
              <a:cs typeface="+mn-cs"/>
            </a:endParaRP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6AD0D387-1584-4477-B5F8-52B50D4F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0788" cy="6858001"/>
            <a:chOff x="-14288" y="0"/>
            <a:chExt cx="1220788" cy="6858001"/>
          </a:xfrm>
          <a:gradFill flip="none" rotWithShape="1">
            <a:gsLst>
              <a:gs pos="0">
                <a:schemeClr val="bg2"/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2" name="Rectangle 5">
              <a:extLst>
                <a:ext uri="{FF2B5EF4-FFF2-40B4-BE49-F238E27FC236}">
                  <a16:creationId xmlns:a16="http://schemas.microsoft.com/office/drawing/2014/main" id="{22C90122-8CF0-4164-B596-168DE41D39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3" name="Freeform 6">
              <a:extLst>
                <a:ext uri="{FF2B5EF4-FFF2-40B4-BE49-F238E27FC236}">
                  <a16:creationId xmlns:a16="http://schemas.microsoft.com/office/drawing/2014/main" id="{E74D534E-37A6-4D27-9C47-0B2F052783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7">
              <a:extLst>
                <a:ext uri="{FF2B5EF4-FFF2-40B4-BE49-F238E27FC236}">
                  <a16:creationId xmlns:a16="http://schemas.microsoft.com/office/drawing/2014/main" id="{1C1C156E-D2E0-468A-9B19-79521D69BF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8">
              <a:extLst>
                <a:ext uri="{FF2B5EF4-FFF2-40B4-BE49-F238E27FC236}">
                  <a16:creationId xmlns:a16="http://schemas.microsoft.com/office/drawing/2014/main" id="{14C97F11-4F6C-4DFF-89BC-3AEA5B7FF7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6" name="Freeform 9">
              <a:extLst>
                <a:ext uri="{FF2B5EF4-FFF2-40B4-BE49-F238E27FC236}">
                  <a16:creationId xmlns:a16="http://schemas.microsoft.com/office/drawing/2014/main" id="{773C2106-77CE-42E1-839F-925EAEBB2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7" name="Freeform 10">
              <a:extLst>
                <a:ext uri="{FF2B5EF4-FFF2-40B4-BE49-F238E27FC236}">
                  <a16:creationId xmlns:a16="http://schemas.microsoft.com/office/drawing/2014/main" id="{E2807D33-BD1F-4B09-8D93-63C06DB3C0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8" name="Freeform 11">
              <a:extLst>
                <a:ext uri="{FF2B5EF4-FFF2-40B4-BE49-F238E27FC236}">
                  <a16:creationId xmlns:a16="http://schemas.microsoft.com/office/drawing/2014/main" id="{84BDF3E8-157B-47D1-AF8E-FE1EFF0612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12">
              <a:extLst>
                <a:ext uri="{FF2B5EF4-FFF2-40B4-BE49-F238E27FC236}">
                  <a16:creationId xmlns:a16="http://schemas.microsoft.com/office/drawing/2014/main" id="{68B482B5-E0FD-406A-99B2-297DF33354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Freeform 13">
              <a:extLst>
                <a:ext uri="{FF2B5EF4-FFF2-40B4-BE49-F238E27FC236}">
                  <a16:creationId xmlns:a16="http://schemas.microsoft.com/office/drawing/2014/main" id="{B8750F30-12E8-410B-8709-78F1EF3BBE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1" name="Freeform 14">
              <a:extLst>
                <a:ext uri="{FF2B5EF4-FFF2-40B4-BE49-F238E27FC236}">
                  <a16:creationId xmlns:a16="http://schemas.microsoft.com/office/drawing/2014/main" id="{DB2D030A-4700-4CC4-A971-F119F8372C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5">
              <a:extLst>
                <a:ext uri="{FF2B5EF4-FFF2-40B4-BE49-F238E27FC236}">
                  <a16:creationId xmlns:a16="http://schemas.microsoft.com/office/drawing/2014/main" id="{B4E516DB-F66E-4E88-8CAA-67153F5618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Line 16">
              <a:extLst>
                <a:ext uri="{FF2B5EF4-FFF2-40B4-BE49-F238E27FC236}">
                  <a16:creationId xmlns:a16="http://schemas.microsoft.com/office/drawing/2014/main" id="{DF749FDD-DD56-4DC9-A379-77E1106981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74" name="Freeform 17">
              <a:extLst>
                <a:ext uri="{FF2B5EF4-FFF2-40B4-BE49-F238E27FC236}">
                  <a16:creationId xmlns:a16="http://schemas.microsoft.com/office/drawing/2014/main" id="{6AD95087-E0AF-45D3-B824-EFFCBBECDE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8">
              <a:extLst>
                <a:ext uri="{FF2B5EF4-FFF2-40B4-BE49-F238E27FC236}">
                  <a16:creationId xmlns:a16="http://schemas.microsoft.com/office/drawing/2014/main" id="{2D21010F-3DE2-4881-B9D5-3415C4E05D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9">
              <a:extLst>
                <a:ext uri="{FF2B5EF4-FFF2-40B4-BE49-F238E27FC236}">
                  <a16:creationId xmlns:a16="http://schemas.microsoft.com/office/drawing/2014/main" id="{2AFDF4BC-8E99-4A2C-9EF2-4B98A05C2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20">
              <a:extLst>
                <a:ext uri="{FF2B5EF4-FFF2-40B4-BE49-F238E27FC236}">
                  <a16:creationId xmlns:a16="http://schemas.microsoft.com/office/drawing/2014/main" id="{BB8EAEE8-22EA-4103-A02E-5043474C4B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Rectangle 21">
              <a:extLst>
                <a:ext uri="{FF2B5EF4-FFF2-40B4-BE49-F238E27FC236}">
                  <a16:creationId xmlns:a16="http://schemas.microsoft.com/office/drawing/2014/main" id="{7148ABD2-E447-429F-B97E-86494051C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9" name="Freeform 22">
              <a:extLst>
                <a:ext uri="{FF2B5EF4-FFF2-40B4-BE49-F238E27FC236}">
                  <a16:creationId xmlns:a16="http://schemas.microsoft.com/office/drawing/2014/main" id="{99900F4A-F8CA-456E-9FA0-34572621C0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23">
              <a:extLst>
                <a:ext uri="{FF2B5EF4-FFF2-40B4-BE49-F238E27FC236}">
                  <a16:creationId xmlns:a16="http://schemas.microsoft.com/office/drawing/2014/main" id="{DF5CD0A9-E49B-4968-886B-41C1A66D23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24">
              <a:extLst>
                <a:ext uri="{FF2B5EF4-FFF2-40B4-BE49-F238E27FC236}">
                  <a16:creationId xmlns:a16="http://schemas.microsoft.com/office/drawing/2014/main" id="{7E462582-7383-4272-A323-85C9D137C4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5">
              <a:extLst>
                <a:ext uri="{FF2B5EF4-FFF2-40B4-BE49-F238E27FC236}">
                  <a16:creationId xmlns:a16="http://schemas.microsoft.com/office/drawing/2014/main" id="{CB472F67-7C37-4D80-B346-DE30D44B55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6">
              <a:extLst>
                <a:ext uri="{FF2B5EF4-FFF2-40B4-BE49-F238E27FC236}">
                  <a16:creationId xmlns:a16="http://schemas.microsoft.com/office/drawing/2014/main" id="{19A8AE83-358F-4D4E-91C7-F09E35097A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7">
              <a:extLst>
                <a:ext uri="{FF2B5EF4-FFF2-40B4-BE49-F238E27FC236}">
                  <a16:creationId xmlns:a16="http://schemas.microsoft.com/office/drawing/2014/main" id="{C4B79436-9285-45DE-A9FB-B3DD750738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8">
              <a:extLst>
                <a:ext uri="{FF2B5EF4-FFF2-40B4-BE49-F238E27FC236}">
                  <a16:creationId xmlns:a16="http://schemas.microsoft.com/office/drawing/2014/main" id="{B0BF8BF3-C90A-483A-B61E-13D2C41FBA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9">
              <a:extLst>
                <a:ext uri="{FF2B5EF4-FFF2-40B4-BE49-F238E27FC236}">
                  <a16:creationId xmlns:a16="http://schemas.microsoft.com/office/drawing/2014/main" id="{31011274-F329-444B-9B06-69DD2EC449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30">
              <a:extLst>
                <a:ext uri="{FF2B5EF4-FFF2-40B4-BE49-F238E27FC236}">
                  <a16:creationId xmlns:a16="http://schemas.microsoft.com/office/drawing/2014/main" id="{DB8B1D39-5B9A-4B4E-849B-A5821A2460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31">
              <a:extLst>
                <a:ext uri="{FF2B5EF4-FFF2-40B4-BE49-F238E27FC236}">
                  <a16:creationId xmlns:a16="http://schemas.microsoft.com/office/drawing/2014/main" id="{336ECD63-75C2-4A32-A31B-30BB30972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33507798-90D0-BD5D-D6B3-7CCCB6A32EC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5419671" y="213622"/>
            <a:ext cx="5281720" cy="6504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9136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хема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0</TotalTime>
  <Words>1</Words>
  <Application>Microsoft Office PowerPoint</Application>
  <PresentationFormat>Широкоэкранный</PresentationFormat>
  <Paragraphs>1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Схема</vt:lpstr>
      <vt:lpstr>ЭСКИЗИРОВАНИЕ ДЕТАЛЕЙ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/>
  <cp:revision>100</cp:revision>
  <dcterms:created xsi:type="dcterms:W3CDTF">2023-03-03T07:07:51Z</dcterms:created>
  <dcterms:modified xsi:type="dcterms:W3CDTF">2023-03-03T07:26:52Z</dcterms:modified>
</cp:coreProperties>
</file>