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55"/>
  </p:notesMasterIdLst>
  <p:sldIdLst>
    <p:sldId id="941" r:id="rId2"/>
    <p:sldId id="977" r:id="rId3"/>
    <p:sldId id="893" r:id="rId4"/>
    <p:sldId id="935" r:id="rId5"/>
    <p:sldId id="954" r:id="rId6"/>
    <p:sldId id="955" r:id="rId7"/>
    <p:sldId id="956" r:id="rId8"/>
    <p:sldId id="942" r:id="rId9"/>
    <p:sldId id="957" r:id="rId10"/>
    <p:sldId id="958" r:id="rId11"/>
    <p:sldId id="959" r:id="rId12"/>
    <p:sldId id="960" r:id="rId13"/>
    <p:sldId id="961" r:id="rId14"/>
    <p:sldId id="943" r:id="rId15"/>
    <p:sldId id="962" r:id="rId16"/>
    <p:sldId id="963" r:id="rId17"/>
    <p:sldId id="964" r:id="rId18"/>
    <p:sldId id="944" r:id="rId19"/>
    <p:sldId id="965" r:id="rId20"/>
    <p:sldId id="966" r:id="rId21"/>
    <p:sldId id="967" r:id="rId22"/>
    <p:sldId id="968" r:id="rId23"/>
    <p:sldId id="945" r:id="rId24"/>
    <p:sldId id="969" r:id="rId25"/>
    <p:sldId id="970" r:id="rId26"/>
    <p:sldId id="971" r:id="rId27"/>
    <p:sldId id="972" r:id="rId28"/>
    <p:sldId id="973" r:id="rId29"/>
    <p:sldId id="974" r:id="rId30"/>
    <p:sldId id="975" r:id="rId31"/>
    <p:sldId id="976" r:id="rId32"/>
    <p:sldId id="946" r:id="rId33"/>
    <p:sldId id="947" r:id="rId34"/>
    <p:sldId id="1013" r:id="rId35"/>
    <p:sldId id="1014" r:id="rId36"/>
    <p:sldId id="1001" r:id="rId37"/>
    <p:sldId id="1018" r:id="rId38"/>
    <p:sldId id="1017" r:id="rId39"/>
    <p:sldId id="1002" r:id="rId40"/>
    <p:sldId id="1003" r:id="rId41"/>
    <p:sldId id="1019" r:id="rId42"/>
    <p:sldId id="1020" r:id="rId43"/>
    <p:sldId id="1005" r:id="rId44"/>
    <p:sldId id="1021" r:id="rId45"/>
    <p:sldId id="1006" r:id="rId46"/>
    <p:sldId id="1022" r:id="rId47"/>
    <p:sldId id="1007" r:id="rId48"/>
    <p:sldId id="1008" r:id="rId49"/>
    <p:sldId id="1023" r:id="rId50"/>
    <p:sldId id="1010" r:id="rId51"/>
    <p:sldId id="987" r:id="rId52"/>
    <p:sldId id="1024" r:id="rId53"/>
    <p:sldId id="559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19F3"/>
    <a:srgbClr val="CC0099"/>
    <a:srgbClr val="336600"/>
    <a:srgbClr val="9D2349"/>
    <a:srgbClr val="008000"/>
    <a:srgbClr val="3450DC"/>
    <a:srgbClr val="6B93E3"/>
    <a:srgbClr val="4D9BDB"/>
    <a:srgbClr val="5CA3DE"/>
    <a:srgbClr val="42ACD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88" autoAdjust="0"/>
    <p:restoredTop sz="94333" autoAdjust="0"/>
  </p:normalViewPr>
  <p:slideViewPr>
    <p:cSldViewPr>
      <p:cViewPr>
        <p:scale>
          <a:sx n="80" d="100"/>
          <a:sy n="80" d="100"/>
        </p:scale>
        <p:origin x="-594" y="-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A7749-789D-44BC-80F9-B8A744F2BF16}" type="datetimeFigureOut">
              <a:rPr lang="ru-RU" smtClean="0"/>
              <a:pPr/>
              <a:t>04.03.2023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B07-385C-4350-AC9B-891AA282BA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9509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11483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8812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2780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5934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4412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276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59012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937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2928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6914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8079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1406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227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687E4-24DF-4B67-8EF3-9896E275EB6A}" type="datetimeFigureOut">
              <a:rPr lang="ru-RU" smtClean="0"/>
              <a:pPr/>
              <a:t>04.03.2023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5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9.png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5.gif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slide" Target="slide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3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microsoft.com/office/2007/relationships/hdphoto" Target="../media/hdphoto8.wdp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slide" Target="slide3.xml"/><Relationship Id="rId5" Type="http://schemas.openxmlformats.org/officeDocument/2006/relationships/image" Target="../media/image9.png"/><Relationship Id="rId10" Type="http://schemas.openxmlformats.org/officeDocument/2006/relationships/image" Target="../media/image26.png"/><Relationship Id="rId4" Type="http://schemas.microsoft.com/office/2007/relationships/hdphoto" Target="../media/hdphoto7.wdp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8.png"/><Relationship Id="rId4" Type="http://schemas.openxmlformats.org/officeDocument/2006/relationships/image" Target="../media/image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5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9.png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36.png"/><Relationship Id="rId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38.png"/><Relationship Id="rId4" Type="http://schemas.openxmlformats.org/officeDocument/2006/relationships/image" Target="../media/image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4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3.gif"/><Relationship Id="rId7" Type="http://schemas.openxmlformats.org/officeDocument/2006/relationships/slide" Target="slide8.xml"/><Relationship Id="rId12" Type="http://schemas.openxmlformats.org/officeDocument/2006/relationships/slide" Target="slide5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32.xml"/><Relationship Id="rId5" Type="http://schemas.openxmlformats.org/officeDocument/2006/relationships/slide" Target="slide2.xml"/><Relationship Id="rId10" Type="http://schemas.openxmlformats.org/officeDocument/2006/relationships/slide" Target="slide23.xml"/><Relationship Id="rId4" Type="http://schemas.openxmlformats.org/officeDocument/2006/relationships/slide" Target="slide3.xml"/><Relationship Id="rId9" Type="http://schemas.openxmlformats.org/officeDocument/2006/relationships/slide" Target="slide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gi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8299" y="1675227"/>
            <a:ext cx="8679370" cy="892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2319F3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Тема «</a:t>
            </a:r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2319F3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Галогенирование углеводородов</a:t>
            </a:r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2319F3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2023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9622" y="849486"/>
            <a:ext cx="8786874" cy="8467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Дисциплина: «Теоретические основы химической технологии»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2581357"/>
            <a:ext cx="3857652" cy="2462267"/>
          </a:xfrm>
          <a:prstGeom prst="rect">
            <a:avLst/>
          </a:prstGeom>
          <a:noFill/>
        </p:spPr>
      </p:pic>
      <p:pic>
        <p:nvPicPr>
          <p:cNvPr id="10" name="Picture 21" descr="химик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980775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976370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300">
        <p:wheel spokes="1"/>
      </p:transition>
    </mc:Choice>
    <mc:Fallback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2844" y="285728"/>
            <a:ext cx="885831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Для этиленовых углеводородов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наиболее характерны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реакции  присоединения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 они 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легко окисляются   и   </a:t>
            </a:r>
            <a:r>
              <a:rPr lang="ru-RU" sz="2800" b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полимеризуются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1.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Присоединение галогенов.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Алкены очень легко присоединяют галогены с образованием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дигалогенпроизводных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содержащих два атома галогена у соседних углеродных атомов (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вицинальные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дигалогенпроизводные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D:\23.05.13-домашние документы\Виртуальные лекции 2015\Органическая химия\алкены\img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9928" t="25121" r="7039" b="37399"/>
          <a:stretch>
            <a:fillRect/>
          </a:stretch>
        </p:blipFill>
        <p:spPr bwMode="auto">
          <a:xfrm>
            <a:off x="2285984" y="3328211"/>
            <a:ext cx="5786478" cy="1958177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429000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57158" y="5214950"/>
            <a:ext cx="8444941" cy="55399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Это качественная реакция на </a:t>
            </a:r>
            <a:r>
              <a:rPr lang="ru-RU" sz="3000" b="1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алкены</a:t>
            </a:r>
            <a:endParaRPr lang="ru-RU" sz="30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171" y="3857628"/>
            <a:ext cx="8586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этен</a:t>
            </a:r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857620" y="3857628"/>
            <a:ext cx="1643074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бромная вода</a:t>
            </a:r>
            <a:endParaRPr lang="ru-RU" sz="2400" dirty="0">
              <a:solidFill>
                <a:srgbClr val="CC4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2844" y="5799753"/>
            <a:ext cx="8429684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 протекает легко в растворителе, темноте, при комнатной температуре.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345725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57158" y="71414"/>
            <a:ext cx="850112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Присоединение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галогенводородов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гидрогалогенирование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142844" y="2162868"/>
            <a:ext cx="8715436" cy="430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00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случае несимметрично построенных олефинов </a:t>
            </a:r>
            <a:r>
              <a:rPr kumimoji="0" lang="ru-RU" sz="2700" b="1" i="0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 предпочтительнее </a:t>
            </a:r>
            <a:r>
              <a:rPr kumimoji="0" lang="ru-RU" sz="2700" b="1" i="0" strike="noStrike" cap="none" normalizeH="0" baseline="0" dirty="0" err="1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присоеди-няется</a:t>
            </a:r>
            <a:r>
              <a:rPr kumimoji="0" lang="ru-RU" sz="2700" b="1" i="0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 наиболее </a:t>
            </a:r>
            <a:r>
              <a:rPr kumimoji="0" lang="ru-RU" sz="2700" b="1" i="0" strike="noStrike" cap="none" normalizeH="0" baseline="0" dirty="0" err="1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гидрогенизированному</a:t>
            </a:r>
            <a:r>
              <a:rPr kumimoji="0" lang="ru-RU" sz="2700" b="1" i="0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из ненасыщенных атомов углерода, галоген – к другому ненасыщенному углеродному атому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ru-RU" sz="27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правило </a:t>
            </a:r>
            <a:r>
              <a:rPr kumimoji="0" lang="ru-RU" sz="27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Марковникова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):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00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kumimoji="0" lang="ru-RU" sz="2800" b="1" i="0" u="none" strike="noStrike" cap="none" normalizeH="0" baseline="-3000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–СН=СН</a:t>
            </a:r>
            <a:r>
              <a:rPr kumimoji="0" lang="ru-RU" sz="2800" b="1" i="0" u="none" strike="noStrike" cap="none" normalizeH="0" baseline="-3000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+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СН</a:t>
            </a:r>
            <a:r>
              <a:rPr kumimoji="0" lang="ru-RU" sz="2800" b="1" i="0" u="none" strike="noStrike" cap="none" normalizeH="0" baseline="-3000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–СН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l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–С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</a:t>
            </a:r>
            <a:r>
              <a:rPr kumimoji="0" lang="ru-RU" sz="2800" b="1" i="0" u="none" strike="noStrike" cap="none" normalizeH="0" baseline="-3000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  <a:sym typeface="Symbol" pitchFamily="18" charset="2"/>
            </a:endParaRPr>
          </a:p>
          <a:p>
            <a:pPr marR="0" lvl="0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пропилен                               2-хлорпропан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Из галогенводородных кислот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наиболее легко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kumimoji="0" lang="ru-RU" sz="27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присоединяется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HI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остальные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галогенводороды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располагаются по этому признаку в такой последовательности: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6215082"/>
            <a:ext cx="2739492" cy="42862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Прямоугольник 12"/>
          <p:cNvSpPr/>
          <p:nvPr/>
        </p:nvSpPr>
        <p:spPr>
          <a:xfrm>
            <a:off x="3563888" y="1844824"/>
            <a:ext cx="14401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659" t="30535" r="20884" b="39472"/>
          <a:stretch/>
        </p:blipFill>
        <p:spPr bwMode="auto">
          <a:xfrm>
            <a:off x="-36512" y="896255"/>
            <a:ext cx="3714982" cy="126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824" t="60931" r="14788" b="21781"/>
          <a:stretch/>
        </p:blipFill>
        <p:spPr bwMode="auto">
          <a:xfrm>
            <a:off x="3707904" y="1052735"/>
            <a:ext cx="5404374" cy="74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35879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26967" y="216978"/>
            <a:ext cx="883412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723900" lvl="0" indent="-72390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b="1" u="none" strike="noStrike" normalizeH="0" baseline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Правило Марковникова:</a:t>
            </a:r>
            <a:r>
              <a:rPr kumimoji="0" lang="ru-RU" sz="2800" b="1" u="none" strike="noStrike" normalizeH="0" baseline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A07A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предпочти-</a:t>
            </a:r>
            <a:r>
              <a:rPr lang="ru-RU" sz="2800" b="1" u="sng" dirty="0" err="1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тельнее</a:t>
            </a:r>
            <a:r>
              <a:rPr lang="ru-RU" sz="2800" b="1" u="sng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присоединяется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 </a:t>
            </a:r>
            <a:r>
              <a:rPr lang="ru-RU" sz="2800" b="1" u="sng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наиболее </a:t>
            </a:r>
            <a:r>
              <a:rPr lang="ru-RU" sz="2800" b="1" u="sng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гидрогенизированному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из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ненасыщенных 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атомов углерода, галоген – к другому ненасыщенному углеродному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атому.</a:t>
            </a:r>
            <a:endParaRPr kumimoji="0" lang="ru-RU" sz="2800" b="1" i="0" u="none" strike="noStrike" normalizeH="0" baseline="0" dirty="0" smtClean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44521"/>
            <a:ext cx="6988648" cy="383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Великие учены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1" y="4235624"/>
            <a:ext cx="2040207" cy="2622375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555776" y="5723847"/>
            <a:ext cx="4608512" cy="10895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Марковников Владимир Васильевич (1837 – 1904 </a:t>
            </a:r>
            <a:r>
              <a:rPr lang="ru-RU" sz="27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г. </a:t>
            </a:r>
            <a:r>
              <a:rPr lang="ru-RU" sz="27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</a:t>
            </a:r>
            <a:r>
              <a:rPr lang="ru-RU" sz="27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.)</a:t>
            </a:r>
            <a:endParaRPr lang="ru-RU" sz="27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Управляющая кнопка: домой 9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761490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23.05.13-домашние документы\Виртуальные лекции 2015\Органическая химия\алкены\slide_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6211" t="39888" r="12233" b="8333"/>
          <a:stretch>
            <a:fillRect/>
          </a:stretch>
        </p:blipFill>
        <p:spPr bwMode="auto">
          <a:xfrm>
            <a:off x="785786" y="1000108"/>
            <a:ext cx="7643866" cy="363976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Овал 12"/>
          <p:cNvSpPr/>
          <p:nvPr/>
        </p:nvSpPr>
        <p:spPr>
          <a:xfrm>
            <a:off x="3929058" y="1000108"/>
            <a:ext cx="357190" cy="357190"/>
          </a:xfrm>
          <a:prstGeom prst="ellipse">
            <a:avLst/>
          </a:prstGeom>
          <a:noFill/>
          <a:ln w="5715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786314" y="1643050"/>
            <a:ext cx="285752" cy="285752"/>
          </a:xfrm>
          <a:prstGeom prst="ellipse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786314" y="4357694"/>
            <a:ext cx="285752" cy="276228"/>
          </a:xfrm>
          <a:prstGeom prst="ellipse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143504" y="4286256"/>
            <a:ext cx="357190" cy="35719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072066" y="2857496"/>
            <a:ext cx="285752" cy="276228"/>
          </a:xfrm>
          <a:prstGeom prst="ellipse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714876" y="2857496"/>
            <a:ext cx="357190" cy="35719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95875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1875" y="0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Управляющая кнопка: домой 20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965030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3474" r="12920"/>
          <a:stretch/>
        </p:blipFill>
        <p:spPr>
          <a:xfrm>
            <a:off x="1722731" y="980728"/>
            <a:ext cx="5976664" cy="45651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7818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90228" y="142852"/>
            <a:ext cx="7241086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</a:t>
            </a:r>
            <a:endParaRPr lang="ru-RU" sz="44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45024"/>
            <a:ext cx="5160251" cy="139477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14282" y="969357"/>
            <a:ext cx="8786874" cy="274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>
                <a:latin typeface="Arial" pitchFamily="34" charset="0"/>
                <a:cs typeface="Arial" pitchFamily="34" charset="0"/>
              </a:rPr>
              <a:t>Химическое поведение </a:t>
            </a:r>
            <a:r>
              <a:rPr lang="ru-RU" sz="2900" b="1" dirty="0" err="1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связано с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наличием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в их молекуле тройной связи и особенностями ее строения. Для </a:t>
            </a:r>
            <a:r>
              <a:rPr lang="ru-RU" sz="2900" b="1" dirty="0" err="1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u="sng" dirty="0" smtClean="0">
                <a:latin typeface="Arial" pitchFamily="34" charset="0"/>
                <a:cs typeface="Arial" pitchFamily="34" charset="0"/>
              </a:rPr>
              <a:t>характерны: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900" b="1" dirty="0" smtClean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 </a:t>
            </a:r>
            <a:r>
              <a:rPr lang="ru-RU" sz="2900" b="1" dirty="0" smtClean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Реакции </a:t>
            </a:r>
            <a:r>
              <a:rPr lang="ru-RU" sz="29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присоединения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, протекающие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ступенчато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сначала с образованием </a:t>
            </a:r>
            <a:r>
              <a:rPr lang="ru-RU" sz="2900" b="1" dirty="0" err="1"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(или их производных), затем </a:t>
            </a:r>
            <a:r>
              <a:rPr lang="ru-RU" sz="2900" b="1" dirty="0" err="1" smtClean="0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9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021052"/>
            <a:ext cx="5826175" cy="183694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Управляющая кнопка: домой 9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885770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47" name="Picture 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33" y="2128533"/>
            <a:ext cx="6951158" cy="123176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47357" y="281260"/>
            <a:ext cx="871296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2) Галогенирование.</a:t>
            </a:r>
            <a:r>
              <a:rPr lang="ru-RU" sz="2800" dirty="0" smtClean="0"/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Присоединение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галогенов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 тройной связи происходит с меньшей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скоростью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чем присоединение к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алкенам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На промежуточном этапе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образуются 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транс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-изомеры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27584" y="3360298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эт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(ацетилен)     1,2-ди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бром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эт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1,1,2,2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,-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тетра-  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                      бром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эт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956635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102" t="3662" r="68945" b="50928"/>
          <a:stretch>
            <a:fillRect/>
          </a:stretch>
        </p:blipFill>
        <p:spPr bwMode="auto">
          <a:xfrm>
            <a:off x="2123728" y="4926341"/>
            <a:ext cx="1346633" cy="181502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/>
          <a:srcRect l="17578" t="3662" r="63672" b="50927"/>
          <a:stretch>
            <a:fillRect/>
          </a:stretch>
        </p:blipFill>
        <p:spPr bwMode="auto">
          <a:xfrm>
            <a:off x="3857620" y="5026286"/>
            <a:ext cx="714380" cy="164307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 cstate="print"/>
          <a:srcRect l="37424" t="16698" r="32850" b="13803"/>
          <a:stretch>
            <a:fillRect/>
          </a:stretch>
        </p:blipFill>
        <p:spPr bwMode="auto">
          <a:xfrm>
            <a:off x="4953383" y="5234900"/>
            <a:ext cx="559598" cy="142876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0" cstate="print"/>
          <a:srcRect l="17578" t="3662" r="67187" b="61588"/>
          <a:stretch>
            <a:fillRect/>
          </a:stretch>
        </p:blipFill>
        <p:spPr bwMode="auto">
          <a:xfrm>
            <a:off x="7288333" y="4449082"/>
            <a:ext cx="822123" cy="150019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1" name="Прямоугольник 20"/>
          <p:cNvSpPr/>
          <p:nvPr/>
        </p:nvSpPr>
        <p:spPr>
          <a:xfrm>
            <a:off x="6429388" y="5805264"/>
            <a:ext cx="247202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тетра</a:t>
            </a:r>
            <a:r>
              <a:rPr lang="ru-RU" sz="2400" b="1" u="sng" dirty="0" err="1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бром</a:t>
            </a:r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этан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484551" y="2723420"/>
            <a:ext cx="1643074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бромная вода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CC4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233182" y="2695248"/>
            <a:ext cx="1643074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бромная вода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CC4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4060726"/>
            <a:ext cx="7665399" cy="8370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Это качественная реакция на непредельные углеводороды</a:t>
            </a:r>
            <a:endParaRPr lang="ru-RU" sz="30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8" name="Управляющая кнопка: домой 27">
            <a:hlinkClick r:id="rId11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262675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Великие учены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1" y="5085183"/>
            <a:ext cx="1379249" cy="1772815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555776" y="5723847"/>
            <a:ext cx="4608512" cy="10895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Марковников Владимир Васильевич (1837 – 1904 </a:t>
            </a:r>
            <a:r>
              <a:rPr lang="ru-RU" sz="27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г. </a:t>
            </a:r>
            <a:r>
              <a:rPr lang="ru-RU" sz="27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</a:t>
            </a:r>
            <a:r>
              <a:rPr lang="ru-RU" sz="27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.)</a:t>
            </a:r>
            <a:endParaRPr lang="ru-RU" sz="27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100392" y="3933056"/>
            <a:ext cx="288032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19461"/>
            <a:ext cx="8380413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79512" y="4608130"/>
            <a:ext cx="899402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проп</a:t>
            </a:r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ин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2-бром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проп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ен        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2,2-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ди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бром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проп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</a:t>
            </a:r>
            <a:endParaRPr lang="ru-RU" sz="2400" dirty="0">
              <a:solidFill>
                <a:srgbClr val="140DA3"/>
              </a:solidFill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26967" y="39161"/>
            <a:ext cx="8834124" cy="331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3) </a:t>
            </a:r>
            <a:r>
              <a:rPr lang="ru-RU" sz="2800" b="1" dirty="0" err="1"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Гидро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галогенирование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</a:t>
            </a:r>
            <a:r>
              <a:rPr lang="ru-RU" sz="2800" b="1" i="1" dirty="0"/>
              <a:t> </a:t>
            </a:r>
            <a:r>
              <a:rPr lang="ru-RU" sz="2800" b="1" dirty="0" err="1"/>
              <a:t>Присоедине-ние</a:t>
            </a:r>
            <a:r>
              <a:rPr lang="ru-RU" sz="2800" b="1" dirty="0"/>
              <a:t> </a:t>
            </a:r>
            <a:r>
              <a:rPr lang="ru-RU" sz="2800" b="1" dirty="0" err="1"/>
              <a:t>галогеноводородов</a:t>
            </a:r>
            <a:r>
              <a:rPr lang="ru-RU" sz="2800" b="1" dirty="0"/>
              <a:t> к </a:t>
            </a:r>
            <a:r>
              <a:rPr lang="ru-RU" sz="2800" b="1" dirty="0" err="1"/>
              <a:t>алкинам</a:t>
            </a:r>
            <a:r>
              <a:rPr lang="ru-RU" sz="2800" b="1" dirty="0"/>
              <a:t> происходит по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правилу Марковникова</a:t>
            </a:r>
            <a:r>
              <a:rPr lang="ru-RU" sz="2800" b="1" dirty="0"/>
              <a:t>, но менее активно, чем к </a:t>
            </a:r>
            <a:r>
              <a:rPr lang="ru-RU" sz="2800" b="1" dirty="0" err="1"/>
              <a:t>алкенам</a:t>
            </a:r>
            <a:r>
              <a:rPr lang="ru-RU" sz="2800" b="1" dirty="0"/>
              <a:t>. Реакция протекает в две </a:t>
            </a:r>
            <a:r>
              <a:rPr lang="ru-RU" sz="2800" b="1" dirty="0" smtClean="0"/>
              <a:t>стадии.</a:t>
            </a:r>
            <a:endParaRPr lang="ru-RU" sz="2800" b="1" dirty="0"/>
          </a:p>
          <a:p>
            <a:pPr marL="723900" lvl="0" indent="-72390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0" lang="ru-RU" sz="1000" b="1" u="none" strike="noStrike" normalizeH="0" baseline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723900" lvl="0" indent="-72390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b="1" u="none" strike="noStrike" normalizeH="0" baseline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Правило Марковникова:</a:t>
            </a:r>
            <a:r>
              <a:rPr kumimoji="0" lang="ru-RU" sz="2800" b="1" u="none" strike="noStrike" normalizeH="0" baseline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A07A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предпочти-</a:t>
            </a:r>
            <a:r>
              <a:rPr lang="ru-RU" sz="2800" b="1" u="sng" dirty="0" err="1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тельнее</a:t>
            </a:r>
            <a:r>
              <a:rPr lang="ru-RU" sz="2800" b="1" u="sng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присоединяется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 </a:t>
            </a:r>
            <a:r>
              <a:rPr lang="ru-RU" sz="2800" b="1" u="sng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наиболее </a:t>
            </a:r>
            <a:r>
              <a:rPr lang="ru-RU" sz="2800" b="1" u="sng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гидрогенизированному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из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ненасыщенных 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атомов углерода, галоген – к другому ненасыщенному углеродному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атому.</a:t>
            </a:r>
            <a:endParaRPr kumimoji="0" lang="ru-RU" sz="2800" b="1" i="0" u="none" strike="noStrike" normalizeH="0" baseline="0" dirty="0" smtClean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920976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3474" r="12920"/>
          <a:stretch/>
        </p:blipFill>
        <p:spPr>
          <a:xfrm>
            <a:off x="1835696" y="1124744"/>
            <a:ext cx="5881856" cy="44927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5669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90228" y="142852"/>
            <a:ext cx="7241086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</a:t>
            </a:r>
            <a:endParaRPr lang="ru-RU" sz="44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4950" y="1052736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Реакционная способность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диенов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определяется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спецификой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сопряжения двойных связей – если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диенов с изолированными двойными связями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реакционная способность аналогична реакционной способности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то в случае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1,3-диенов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эффекты сопряжения ведут к специфике реакционной способности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этих классов соединений.</a:t>
            </a:r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444659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74930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5241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547664" y="0"/>
            <a:ext cx="590899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Реакции 1,3-диенов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496" y="692696"/>
            <a:ext cx="8856984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 отмечалось выше,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молекула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бутадиена-1,3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характеризуется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системой сопряженных двойных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связей. Такая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особенность в строении диеновых углеводородов делает их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способными присоединять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различные реагенты не только к соседним углеродным атомам 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1,2-присоединение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но и к двум концам сопряженной системы 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1,4-присоединение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с образованием двойной связи между вторым и третьим углеродными атомами.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Очень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часто продукт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1,4-присоединения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является основным.</a:t>
            </a: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atin typeface="Arial" pitchFamily="34" charset="0"/>
                <a:cs typeface="Arial" pitchFamily="34" charset="0"/>
              </a:rPr>
              <a:t>Рассмотрим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реакции гидрирования,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гидрогало-генирования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галогенирования сопряженных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диенов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621613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871331"/>
            <a:ext cx="8218011" cy="501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2348880"/>
            <a:ext cx="2401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1,3-бута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 Black" pitchFamily="34" charset="0"/>
              </a:rPr>
              <a:t>ди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ен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37338" y="4869160"/>
            <a:ext cx="2401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1,3-бута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 Black" pitchFamily="34" charset="0"/>
              </a:rPr>
              <a:t>ди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ен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386412" y="1844824"/>
            <a:ext cx="2650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3-бром</a:t>
            </a:r>
            <a:r>
              <a:rPr lang="ru-RU" sz="2400" dirty="0" smtClean="0">
                <a:latin typeface="Arial Black" pitchFamily="34" charset="0"/>
              </a:rPr>
              <a:t>бут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ен-1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602941" y="3150432"/>
            <a:ext cx="2650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1-бром</a:t>
            </a:r>
            <a:r>
              <a:rPr lang="ru-RU" sz="2400" dirty="0" smtClean="0">
                <a:latin typeface="Arial Black" pitchFamily="34" charset="0"/>
              </a:rPr>
              <a:t>бут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ен-2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494141" y="5229200"/>
            <a:ext cx="3379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1,4-</a:t>
            </a:r>
            <a:r>
              <a:rPr lang="ru-RU" sz="2400" dirty="0" smtClean="0">
                <a:latin typeface="Arial Black" pitchFamily="34" charset="0"/>
              </a:rPr>
              <a:t>ди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бром</a:t>
            </a:r>
            <a:r>
              <a:rPr lang="ru-RU" sz="2400" dirty="0" smtClean="0">
                <a:latin typeface="Arial Black" pitchFamily="34" charset="0"/>
              </a:rPr>
              <a:t>бут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ен-2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1275" y="97468"/>
            <a:ext cx="837825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Гидрогалогенирование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и галогенирование</a:t>
            </a:r>
            <a:endParaRPr lang="ru-RU" sz="3000" dirty="0">
              <a:solidFill>
                <a:srgbClr val="FF0000"/>
              </a:solidFill>
            </a:endParaRPr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116715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07504" y="4437112"/>
            <a:ext cx="846502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Как видно,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реакции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гидрирования, </a:t>
            </a:r>
            <a:r>
              <a:rPr lang="ru-RU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гидро-</a:t>
            </a:r>
            <a:r>
              <a:rPr lang="ru-RU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бром</a:t>
            </a:r>
            <a:r>
              <a:rPr lang="ru-RU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ирования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бромирования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приводят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 продуктам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1,2-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1,4-присоединения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причем количество последних зависит, в частности, от природы реагента и условий проведения реакции.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8" y="71660"/>
            <a:ext cx="8860758" cy="414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307018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2919" r="12921"/>
          <a:stretch/>
        </p:blipFill>
        <p:spPr>
          <a:xfrm>
            <a:off x="1431129" y="908720"/>
            <a:ext cx="6575920" cy="49853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7924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90228" y="142852"/>
            <a:ext cx="7241086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</a:t>
            </a:r>
            <a:endParaRPr lang="ru-RU" sz="44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108072"/>
            <a:ext cx="878497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Бензольное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ядро обладает высокой прочностью, чем и объясняется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склонность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ароматических углеводородов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к реакциям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замещения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 отличие от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которые также склонны к реакциям замещения, ароматические углеводороды характеризуются большой подвижностью атомов водорода в ядре, поэтому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реакции галогенирования, нитрования, сульфирования и др. протекают в значительно 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более мягких условиях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, чем у </a:t>
            </a:r>
            <a:r>
              <a:rPr lang="ru-RU" sz="2800" b="1" u="sng" dirty="0" err="1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317655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179512" y="260648"/>
            <a:ext cx="878497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Типичными реакциями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бензольного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кольца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u="sng" dirty="0">
                <a:latin typeface="Arial" pitchFamily="34" charset="0"/>
                <a:cs typeface="Arial" pitchFamily="34" charset="0"/>
              </a:rPr>
              <a:t>являются реакции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замещения </a:t>
            </a: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атомов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водорода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 Рассмотрим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примеры наиболее характерных реакций этого типа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98" y="2276872"/>
            <a:ext cx="8055039" cy="139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456848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3379285"/>
            <a:ext cx="6336705" cy="174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25144"/>
            <a:ext cx="2016224" cy="21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5508104" y="5126851"/>
            <a:ext cx="230425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бром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963580" y="5123259"/>
            <a:ext cx="131227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79512" y="116632"/>
            <a:ext cx="878497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marL="355600" indent="-3556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1.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 Black" pitchFamily="34" charset="0"/>
                <a:cs typeface="Arial" pitchFamily="34" charset="0"/>
              </a:rPr>
              <a:t>Галогенирование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 Black" pitchFamily="34" charset="0"/>
                <a:cs typeface="Arial" pitchFamily="34" charset="0"/>
              </a:rPr>
              <a:t>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взаимодействии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бензола и его гомологов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галогеном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(например с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" pitchFamily="34" charset="0"/>
                <a:cs typeface="Arial" pitchFamily="34" charset="0"/>
              </a:rPr>
              <a:t>бромом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A6A13"/>
                </a:solidFill>
                <a:latin typeface="Arial" pitchFamily="34" charset="0"/>
                <a:cs typeface="Arial" pitchFamily="34" charset="0"/>
              </a:rPr>
              <a:t>хлором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атом водорода ядра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замещается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галогеном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осуществляются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 присутствии катализатора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качестве которого чаще всего используют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хлориды алюминия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железа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" name="Управляющая кнопка: домой 10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72995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4" y="224939"/>
            <a:ext cx="847433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65" y="3105259"/>
            <a:ext cx="7457263" cy="201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707904" y="5085184"/>
            <a:ext cx="2304256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" pitchFamily="34" charset="0"/>
                <a:cs typeface="Arial" pitchFamily="34" charset="0"/>
              </a:rPr>
              <a:t>4-бром-</a:t>
            </a:r>
          </a:p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1,3-диметил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бензол</a:t>
            </a:r>
            <a:endParaRPr lang="ru-RU" sz="2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5013176"/>
            <a:ext cx="2304256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" pitchFamily="34" charset="0"/>
                <a:cs typeface="Arial" pitchFamily="34" charset="0"/>
              </a:rPr>
              <a:t>2-бром-</a:t>
            </a:r>
          </a:p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1,3-диметил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бензол</a:t>
            </a:r>
            <a:endParaRPr lang="ru-RU" sz="2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21955" y="5087581"/>
            <a:ext cx="2304256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1,3-диметил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бензол</a:t>
            </a:r>
            <a:endParaRPr lang="ru-RU" sz="2600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210518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:\диск D\01.03.16-домашние документы\Виртуальные лекции 2015\Органическая химия\арены\him10gabrielan-9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13" y="1412776"/>
            <a:ext cx="8848283" cy="35212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07504" y="260648"/>
            <a:ext cx="8856983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Атом водорода, в зависимости от условий, может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замещаться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галогеном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как в ядре, так и в радикале: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264834"/>
            <a:ext cx="7416823" cy="156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148064" y="4797152"/>
            <a:ext cx="213481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бензилхлорид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Управляющая кнопка: домой 11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111919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:\диск D\01.03.16-домашние документы\Виртуальные лекции 2015\Органическая химия\арены\бензол\Chlorination_benzen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233" y="4178122"/>
            <a:ext cx="5788349" cy="17726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282736" y="5943421"/>
            <a:ext cx="230425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A6A13"/>
                </a:solidFill>
                <a:latin typeface="Arial" pitchFamily="34" charset="0"/>
                <a:cs typeface="Arial" pitchFamily="34" charset="0"/>
              </a:rPr>
              <a:t>хлор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600" dirty="0"/>
          </a:p>
        </p:txBody>
      </p:sp>
      <p:pic>
        <p:nvPicPr>
          <p:cNvPr id="7170" name="Picture 2" descr="http://files3.vunivere.ru/workbase/00/00/51/23/images/image109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43" y="181137"/>
            <a:ext cx="7583239" cy="3758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223162" y="3716457"/>
            <a:ext cx="2392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бензилхлорид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979712" y="6008111"/>
            <a:ext cx="1638963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33551" y="2745492"/>
            <a:ext cx="1866903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метил-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бензол (толуол)</a:t>
            </a:r>
            <a:endParaRPr lang="ru-RU" sz="2600" dirty="0"/>
          </a:p>
        </p:txBody>
      </p:sp>
      <p:pic>
        <p:nvPicPr>
          <p:cNvPr id="18" name="Рисунок 1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4608511"/>
            <a:ext cx="2100454" cy="220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Управляющая кнопка: домой 18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721903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16239" y="260648"/>
            <a:ext cx="4248050" cy="5712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1268760"/>
            <a:ext cx="8712968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800" b="1" dirty="0">
                <a:ln w="1905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Инструкция по использованию интерфейса</a:t>
            </a:r>
            <a:endParaRPr lang="ru-RU" sz="2800" b="1" dirty="0">
              <a:ln w="1905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 action="ppaction://hlinksldjump"/>
              </a:rPr>
              <a:t>Галогенирование углеводородов (</a:t>
            </a:r>
            <a:r>
              <a:rPr lang="ru-RU" sz="2800" b="1" dirty="0" smtClean="0"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 action="ppaction://hlinksldjump"/>
              </a:rPr>
              <a:t>повторение 1 курса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 action="ppaction://hlinksldjump"/>
              </a:rPr>
              <a:t>): 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 action="ppaction://hlinksldjump"/>
              </a:rPr>
              <a:t>Алканы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 action="ppaction://hlinksldjump"/>
              </a:rPr>
              <a:t>.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 action="ppaction://hlinksldjump"/>
              </a:rPr>
              <a:t>Алкены.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8" action="ppaction://hlinksldjump"/>
              </a:rPr>
              <a:t>Алкины.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9" action="ppaction://hlinksldjump"/>
              </a:rPr>
              <a:t>Алкадиены.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0" action="ppaction://hlinksldjump"/>
              </a:rPr>
              <a:t>Арены.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1" action="ppaction://hlinksldjump"/>
              </a:rPr>
              <a:t>Оборудование для галогенирования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1" action="ppaction://hlinksldjump"/>
              </a:rPr>
              <a:t>углеводородов.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2" action="ppaction://hlinksldjump"/>
              </a:rPr>
              <a:t>Использованные источники.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5000"/>
              </a:lnSpc>
            </a:pP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5174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04663"/>
            <a:ext cx="8606051" cy="489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75740"/>
            <a:ext cx="4493531" cy="165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221821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177" y="2060848"/>
            <a:ext cx="3096344" cy="113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31640" y="3199451"/>
            <a:ext cx="136815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635" y="1700808"/>
            <a:ext cx="2394322" cy="261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9428" y="188640"/>
            <a:ext cx="8937068" cy="932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Как отмечалось выше, 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 Black" pitchFamily="34" charset="0"/>
                <a:cs typeface="Arial" pitchFamily="34" charset="0"/>
              </a:rPr>
              <a:t>бензол </a:t>
            </a:r>
            <a:r>
              <a:rPr lang="ru-RU" sz="32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не</a:t>
            </a:r>
            <a:r>
              <a:rPr lang="ru-RU" sz="32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 Black" pitchFamily="34" charset="0"/>
                <a:cs typeface="Arial" pitchFamily="34" charset="0"/>
              </a:rPr>
              <a:t> обесцвечивает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 Black" pitchFamily="34" charset="0"/>
                <a:cs typeface="Arial" pitchFamily="34" charset="0"/>
              </a:rPr>
              <a:t> бромную воду!!!! 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13F0F"/>
              </a:solidFill>
              <a:latin typeface="Arial Black" pitchFamily="34" charset="0"/>
            </a:endParaRPr>
          </a:p>
        </p:txBody>
      </p:sp>
      <p:sp>
        <p:nvSpPr>
          <p:cNvPr id="10" name="Управляющая кнопка: домой 9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723502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8748" y="2636912"/>
            <a:ext cx="8820472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319F3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Оборудование для галогенирования </a:t>
            </a: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319F3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углеводородов</a:t>
            </a:r>
            <a:endParaRPr lang="ru-RU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2319F3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8117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5575" y="160338"/>
            <a:ext cx="8808913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319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Реакторы для хлорирования в газовой фазе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бывают трех основных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типов. </a:t>
            </a:r>
          </a:p>
        </p:txBody>
      </p:sp>
      <p:pic>
        <p:nvPicPr>
          <p:cNvPr id="9" name="Picture 2" descr="https://works.doklad.ru/images/bY6SyykqcLU/m2857c1d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5776371" cy="44769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31181" y="5020578"/>
            <a:ext cx="8804303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Реакторы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газофазного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хлорирования с насадкой и 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теплопоситeлем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(а), с 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псевдоожиженным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слоем теплоносителя (катализатора) 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(б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) и с предварительным подогревом смеси (в)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83768" y="4653136"/>
            <a:ext cx="4824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2319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                         б                  в 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2319F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3036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5575" y="160338"/>
            <a:ext cx="8808913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319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Общими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них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319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являются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защита стального корпуса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(от действия высоких температур и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коррозии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керамической футеровкой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также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автотермичность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протекающего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них процесса. Последнее достигается тем, что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выделяющееся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реакции тепло расходуется на нагревание смеси до нужной температуры и на потери в окружающую среду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При этом в зависимости от теплового баланса процесса приходится подавать реагенты в хлоратор холодными (при синтезе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полихлоридов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метана, когда тепловой эффект реакций очень велик)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или предварительно подогретыми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получении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аллилхлорида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="" xmlns:p14="http://schemas.microsoft.com/office/powerpoint/2010/main" val="4104108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159338"/>
            <a:ext cx="873690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первом случае при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термическом хлорировании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используют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319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хлоратор типа 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 в котором холодные реагенты быстро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подогреваются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разогретой насадкой, играющей роль аккумулятора тепла.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s://works.doklad.ru/images/bY6SyykqcLU/m2857c1d3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709" r="53214" b="12131"/>
          <a:stretch/>
        </p:blipFill>
        <p:spPr bwMode="auto">
          <a:xfrm>
            <a:off x="3203848" y="1916832"/>
            <a:ext cx="2892157" cy="38884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03647" y="5697235"/>
            <a:ext cx="684076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Реактор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газофазного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хлорирования с насадкой и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теплопоситeлем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430007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159338"/>
            <a:ext cx="873690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термокаталитическом хлорировании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то же самое достигается за счет нагретых частиц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псевдоожиженного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слоя катализатора или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теплоносителя),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причем для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сильно-экзотермических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синтезов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полихлоридов метана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регулирование температуры возможно за счет впрыскивания жидкого ССl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s://works.doklad.ru/images/bY6SyykqcLU/m2857c1d3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924" t="12023" r="20790" b="3810"/>
          <a:stretch/>
        </p:blipFill>
        <p:spPr bwMode="auto">
          <a:xfrm>
            <a:off x="683568" y="2793822"/>
            <a:ext cx="1872208" cy="40324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07832" y="4097260"/>
            <a:ext cx="6264696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Реактор для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газофазного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хлорирования с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псевдоожиженным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слоем теплоносителя (катализатора) 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530210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159338"/>
            <a:ext cx="873690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обоих случаях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319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наблюдается значительное продольное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319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перемешивание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319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смеси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но при получении хлоридов метана это не так существенно, так как все они имеют практическое применение.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s://works.doklad.ru/images/bY6SyykqcLU/m2857c1d3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521" r="21954" b="1798"/>
          <a:stretch/>
        </p:blipFill>
        <p:spPr bwMode="auto">
          <a:xfrm>
            <a:off x="176839" y="2359608"/>
            <a:ext cx="4824536" cy="43924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44008" y="2924944"/>
            <a:ext cx="4572000" cy="28558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Реакторы для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газофазного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хлорирования с насадкой и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теплопоситeлем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(а), с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псевдоожиженным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слоем теплоносителя (катализатора) (б)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2916263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91679" y="159338"/>
            <a:ext cx="720079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319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319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подаче в хлоратор подогретых реагентов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(синтез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аллилхлорида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 реакция может начинаться уже в смесителе, и хлоратор выполняют в виде пустотелой трубы со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значительным отношением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ее высоты к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диаметру.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Время контакта при разных процессах хлорирования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изменяется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в пределах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0,1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с.</a:t>
            </a:r>
          </a:p>
        </p:txBody>
      </p:sp>
      <p:pic>
        <p:nvPicPr>
          <p:cNvPr id="7" name="Picture 2" descr="https://works.doklad.ru/images/bY6SyykqcLU/m2857c1d3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045"/>
          <a:stretch/>
        </p:blipFill>
        <p:spPr bwMode="auto">
          <a:xfrm>
            <a:off x="-108520" y="836712"/>
            <a:ext cx="1620239" cy="57196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47664" y="4437112"/>
            <a:ext cx="545971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Реактор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газофазного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хлорирования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предварительным подогревом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смеси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115616" y="4869160"/>
            <a:ext cx="1944216" cy="0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11099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160338"/>
            <a:ext cx="5258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319F3"/>
                </a:solidFill>
                <a:latin typeface="Arial Black" panose="020B0A04020102020204" pitchFamily="34" charset="0"/>
              </a:rPr>
              <a:t>Технология 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319F3"/>
                </a:solidFill>
                <a:latin typeface="Arial Black" panose="020B0A04020102020204" pitchFamily="34" charset="0"/>
              </a:rPr>
              <a:t>процесса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2319F3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5576" y="745113"/>
            <a:ext cx="880891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Технологическая схема хлорирования в газовой фазе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2319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состоит из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319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тех же стадий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и при жидкофазном хлорировании. </a:t>
            </a:r>
            <a:r>
              <a:rPr lang="ru-RU" sz="28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реагентов заключается в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испарении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жидкого хлора, предварительном нагревании газообразного хлора, осушке реагентов концентрированной серной кислотой или адсорбентами, смешении реагентов друг с другом и с </a:t>
            </a:r>
            <a:r>
              <a:rPr lang="ru-RU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рециркулятом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случае синтеза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аллилхлорида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металлилхлорида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исходные углеводороды испаряют и подогревают до нужной температуры.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0970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6884" y="46556"/>
            <a:ext cx="78838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319F3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Галогенирование углеводородов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2319F3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75" y="631331"/>
            <a:ext cx="37064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Вспомним 1 курс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/>
          <a:srcRect l="12919" r="12921"/>
          <a:stretch/>
        </p:blipFill>
        <p:spPr>
          <a:xfrm>
            <a:off x="2190448" y="1625544"/>
            <a:ext cx="5045847" cy="38253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18288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197346"/>
            <a:ext cx="8808913" cy="631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319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проведения реакции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очищают смесь от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НСl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разделяют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рециркулирующие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вещества и целевые, продукты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Для этого применяют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две основные схемы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74638" indent="-27463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затрудненной конденсации продуктов (как при синтезе </a:t>
            </a:r>
            <a:r>
              <a:rPr lang="ru-RU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метиленхлорида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большом избытке метана) всю смесь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вначале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очищают от </a:t>
            </a:r>
            <a:r>
              <a:rPr lang="ru-RU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НСl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с получением 30 %-й соляной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кислоты,</a:t>
            </a:r>
            <a:b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затем компримируют, сушат, отделяют газообразный </a:t>
            </a:r>
            <a:r>
              <a:rPr lang="ru-RU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рециркулят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и ректифицируют жидкие продукты;</a:t>
            </a:r>
          </a:p>
          <a:p>
            <a:pPr marL="274638" indent="-27463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возможности простой конденсации продуктов их вначале отделяют от </a:t>
            </a:r>
            <a:r>
              <a:rPr lang="ru-RU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рециркулята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НСl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затем подвергают ректификации. Газообразную смесь очищают от НС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ru-RU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рециркулят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осушают и возвращают на реакцию.</a:t>
            </a:r>
          </a:p>
        </p:txBody>
      </p:sp>
    </p:spTree>
    <p:extLst>
      <p:ext uri="{BB962C8B-B14F-4D97-AF65-F5344CB8AC3E}">
        <p14:creationId xmlns="" xmlns:p14="http://schemas.microsoft.com/office/powerpoint/2010/main" val="13075320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7297" y="3501008"/>
            <a:ext cx="89567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Технологическая схема 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2319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производства </a:t>
            </a:r>
            <a:r>
              <a:rPr lang="ru-RU" sz="25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2319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аллилхлорида</a:t>
            </a: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80000"/>
              </a:lnSpc>
            </a:pP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испаритель; 2 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подогреватель; 3 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трубчатая печь; 4 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хлоратор; 5 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циклон; 6 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холодильники; </a:t>
            </a:r>
          </a:p>
          <a:p>
            <a:pPr algn="ctr">
              <a:lnSpc>
                <a:spcPct val="80000"/>
              </a:lnSpc>
            </a:pP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отпарно-конденсационная</a:t>
            </a: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колонна; 8 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пленочные абсорберы: 9, 12, 16 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сепараторы; </a:t>
            </a:r>
          </a:p>
          <a:p>
            <a:pPr algn="ctr">
              <a:lnSpc>
                <a:spcPct val="80000"/>
              </a:lnSpc>
            </a:pP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10 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циркуляционные насосы; 11 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щелочной скруббер; 13 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емкость жидкого пропилена; </a:t>
            </a:r>
          </a:p>
          <a:p>
            <a:pPr algn="ctr">
              <a:lnSpc>
                <a:spcPct val="80000"/>
              </a:lnSpc>
            </a:pP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конденсатор; 15 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адсорбер-осушитель; </a:t>
            </a:r>
          </a:p>
          <a:p>
            <a:pPr algn="ctr">
              <a:lnSpc>
                <a:spcPct val="80000"/>
              </a:lnSpc>
            </a:pP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компрессор; 19 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дроссельный вентиль</a:t>
            </a:r>
            <a:endParaRPr lang="ru-RU" sz="2500" b="1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1472" t="7840" r="3438" b="6520"/>
          <a:stretch>
            <a:fillRect/>
          </a:stretch>
        </p:blipFill>
        <p:spPr bwMode="auto">
          <a:xfrm>
            <a:off x="2195736" y="188640"/>
            <a:ext cx="4636446" cy="3340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06125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6632"/>
            <a:ext cx="8712968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Жидкий хлор испаряют в аппарате 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 и немного нагревают его пары в подогревателе 2, после чего они через расходомер поступают в хлоратор 4, Пропилен нагревают до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350 °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 в трубчатой печи 3, и он также идет в верхнюю часть хлоратора, играющую роль смесителя. </a:t>
            </a:r>
            <a:endParaRPr lang="en-US" sz="28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472" t="7840" r="3438" b="6520"/>
          <a:stretch>
            <a:fillRect/>
          </a:stretch>
        </p:blipFill>
        <p:spPr bwMode="auto">
          <a:xfrm>
            <a:off x="2051719" y="2780928"/>
            <a:ext cx="5658694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06972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472" t="7840" r="3438" b="6520"/>
          <a:stretch>
            <a:fillRect/>
          </a:stretch>
        </p:blipFill>
        <p:spPr bwMode="auto">
          <a:xfrm>
            <a:off x="2123728" y="3356993"/>
            <a:ext cx="4859158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51520" y="116632"/>
            <a:ext cx="8712968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Горячие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реакционные газы проходят циклон 5, где отделяются кокс и сажа, и холодильник 6, где можно получать энергетический пар, после чего поступают в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отпарно-конденсациоиную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колонну 7. Она орошается жидким пропиленом, за счет испарения которого газ охлаждается и из него полностью конденсируются все хлорпроизводные.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6972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44624"/>
            <a:ext cx="8808913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Пропилен и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НС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 верха колонны 7 поступают на абсорбцию хлорида водорода с получением концентрированной соляной кислоты. На рисунке показана схема пленочной абсорбции в графитовых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кожухотрубных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аппаратах 8, в которых тепло абсорбции снимается водой, что позволяет получить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наиболее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концентрирован-ную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соляную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кислоту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472" t="7840" r="3438" b="6520"/>
          <a:stretch>
            <a:fillRect/>
          </a:stretch>
        </p:blipFill>
        <p:spPr bwMode="auto">
          <a:xfrm>
            <a:off x="2051719" y="3068960"/>
            <a:ext cx="5258927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66837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472" t="7840" r="3438" b="6520"/>
          <a:stretch>
            <a:fillRect/>
          </a:stretch>
        </p:blipFill>
        <p:spPr bwMode="auto">
          <a:xfrm>
            <a:off x="2123728" y="3789039"/>
            <a:ext cx="4259507" cy="306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55575" y="44624"/>
            <a:ext cx="880891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каждом из абсорберов 8 газ и вода (или соляная кислота) движутся прямотоком сверху вниз, но в то же время осуществляется и их противоток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 счет подачи воды в последний по ходу газа абсорбер и слабой кислоты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первый. Газ после второго сепаратора 9 дополнительно очищают от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НСl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щелочном скруббере 11, 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непревращенный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пропилен сжимают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компрес-сором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18 до давления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1,5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2,0 МПа.</a:t>
            </a:r>
          </a:p>
        </p:txBody>
      </p:sp>
    </p:spTree>
    <p:extLst>
      <p:ext uri="{BB962C8B-B14F-4D97-AF65-F5344CB8AC3E}">
        <p14:creationId xmlns="" xmlns:p14="http://schemas.microsoft.com/office/powerpoint/2010/main" val="1166837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4624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Сжатый пропилен охлаждают в холодильнике 17 и отделяют от сконденсировавшейся воды в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сепараторе 16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 после чего газ проходит осушку в адсорбере 15 на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 (в действительности имеются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периодически работающих осушителя, в которых последовательно проводятся адсорбция, продувка, десорбция нагретым газом и вновь продувка). </a:t>
            </a:r>
            <a:endParaRPr lang="en-US" sz="28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472" t="7840" r="3438" b="6520"/>
          <a:stretch>
            <a:fillRect/>
          </a:stretch>
        </p:blipFill>
        <p:spPr bwMode="auto">
          <a:xfrm>
            <a:off x="1907704" y="3429000"/>
            <a:ext cx="475921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55045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6632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Часть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сухого пропилена в газообразном состоянии дросселируют, он поступает в трубчатую печь 3 и оттуда на реакцию. Остальное количество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конденсируется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 аппарате 14 и собирается в емкости 13. Жидкий пропилен дросселируют, при этом он охлаждается и частично испаряется. Эти пары вместе с газом из емкости 13 объединяют с пропиленом, идущим на реакцию, и жидкий пропилен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поступает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на орошение колонны 7.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472" t="7840" r="3438" b="6520"/>
          <a:stretch>
            <a:fillRect/>
          </a:stretch>
        </p:blipFill>
        <p:spPr bwMode="auto">
          <a:xfrm>
            <a:off x="2267744" y="3861048"/>
            <a:ext cx="4159563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55045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4624"/>
            <a:ext cx="878497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Свежую пропиленовую фракцию в зависимости от ее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давления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агрегатного состояния и степени осушки можно подавать в разные точки технологической схемы. Жидкую сухую фракцию вводят под давлением в емкость 13.</a:t>
            </a:r>
            <a:r>
              <a:rPr lang="ru-RU" sz="28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en-US" sz="2800" b="1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472" t="7840" r="3438" b="6520"/>
          <a:stretch>
            <a:fillRect/>
          </a:stretch>
        </p:blipFill>
        <p:spPr bwMode="auto">
          <a:xfrm>
            <a:off x="1835696" y="2276872"/>
            <a:ext cx="599652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49817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4624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циркуляции в газе накапливаются инертные примеси, и во избежание чрезмерного разбавления небольшую часть газа отводят в линию топливного газа. Смесь хлорпроизводных из куба колонны 7 направляют на ректификацию (на схеме не изображено). При этом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аллилхлорид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отделяют от более летучих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хлорпропиленов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вышекипящих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дихлоридов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получая его в виде технически чистого продукта.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472" t="7840" r="3438" b="6520"/>
          <a:stretch>
            <a:fillRect/>
          </a:stretch>
        </p:blipFill>
        <p:spPr bwMode="auto">
          <a:xfrm>
            <a:off x="2267744" y="3789040"/>
            <a:ext cx="4259505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49817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90228" y="142852"/>
            <a:ext cx="7241086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</a:t>
            </a:r>
            <a:endParaRPr lang="ru-RU" sz="440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06" y="1000108"/>
            <a:ext cx="878687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Кислоты (серная, азотная), щелочи (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гидроксиды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натрия и калия), окислители, металлы, в том числе и щелочные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обычных условиях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db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действуют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Отсюда и возникло их старое название «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парафины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 от латинского «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parum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affinis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 – лишенные сродства.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u="dbl" dirty="0" smtClean="0">
                <a:latin typeface="Arial" pitchFamily="34" charset="0"/>
                <a:cs typeface="Arial" pitchFamily="34" charset="0"/>
              </a:rPr>
              <a:t>Причина химической инертности </a:t>
            </a:r>
            <a:r>
              <a:rPr lang="ru-RU" sz="2800" b="1" u="dbl" dirty="0" err="1" smtClean="0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особенности строения их молекул. В молекулах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как отмечалось выше, содержатся только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-связи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(С–С и С–Н),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для которых характерна малая полярность и </a:t>
            </a:r>
            <a:r>
              <a:rPr lang="ru-RU" sz="2800" b="1" u="sng" dirty="0" err="1" smtClean="0">
                <a:latin typeface="Arial" pitchFamily="34" charset="0"/>
                <a:cs typeface="Arial" pitchFamily="34" charset="0"/>
              </a:rPr>
              <a:t>поляризуемость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524023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789040"/>
            <a:ext cx="828092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3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Технологическая схема производства </a:t>
            </a: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solidFill>
                  <a:srgbClr val="2319F3"/>
                </a:solidFill>
                <a:latin typeface="Arial" pitchFamily="34" charset="0"/>
                <a:cs typeface="Arial" pitchFamily="34" charset="0"/>
              </a:rPr>
              <a:t>винилхлорида по </a:t>
            </a:r>
            <a:r>
              <a:rPr lang="ru-RU" sz="23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2319F3"/>
                </a:solidFill>
                <a:latin typeface="Arial" pitchFamily="34" charset="0"/>
                <a:cs typeface="Arial" pitchFamily="34" charset="0"/>
              </a:rPr>
              <a:t>сбалансованому</a:t>
            </a: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solidFill>
                  <a:srgbClr val="2319F3"/>
                </a:solidFill>
                <a:latin typeface="Arial" pitchFamily="34" charset="0"/>
                <a:cs typeface="Arial" pitchFamily="34" charset="0"/>
              </a:rPr>
              <a:t> методу</a:t>
            </a:r>
            <a:r>
              <a:rPr lang="ru-RU" sz="23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1 – хлоратор; </a:t>
            </a:r>
          </a:p>
          <a:p>
            <a:pPr algn="ctr">
              <a:lnSpc>
                <a:spcPct val="80000"/>
              </a:lnSpc>
            </a:pPr>
            <a:r>
              <a:rPr lang="ru-RU" sz="23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 – конденсаторы холодильники; 3 – сборник; </a:t>
            </a:r>
          </a:p>
          <a:p>
            <a:pPr algn="ctr">
              <a:lnSpc>
                <a:spcPct val="80000"/>
              </a:lnSpc>
            </a:pPr>
            <a:r>
              <a:rPr lang="ru-RU" sz="23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 – смеситель; 5 –  реактор; 6, 20 – холодильники непосредственного смешивания; 7, 10 – холодильники; 8 – циркуляционный насос; 9 – скруббер; </a:t>
            </a:r>
          </a:p>
          <a:p>
            <a:pPr algn="ctr">
              <a:lnSpc>
                <a:spcPct val="80000"/>
              </a:lnSpc>
            </a:pPr>
            <a:r>
              <a:rPr lang="ru-RU" sz="23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11, 12 – сепараторы; 13 – компрессор; 14 – колона осушитель; 15 – кипятильник; 16, 21, 22 – ректификационные колоны; 17 – ёмкость; 18 – насос; 19 – трубчатая печь; 23 – дроссельный вентиль.</a:t>
            </a:r>
            <a:endParaRPr lang="ru-RU" sz="2300" b="1" i="0" dirty="0"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3244" t="4149" r="3438" b="4306"/>
          <a:stretch>
            <a:fillRect/>
          </a:stretch>
        </p:blipFill>
        <p:spPr bwMode="auto">
          <a:xfrm>
            <a:off x="1907704" y="1"/>
            <a:ext cx="4896544" cy="384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05992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050" name="Picture 2" descr="Схема получения хлорзамещенных метано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6224716" cy="46098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809192"/>
            <a:ext cx="8991721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i="1" dirty="0" smtClean="0">
                <a:solidFill>
                  <a:srgbClr val="646464"/>
                </a:solidFill>
                <a:latin typeface="Roboto"/>
              </a:rPr>
              <a:t>.</a:t>
            </a:r>
            <a:r>
              <a:rPr lang="ru-RU" b="1" dirty="0">
                <a:solidFill>
                  <a:srgbClr val="646464"/>
                </a:solidFill>
                <a:latin typeface="Roboto"/>
              </a:rPr>
              <a:t> 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Схема получения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2319F3"/>
                </a:solidFill>
                <a:latin typeface="Arial" pitchFamily="34" charset="0"/>
                <a:cs typeface="Arial" pitchFamily="34" charset="0"/>
              </a:rPr>
              <a:t>хлорзамещенных метанов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1, 19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хлораторы; 2, 5, 20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холодильники; 3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абсорбер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; 4 –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теплообменник; 6 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десорбер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; 7 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дефлегматор;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8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13 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скрубберы; 14, 16, 18, 22, 24, 26 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конденсаторы; 15, 17, 23, 25, 27 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ректификационные</a:t>
            </a:r>
          </a:p>
          <a:p>
            <a:pPr algn="ctr">
              <a:lnSpc>
                <a:spcPct val="85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колонны; 21 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сборник</a:t>
            </a:r>
            <a:endParaRPr lang="ru-RU" sz="2400" b="1" i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37138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5299" y="734239"/>
            <a:ext cx="8856984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0000"/>
              </a:lnSpc>
              <a:buFont typeface="+mj-lt"/>
              <a:buAutoNum type="arabicPeriod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https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org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Оборудование для галогенирования углеводородов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Оборудование для галогенирования углеводородов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https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org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/Реакторы для хлорирования в газовой фазе.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/Реакторы для хлорирования в газовой фазе.</a:t>
            </a: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https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org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/Технологическая схема хлорирования в газовой фазе.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 Технологическая схема хлорирования в газовой фазе.</a:t>
            </a:r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23985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300">
        <p:wheel spokes="1"/>
      </p:transition>
    </mc:Choice>
    <mc:Fallback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3024197"/>
            <a:ext cx="1690687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2714620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31" y="4500570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95875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42844" y="297908"/>
            <a:ext cx="8786874" cy="555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Галогенирование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Фтор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реагирует с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очень энергично при этом всегда образуется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CF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HF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С </a:t>
            </a:r>
            <a:r>
              <a:rPr lang="ru-RU" sz="2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иодом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взаимодействуют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ни при каких условиях.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На солнечном свету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в темноте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при нагревании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(250–400° С)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они легко вступают во взаимодействие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i="1" dirty="0" smtClean="0"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хлором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бромом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метан            хлорметан   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хлорметан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дихлорметан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дихлорметан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трихлорметан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algn="ctr">
              <a:lnSpc>
                <a:spcPct val="85000"/>
              </a:lnSpc>
            </a:pP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трихлорметан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тетрахлорметан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Управляющая кнопка: домой 13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807196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8" y="1785926"/>
            <a:ext cx="8929718" cy="325502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Овал 15"/>
          <p:cNvSpPr/>
          <p:nvPr/>
        </p:nvSpPr>
        <p:spPr>
          <a:xfrm>
            <a:off x="6143636" y="2143116"/>
            <a:ext cx="285752" cy="428628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7215206" y="2571744"/>
            <a:ext cx="357190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7358082" y="4143380"/>
            <a:ext cx="357190" cy="357190"/>
          </a:xfrm>
          <a:prstGeom prst="ellipse">
            <a:avLst/>
          </a:prstGeom>
          <a:noFill/>
          <a:ln w="5715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286512" y="3714752"/>
            <a:ext cx="285752" cy="357190"/>
          </a:xfrm>
          <a:prstGeom prst="ellipse">
            <a:avLst/>
          </a:prstGeom>
          <a:noFill/>
          <a:ln w="5715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95875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Управляющая кнопка: домой 16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45012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okrae.odbvrn.ru/sites/okrae.odbvrn.ru/files/usersfiles/izvestny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2920" r="13473"/>
          <a:stretch/>
        </p:blipFill>
        <p:spPr>
          <a:xfrm>
            <a:off x="1927730" y="1124744"/>
            <a:ext cx="5472609" cy="41801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121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90228" y="142852"/>
            <a:ext cx="7241086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</a:t>
            </a:r>
            <a:endParaRPr lang="ru-RU" sz="44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1071546"/>
            <a:ext cx="8786874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Химическое поведение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связано с наличием в их молекуле двойной связи и способностью присоединять другие атомы и группы. Ненасыщенные атомы углерода в молекуле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связаны между собой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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и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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-связями.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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-Связь менее прочная, чем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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-связь. Поэтому двойная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углерод-углеродная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связь обладает способностью разрываться в определенных условиях как бы наполовину, при этом атомы углерода, присоединяя новые группы, становятся насыщенными:</a:t>
            </a:r>
            <a:endParaRPr lang="ru-RU" sz="28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821" y="5143512"/>
            <a:ext cx="4340709" cy="157163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810535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5802260</TotalTime>
  <Words>1747</Words>
  <Application>Microsoft Office PowerPoint</Application>
  <PresentationFormat>Экран (4:3)</PresentationFormat>
  <Paragraphs>142</Paragraphs>
  <Slides>53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ikuzmina</cp:lastModifiedBy>
  <cp:revision>2066</cp:revision>
  <dcterms:created xsi:type="dcterms:W3CDTF">2015-12-13T09:17:19Z</dcterms:created>
  <dcterms:modified xsi:type="dcterms:W3CDTF">2023-03-04T07:39:23Z</dcterms:modified>
</cp:coreProperties>
</file>