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m4a" ContentType="audio/mp4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26"/>
  </p:notesMasterIdLst>
  <p:sldIdLst>
    <p:sldId id="1279" r:id="rId2"/>
    <p:sldId id="1069" r:id="rId3"/>
    <p:sldId id="464" r:id="rId4"/>
    <p:sldId id="295" r:id="rId5"/>
    <p:sldId id="1318" r:id="rId6"/>
    <p:sldId id="1280" r:id="rId7"/>
    <p:sldId id="1319" r:id="rId8"/>
    <p:sldId id="1320" r:id="rId9"/>
    <p:sldId id="1325" r:id="rId10"/>
    <p:sldId id="1324" r:id="rId11"/>
    <p:sldId id="1323" r:id="rId12"/>
    <p:sldId id="1342" r:id="rId13"/>
    <p:sldId id="1322" r:id="rId14"/>
    <p:sldId id="1321" r:id="rId15"/>
    <p:sldId id="1348" r:id="rId16"/>
    <p:sldId id="1291" r:id="rId17"/>
    <p:sldId id="1295" r:id="rId18"/>
    <p:sldId id="1343" r:id="rId19"/>
    <p:sldId id="1292" r:id="rId20"/>
    <p:sldId id="1303" r:id="rId21"/>
    <p:sldId id="1304" r:id="rId22"/>
    <p:sldId id="1305" r:id="rId23"/>
    <p:sldId id="1344" r:id="rId24"/>
    <p:sldId id="1345" r:id="rId25"/>
    <p:sldId id="1308" r:id="rId26"/>
    <p:sldId id="1346" r:id="rId27"/>
    <p:sldId id="1347" r:id="rId28"/>
    <p:sldId id="1349" r:id="rId29"/>
    <p:sldId id="1307" r:id="rId30"/>
    <p:sldId id="1310" r:id="rId31"/>
    <p:sldId id="1311" r:id="rId32"/>
    <p:sldId id="1312" r:id="rId33"/>
    <p:sldId id="1313" r:id="rId34"/>
    <p:sldId id="1253" r:id="rId35"/>
    <p:sldId id="1262" r:id="rId36"/>
    <p:sldId id="1263" r:id="rId37"/>
    <p:sldId id="1252" r:id="rId38"/>
    <p:sldId id="1275" r:id="rId39"/>
    <p:sldId id="1276" r:id="rId40"/>
    <p:sldId id="1272" r:id="rId41"/>
    <p:sldId id="1274" r:id="rId42"/>
    <p:sldId id="1273" r:id="rId43"/>
    <p:sldId id="1264" r:id="rId44"/>
    <p:sldId id="1265" r:id="rId45"/>
    <p:sldId id="1255" r:id="rId46"/>
    <p:sldId id="1206" r:id="rId47"/>
    <p:sldId id="1210" r:id="rId48"/>
    <p:sldId id="1131" r:id="rId49"/>
    <p:sldId id="1133" r:id="rId50"/>
    <p:sldId id="1154" r:id="rId51"/>
    <p:sldId id="1207" r:id="rId52"/>
    <p:sldId id="1208" r:id="rId53"/>
    <p:sldId id="1209" r:id="rId54"/>
    <p:sldId id="1158" r:id="rId55"/>
    <p:sldId id="1183" r:id="rId56"/>
    <p:sldId id="1184" r:id="rId57"/>
    <p:sldId id="1185" r:id="rId58"/>
    <p:sldId id="1211" r:id="rId59"/>
    <p:sldId id="1212" r:id="rId60"/>
    <p:sldId id="1213" r:id="rId61"/>
    <p:sldId id="1214" r:id="rId62"/>
    <p:sldId id="1215" r:id="rId63"/>
    <p:sldId id="1216" r:id="rId64"/>
    <p:sldId id="1217" r:id="rId65"/>
    <p:sldId id="1218" r:id="rId66"/>
    <p:sldId id="1219" r:id="rId67"/>
    <p:sldId id="1221" r:id="rId68"/>
    <p:sldId id="1222" r:id="rId69"/>
    <p:sldId id="1223" r:id="rId70"/>
    <p:sldId id="1224" r:id="rId71"/>
    <p:sldId id="1225" r:id="rId72"/>
    <p:sldId id="1226" r:id="rId73"/>
    <p:sldId id="1227" r:id="rId74"/>
    <p:sldId id="1228" r:id="rId75"/>
    <p:sldId id="1229" r:id="rId76"/>
    <p:sldId id="1230" r:id="rId77"/>
    <p:sldId id="1231" r:id="rId78"/>
    <p:sldId id="1232" r:id="rId79"/>
    <p:sldId id="1233" r:id="rId80"/>
    <p:sldId id="1234" r:id="rId81"/>
    <p:sldId id="1235" r:id="rId82"/>
    <p:sldId id="1236" r:id="rId83"/>
    <p:sldId id="1237" r:id="rId84"/>
    <p:sldId id="1239" r:id="rId85"/>
    <p:sldId id="1240" r:id="rId86"/>
    <p:sldId id="1241" r:id="rId87"/>
    <p:sldId id="1242" r:id="rId88"/>
    <p:sldId id="1243" r:id="rId89"/>
    <p:sldId id="1244" r:id="rId90"/>
    <p:sldId id="1245" r:id="rId91"/>
    <p:sldId id="1246" r:id="rId92"/>
    <p:sldId id="1247" r:id="rId93"/>
    <p:sldId id="1248" r:id="rId94"/>
    <p:sldId id="1249" r:id="rId95"/>
    <p:sldId id="1251" r:id="rId96"/>
    <p:sldId id="1250" r:id="rId97"/>
    <p:sldId id="1326" r:id="rId98"/>
    <p:sldId id="1375" r:id="rId99"/>
    <p:sldId id="1350" r:id="rId100"/>
    <p:sldId id="1353" r:id="rId101"/>
    <p:sldId id="1354" r:id="rId102"/>
    <p:sldId id="1355" r:id="rId103"/>
    <p:sldId id="1356" r:id="rId104"/>
    <p:sldId id="1351" r:id="rId105"/>
    <p:sldId id="1361" r:id="rId106"/>
    <p:sldId id="1357" r:id="rId107"/>
    <p:sldId id="1358" r:id="rId108"/>
    <p:sldId id="1359" r:id="rId109"/>
    <p:sldId id="1334" r:id="rId110"/>
    <p:sldId id="1364" r:id="rId111"/>
    <p:sldId id="1363" r:id="rId112"/>
    <p:sldId id="1365" r:id="rId113"/>
    <p:sldId id="1362" r:id="rId114"/>
    <p:sldId id="1335" r:id="rId115"/>
    <p:sldId id="1366" r:id="rId116"/>
    <p:sldId id="1367" r:id="rId117"/>
    <p:sldId id="1368" r:id="rId118"/>
    <p:sldId id="1369" r:id="rId119"/>
    <p:sldId id="1337" r:id="rId120"/>
    <p:sldId id="1370" r:id="rId121"/>
    <p:sldId id="1371" r:id="rId122"/>
    <p:sldId id="1372" r:id="rId123"/>
    <p:sldId id="1373" r:id="rId124"/>
    <p:sldId id="991" r:id="rId1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25E40"/>
    <a:srgbClr val="133EB9"/>
    <a:srgbClr val="CC00CC"/>
    <a:srgbClr val="07830A"/>
    <a:srgbClr val="FFCCFF"/>
    <a:srgbClr val="FFCC99"/>
    <a:srgbClr val="FF99CC"/>
    <a:srgbClr val="FF99FF"/>
    <a:srgbClr val="FF66FF"/>
    <a:srgbClr val="FF66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79" autoAdjust="0"/>
    <p:restoredTop sz="99106" autoAdjust="0"/>
  </p:normalViewPr>
  <p:slideViewPr>
    <p:cSldViewPr>
      <p:cViewPr varScale="1">
        <p:scale>
          <a:sx n="95" d="100"/>
          <a:sy n="95" d="100"/>
        </p:scale>
        <p:origin x="-144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2777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4942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95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6763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2067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8330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809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09.02.2023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23.jpeg"/><Relationship Id="rId7" Type="http://schemas.openxmlformats.org/officeDocument/2006/relationships/image" Target="../media/image7.gif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jpeg"/><Relationship Id="rId11" Type="http://schemas.openxmlformats.org/officeDocument/2006/relationships/image" Target="../media/image229.png"/><Relationship Id="rId5" Type="http://schemas.openxmlformats.org/officeDocument/2006/relationships/image" Target="../media/image225.jpeg"/><Relationship Id="rId10" Type="http://schemas.openxmlformats.org/officeDocument/2006/relationships/image" Target="../media/image228.jpeg"/><Relationship Id="rId4" Type="http://schemas.openxmlformats.org/officeDocument/2006/relationships/image" Target="../media/image224.jpeg"/><Relationship Id="rId9" Type="http://schemas.openxmlformats.org/officeDocument/2006/relationships/image" Target="../media/image227.jpe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jpeg"/><Relationship Id="rId3" Type="http://schemas.openxmlformats.org/officeDocument/2006/relationships/slide" Target="slide4.xml"/><Relationship Id="rId7" Type="http://schemas.openxmlformats.org/officeDocument/2006/relationships/image" Target="../media/image23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jpeg"/><Relationship Id="rId3" Type="http://schemas.openxmlformats.org/officeDocument/2006/relationships/slide" Target="slide4.xml"/><Relationship Id="rId7" Type="http://schemas.openxmlformats.org/officeDocument/2006/relationships/image" Target="../media/image23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jpeg"/><Relationship Id="rId5" Type="http://schemas.openxmlformats.org/officeDocument/2006/relationships/image" Target="../media/image236.png"/><Relationship Id="rId4" Type="http://schemas.openxmlformats.org/officeDocument/2006/relationships/image" Target="../media/image235.png"/><Relationship Id="rId9" Type="http://schemas.openxmlformats.org/officeDocument/2006/relationships/image" Target="../media/image240.jpe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jpeg"/><Relationship Id="rId3" Type="http://schemas.openxmlformats.org/officeDocument/2006/relationships/slide" Target="slide4.xml"/><Relationship Id="rId7" Type="http://schemas.openxmlformats.org/officeDocument/2006/relationships/image" Target="../media/image24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jpeg"/><Relationship Id="rId5" Type="http://schemas.openxmlformats.org/officeDocument/2006/relationships/image" Target="../media/image242.png"/><Relationship Id="rId4" Type="http://schemas.openxmlformats.org/officeDocument/2006/relationships/image" Target="../media/image241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4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7" Type="http://schemas.openxmlformats.org/officeDocument/2006/relationships/image" Target="../media/image2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5" Type="http://schemas.microsoft.com/office/2007/relationships/hdphoto" Target="../media/hdphoto41.wdp"/><Relationship Id="rId4" Type="http://schemas.openxmlformats.org/officeDocument/2006/relationships/image" Target="../media/image23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png"/><Relationship Id="rId4" Type="http://schemas.openxmlformats.org/officeDocument/2006/relationships/image" Target="../media/image25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3.png"/><Relationship Id="rId4" Type="http://schemas.openxmlformats.org/officeDocument/2006/relationships/slide" Target="slide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5.png"/><Relationship Id="rId4" Type="http://schemas.openxmlformats.org/officeDocument/2006/relationships/slide" Target="slide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jpeg"/><Relationship Id="rId5" Type="http://schemas.openxmlformats.org/officeDocument/2006/relationships/image" Target="../media/image257.jpeg"/><Relationship Id="rId4" Type="http://schemas.openxmlformats.org/officeDocument/2006/relationships/slide" Target="slide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png"/><Relationship Id="rId4" Type="http://schemas.openxmlformats.org/officeDocument/2006/relationships/image" Target="../media/image214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2.gi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2.gi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http://articles.kompass.ua/images5/1218297129_diamond_02.jpg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2.wdp"/><Relationship Id="rId4" Type="http://schemas.openxmlformats.org/officeDocument/2006/relationships/image" Target="http://new2.referat.ru/cache/referats/18504/image003.gif" TargetMode="External"/><Relationship Id="rId9" Type="http://schemas.openxmlformats.org/officeDocument/2006/relationships/image" Target="../media/image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hyperlink" Target="http://images.wikia.com/science/ru/images/0/0c/Zepotshki_karbina.jpg" TargetMode="Externa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7.gif"/><Relationship Id="rId4" Type="http://schemas.openxmlformats.org/officeDocument/2006/relationships/image" Target="http://www.hizone.info/i/Image/2008/11/26/019710_large_nanotube_graphene_fuel_tank.jpg" TargetMode="External"/><Relationship Id="rId9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gif"/><Relationship Id="rId7" Type="http://schemas.microsoft.com/office/2007/relationships/hdphoto" Target="../media/hdphoto2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http://new2.referat.ru/cache/referats/18504/image003.gif" TargetMode="External"/><Relationship Id="rId5" Type="http://schemas.openxmlformats.org/officeDocument/2006/relationships/image" Target="../media/image19.png"/><Relationship Id="rId4" Type="http://schemas.openxmlformats.org/officeDocument/2006/relationships/slide" Target="slide4.xml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60.xml"/><Relationship Id="rId18" Type="http://schemas.openxmlformats.org/officeDocument/2006/relationships/slide" Target="slide91.xml"/><Relationship Id="rId3" Type="http://schemas.openxmlformats.org/officeDocument/2006/relationships/image" Target="../media/image6.gif"/><Relationship Id="rId21" Type="http://schemas.openxmlformats.org/officeDocument/2006/relationships/slide" Target="slide121.xml"/><Relationship Id="rId7" Type="http://schemas.openxmlformats.org/officeDocument/2006/relationships/slide" Target="slide34.xml"/><Relationship Id="rId12" Type="http://schemas.openxmlformats.org/officeDocument/2006/relationships/slide" Target="slide54.xml"/><Relationship Id="rId17" Type="http://schemas.openxmlformats.org/officeDocument/2006/relationships/slide" Target="slide84.xml"/><Relationship Id="rId2" Type="http://schemas.openxmlformats.org/officeDocument/2006/relationships/notesSlide" Target="../notesSlides/notesSlide2.xml"/><Relationship Id="rId16" Type="http://schemas.openxmlformats.org/officeDocument/2006/relationships/slide" Target="slide80.xml"/><Relationship Id="rId20" Type="http://schemas.openxmlformats.org/officeDocument/2006/relationships/slide" Target="slide9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49.xml"/><Relationship Id="rId5" Type="http://schemas.openxmlformats.org/officeDocument/2006/relationships/slide" Target="slide5.xml"/><Relationship Id="rId15" Type="http://schemas.openxmlformats.org/officeDocument/2006/relationships/slide" Target="slide71.xml"/><Relationship Id="rId10" Type="http://schemas.openxmlformats.org/officeDocument/2006/relationships/slide" Target="slide46.xml"/><Relationship Id="rId19" Type="http://schemas.openxmlformats.org/officeDocument/2006/relationships/slide" Target="slide92.xml"/><Relationship Id="rId4" Type="http://schemas.openxmlformats.org/officeDocument/2006/relationships/slide" Target="slide3.xml"/><Relationship Id="rId9" Type="http://schemas.openxmlformats.org/officeDocument/2006/relationships/slide" Target="slide43.xml"/><Relationship Id="rId14" Type="http://schemas.openxmlformats.org/officeDocument/2006/relationships/slide" Target="slide66.xml"/><Relationship Id="rId22" Type="http://schemas.openxmlformats.org/officeDocument/2006/relationships/slide" Target="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slide" Target="slide4.xml"/><Relationship Id="rId9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slide" Target="slide4.xml"/><Relationship Id="rId9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65.png"/><Relationship Id="rId7" Type="http://schemas.openxmlformats.org/officeDocument/2006/relationships/image" Target="../media/image6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4" Type="http://schemas.openxmlformats.org/officeDocument/2006/relationships/image" Target="../media/image66.gif"/><Relationship Id="rId9" Type="http://schemas.openxmlformats.org/officeDocument/2006/relationships/slide" Target="slide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1.jpeg"/><Relationship Id="rId7" Type="http://schemas.openxmlformats.org/officeDocument/2006/relationships/image" Target="../media/image75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slide" Target="slide4.xml"/><Relationship Id="rId5" Type="http://schemas.openxmlformats.org/officeDocument/2006/relationships/image" Target="../media/image82.jpeg"/><Relationship Id="rId10" Type="http://schemas.openxmlformats.org/officeDocument/2006/relationships/image" Target="../media/image7.gif"/><Relationship Id="rId4" Type="http://schemas.openxmlformats.org/officeDocument/2006/relationships/image" Target="../media/image81.jpeg"/><Relationship Id="rId9" Type="http://schemas.microsoft.com/office/2007/relationships/hdphoto" Target="../media/hdphoto9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0.wdp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7" Type="http://schemas.openxmlformats.org/officeDocument/2006/relationships/slide" Target="slide4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12.wdp"/><Relationship Id="rId4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4.jpeg"/><Relationship Id="rId4" Type="http://schemas.openxmlformats.org/officeDocument/2006/relationships/image" Target="../media/image7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4.jpeg"/><Relationship Id="rId4" Type="http://schemas.microsoft.com/office/2007/relationships/hdphoto" Target="../media/hdphoto14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72.gif"/><Relationship Id="rId7" Type="http://schemas.openxmlformats.org/officeDocument/2006/relationships/image" Target="../media/image56.jpeg"/><Relationship Id="rId12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98.jpeg"/><Relationship Id="rId5" Type="http://schemas.openxmlformats.org/officeDocument/2006/relationships/image" Target="../media/image95.png"/><Relationship Id="rId10" Type="http://schemas.openxmlformats.org/officeDocument/2006/relationships/image" Target="../media/image97.jpeg"/><Relationship Id="rId4" Type="http://schemas.openxmlformats.org/officeDocument/2006/relationships/image" Target="../media/image94.jpeg"/><Relationship Id="rId9" Type="http://schemas.microsoft.com/office/2007/relationships/hdphoto" Target="../media/hdphoto17.wdp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hdphoto" Target="../media/hdphoto18.wdp"/><Relationship Id="rId7" Type="http://schemas.openxmlformats.org/officeDocument/2006/relationships/image" Target="../media/image101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19.wdp"/><Relationship Id="rId10" Type="http://schemas.openxmlformats.org/officeDocument/2006/relationships/slide" Target="slide4.xml"/><Relationship Id="rId4" Type="http://schemas.openxmlformats.org/officeDocument/2006/relationships/image" Target="../media/image100.png"/><Relationship Id="rId9" Type="http://schemas.microsoft.com/office/2007/relationships/hdphoto" Target="../media/hdphoto20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hyperlink" Target="https://sites.google.com/site/himulacom/zvonok-na-urok/10-klass---tretij-god-obucenia/urok-no17-ponatie-o-dienovyh-uglevodorodah-prirodnyj-kaucuk/img014.gif?attredirects=0" TargetMode="External"/><Relationship Id="rId7" Type="http://schemas.openxmlformats.org/officeDocument/2006/relationships/image" Target="../media/image10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microsoft.com/office/2007/relationships/hdphoto" Target="../media/hdphoto21.wdp"/><Relationship Id="rId4" Type="http://schemas.openxmlformats.org/officeDocument/2006/relationships/image" Target="../media/image103.png"/><Relationship Id="rId9" Type="http://schemas.openxmlformats.org/officeDocument/2006/relationships/slide" Target="slide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08.png"/><Relationship Id="rId4" Type="http://schemas.microsoft.com/office/2007/relationships/hdphoto" Target="../media/hdphoto22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gif"/><Relationship Id="rId13" Type="http://schemas.openxmlformats.org/officeDocument/2006/relationships/image" Target="../media/image121.gif"/><Relationship Id="rId3" Type="http://schemas.openxmlformats.org/officeDocument/2006/relationships/image" Target="../media/image112.png"/><Relationship Id="rId7" Type="http://schemas.openxmlformats.org/officeDocument/2006/relationships/image" Target="../media/image115.gif"/><Relationship Id="rId12" Type="http://schemas.openxmlformats.org/officeDocument/2006/relationships/image" Target="../media/image120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gif"/><Relationship Id="rId11" Type="http://schemas.openxmlformats.org/officeDocument/2006/relationships/image" Target="../media/image119.gif"/><Relationship Id="rId5" Type="http://schemas.openxmlformats.org/officeDocument/2006/relationships/image" Target="../media/image113.gif"/><Relationship Id="rId10" Type="http://schemas.openxmlformats.org/officeDocument/2006/relationships/image" Target="../media/image118.gif"/><Relationship Id="rId4" Type="http://schemas.microsoft.com/office/2007/relationships/hdphoto" Target="../media/hdphoto23.wdp"/><Relationship Id="rId9" Type="http://schemas.openxmlformats.org/officeDocument/2006/relationships/image" Target="../media/image117.gif"/><Relationship Id="rId14" Type="http://schemas.openxmlformats.org/officeDocument/2006/relationships/slide" Target="slide4.xml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125.png"/><Relationship Id="rId4" Type="http://schemas.openxmlformats.org/officeDocument/2006/relationships/image" Target="../media/image124.jpeg"/><Relationship Id="rId9" Type="http://schemas.openxmlformats.org/officeDocument/2006/relationships/slide" Target="slide4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openxmlformats.org/officeDocument/2006/relationships/slide" Target="slide4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32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3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jpeg"/><Relationship Id="rId4" Type="http://schemas.microsoft.com/office/2007/relationships/hdphoto" Target="../media/hdphoto26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7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45.jpeg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146.png"/><Relationship Id="rId7" Type="http://schemas.openxmlformats.org/officeDocument/2006/relationships/image" Target="../media/image14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microsoft.com/office/2007/relationships/hdphoto" Target="../media/hdphoto28.wdp"/><Relationship Id="rId4" Type="http://schemas.openxmlformats.org/officeDocument/2006/relationships/image" Target="../media/image147.png"/><Relationship Id="rId9" Type="http://schemas.openxmlformats.org/officeDocument/2006/relationships/slide" Target="slide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15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30.wdp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3.png"/><Relationship Id="rId18" Type="http://schemas.openxmlformats.org/officeDocument/2006/relationships/slide" Target="slide4.xml"/><Relationship Id="rId3" Type="http://schemas.openxmlformats.org/officeDocument/2006/relationships/image" Target="../media/image154.png"/><Relationship Id="rId7" Type="http://schemas.openxmlformats.org/officeDocument/2006/relationships/image" Target="../media/image158.jpeg"/><Relationship Id="rId12" Type="http://schemas.openxmlformats.org/officeDocument/2006/relationships/image" Target="../media/image162.png"/><Relationship Id="rId17" Type="http://schemas.openxmlformats.org/officeDocument/2006/relationships/image" Target="../media/image167.png"/><Relationship Id="rId2" Type="http://schemas.openxmlformats.org/officeDocument/2006/relationships/image" Target="../media/image7.gif"/><Relationship Id="rId16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11" Type="http://schemas.microsoft.com/office/2007/relationships/hdphoto" Target="../media/hdphoto31.wdp"/><Relationship Id="rId5" Type="http://schemas.openxmlformats.org/officeDocument/2006/relationships/image" Target="../media/image156.png"/><Relationship Id="rId15" Type="http://schemas.openxmlformats.org/officeDocument/2006/relationships/image" Target="../media/image165.jpeg"/><Relationship Id="rId10" Type="http://schemas.openxmlformats.org/officeDocument/2006/relationships/image" Target="../media/image161.png"/><Relationship Id="rId4" Type="http://schemas.openxmlformats.org/officeDocument/2006/relationships/image" Target="../media/image155.jpeg"/><Relationship Id="rId9" Type="http://schemas.openxmlformats.org/officeDocument/2006/relationships/image" Target="../media/image160.png"/><Relationship Id="rId14" Type="http://schemas.openxmlformats.org/officeDocument/2006/relationships/image" Target="../media/image1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gif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gif"/><Relationship Id="rId5" Type="http://schemas.openxmlformats.org/officeDocument/2006/relationships/image" Target="../media/image169.jpeg"/><Relationship Id="rId4" Type="http://schemas.openxmlformats.org/officeDocument/2006/relationships/image" Target="../media/image7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3.png"/><Relationship Id="rId7" Type="http://schemas.openxmlformats.org/officeDocument/2006/relationships/image" Target="../media/image176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microsoft.com/office/2007/relationships/hdphoto" Target="../media/hdphoto33.wdp"/><Relationship Id="rId10" Type="http://schemas.openxmlformats.org/officeDocument/2006/relationships/slide" Target="slide4.xml"/><Relationship Id="rId4" Type="http://schemas.openxmlformats.org/officeDocument/2006/relationships/image" Target="../media/image174.png"/><Relationship Id="rId9" Type="http://schemas.openxmlformats.org/officeDocument/2006/relationships/image" Target="../media/image17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5.wdp"/><Relationship Id="rId5" Type="http://schemas.openxmlformats.org/officeDocument/2006/relationships/image" Target="../media/image180.png"/><Relationship Id="rId4" Type="http://schemas.microsoft.com/office/2007/relationships/hdphoto" Target="../media/hdphoto34.wdp"/></Relationships>
</file>

<file path=ppt/slides/_rels/slide86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182.gif"/><Relationship Id="rId7" Type="http://schemas.openxmlformats.org/officeDocument/2006/relationships/image" Target="../media/image184.png"/><Relationship Id="rId2" Type="http://schemas.openxmlformats.org/officeDocument/2006/relationships/image" Target="../media/image181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183.png"/><Relationship Id="rId4" Type="http://schemas.openxmlformats.org/officeDocument/2006/relationships/image" Target="../media/image7.gif"/><Relationship Id="rId9" Type="http://schemas.openxmlformats.org/officeDocument/2006/relationships/slide" Target="slide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7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microsoft.com/office/2007/relationships/hdphoto" Target="../media/hdphoto38.wdp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6.jpe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slide" Target="slide4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4.gif"/><Relationship Id="rId7" Type="http://schemas.microsoft.com/office/2007/relationships/media" Target="../media/media1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4a"/><Relationship Id="rId6" Type="http://schemas.openxmlformats.org/officeDocument/2006/relationships/image" Target="../media/image203.gif"/><Relationship Id="rId5" Type="http://schemas.openxmlformats.org/officeDocument/2006/relationships/image" Target="../media/image202.gif"/><Relationship Id="rId10" Type="http://schemas.openxmlformats.org/officeDocument/2006/relationships/slide" Target="slide4.xml"/><Relationship Id="rId4" Type="http://schemas.openxmlformats.org/officeDocument/2006/relationships/image" Target="../media/image201.gif"/><Relationship Id="rId9" Type="http://schemas.openxmlformats.org/officeDocument/2006/relationships/image" Target="../media/image7.gi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05.jpeg"/><Relationship Id="rId7" Type="http://schemas.openxmlformats.org/officeDocument/2006/relationships/image" Target="../media/image20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4a"/><Relationship Id="rId6" Type="http://schemas.microsoft.com/office/2007/relationships/media" Target="../media/media2.m4a"/><Relationship Id="rId5" Type="http://schemas.openxmlformats.org/officeDocument/2006/relationships/image" Target="../media/image201.gif"/><Relationship Id="rId4" Type="http://schemas.openxmlformats.org/officeDocument/2006/relationships/image" Target="../media/image206.gif"/><Relationship Id="rId9" Type="http://schemas.openxmlformats.org/officeDocument/2006/relationships/slide" Target="slide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m4a"/><Relationship Id="rId6" Type="http://schemas.microsoft.com/office/2007/relationships/media" Target="../media/media3.m4a"/><Relationship Id="rId5" Type="http://schemas.openxmlformats.org/officeDocument/2006/relationships/image" Target="../media/image208.png"/><Relationship Id="rId4" Type="http://schemas.openxmlformats.org/officeDocument/2006/relationships/image" Target="../media/image7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40.wdp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slide" Target="slide4.xml"/><Relationship Id="rId7" Type="http://schemas.openxmlformats.org/officeDocument/2006/relationships/image" Target="../media/image21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Relationship Id="rId9" Type="http://schemas.openxmlformats.org/officeDocument/2006/relationships/image" Target="../media/image21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jpeg"/><Relationship Id="rId3" Type="http://schemas.openxmlformats.org/officeDocument/2006/relationships/slide" Target="slide4.xml"/><Relationship Id="rId7" Type="http://schemas.openxmlformats.org/officeDocument/2006/relationships/image" Target="../media/image219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Relationship Id="rId9" Type="http://schemas.openxmlformats.org/officeDocument/2006/relationships/image" Target="../media/image2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48" y="2805961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4524" y="4099521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-40861" y="1963113"/>
            <a:ext cx="9112277" cy="1134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00CC"/>
                </a:solidFill>
                <a:latin typeface="Arial Black" panose="020B0A04020102020204" pitchFamily="34" charset="0"/>
                <a:cs typeface="Arial" pitchFamily="34" charset="0"/>
              </a:rPr>
              <a:t>Тема «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00CC"/>
                </a:solidFill>
                <a:latin typeface="Arial Black" panose="020B0A04020102020204" pitchFamily="34" charset="0"/>
              </a:rPr>
              <a:t>Неорганические полимеры. Органические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00CC"/>
                </a:solidFill>
                <a:latin typeface="Arial Black" panose="020B0A04020102020204" pitchFamily="34" charset="0"/>
              </a:rPr>
              <a:t>полимеры. Пластмассы и волокна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00CC"/>
                </a:solidFill>
                <a:latin typeface="Arial Black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2023 г.</a:t>
            </a: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07137" y="703620"/>
            <a:ext cx="8786874" cy="12161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Дисциплины: «Химия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», «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Естествознание – Химия»</a:t>
            </a:r>
          </a:p>
          <a:p>
            <a:pPr algn="ctr">
              <a:lnSpc>
                <a:spcPct val="75000"/>
              </a:lnSpc>
            </a:pP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«Общая и неорганическая химия»</a:t>
            </a:r>
          </a:p>
        </p:txBody>
      </p:sp>
    </p:spTree>
    <p:extLst>
      <p:ext uri="{BB962C8B-B14F-4D97-AF65-F5344CB8AC3E}">
        <p14:creationId xmlns:p14="http://schemas.microsoft.com/office/powerpoint/2010/main" xmlns="" val="1063877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90528" y="116632"/>
            <a:ext cx="39629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Классификация</a:t>
            </a:r>
            <a:endParaRPr lang="ru-RU" sz="3200" b="1" i="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66843"/>
            <a:ext cx="893276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Гомоцепные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полимеры</a:t>
            </a:r>
            <a:r>
              <a:rPr lang="ru-RU" sz="2800" b="1" dirty="0">
                <a:solidFill>
                  <a:srgbClr val="54595D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Способностью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к образованию гомоцепных неорганических полимеров обладают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только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углерод</a:t>
            </a:r>
            <a:r>
              <a:rPr lang="ru-RU" sz="2800" b="1" dirty="0" smtClean="0">
                <a:solidFill>
                  <a:srgbClr val="0645AD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аллотропная</a:t>
            </a:r>
            <a:r>
              <a:rPr lang="ru-RU" sz="2800" b="1" dirty="0" smtClean="0">
                <a:solidFill>
                  <a:srgbClr val="0645AD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модификация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карбин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)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халькогены</a:t>
            </a:r>
            <a:r>
              <a:rPr lang="ru-RU" sz="2800" b="1" dirty="0" smtClean="0">
                <a:solidFill>
                  <a:srgbClr val="0645AD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пластическая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модификация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серы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).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Гетероцепные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полимеры</a:t>
            </a:r>
            <a:r>
              <a:rPr lang="ru-RU" sz="2800" b="1" dirty="0">
                <a:solidFill>
                  <a:srgbClr val="54595D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К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образованию гетероцепных неорганических полимеров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общей формулой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[-X-Y-]</a:t>
            </a:r>
            <a:r>
              <a:rPr lang="ru-RU" sz="2800" b="1" baseline="-25000" dirty="0">
                <a:solidFill>
                  <a:srgbClr val="202122"/>
                </a:solidFill>
                <a:latin typeface="Arial" panose="020B0604020202020204" pitchFamily="34" charset="0"/>
              </a:rPr>
              <a:t>n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способны многие пары элементов,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например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645AD"/>
                </a:solidFill>
                <a:latin typeface="Arial" panose="020B0604020202020204" pitchFamily="34" charset="0"/>
              </a:rPr>
              <a:t>кремний</a:t>
            </a:r>
            <a:r>
              <a:rPr lang="ru-RU" sz="2800" b="1" dirty="0" smtClean="0">
                <a:solidFill>
                  <a:srgbClr val="0645AD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645AD"/>
                </a:solidFill>
                <a:latin typeface="Arial" panose="020B0604020202020204" pitchFamily="34" charset="0"/>
              </a:rPr>
              <a:t>кислород</a:t>
            </a:r>
            <a:r>
              <a:rPr lang="ru-RU" sz="2800" b="1" dirty="0" smtClean="0">
                <a:solidFill>
                  <a:srgbClr val="0645AD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645AD"/>
                </a:solidFill>
                <a:latin typeface="Arial" panose="020B0604020202020204" pitchFamily="34" charset="0"/>
              </a:rPr>
              <a:t>силикон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),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25E40"/>
                </a:solidFill>
                <a:latin typeface="Arial" panose="020B0604020202020204" pitchFamily="34" charset="0"/>
              </a:rPr>
              <a:t>ртуть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и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25E40"/>
                </a:solidFill>
                <a:latin typeface="Arial" panose="020B0604020202020204" pitchFamily="34" charset="0"/>
              </a:rPr>
              <a:t>сера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25E40"/>
                </a:solidFill>
                <a:latin typeface="Arial" panose="020B0604020202020204" pitchFamily="34" charset="0"/>
              </a:rPr>
              <a:t>киноварь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).</a:t>
            </a:r>
            <a:endParaRPr lang="ru-RU" sz="2800" b="1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212680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Изображение молекулярной модел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2722" y="1415564"/>
            <a:ext cx="3918590" cy="155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Чистый порошкообразный поливинилхлори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7619" y="1249337"/>
            <a:ext cx="2095182" cy="284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hims.pro/upload/resize_cache/iblock/5b5/800_800_140cd750bba9870f18aada2478b24840a/5b531242f56e7b311632f2c6473f819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31184"/>
            <a:ext cx="2544218" cy="169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Перчатки из ПВХ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99" t="2162" r="14637" b="9640"/>
          <a:stretch/>
        </p:blipFill>
        <p:spPr bwMode="auto">
          <a:xfrm>
            <a:off x="113584" y="3260406"/>
            <a:ext cx="2202090" cy="20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timetrial.ru/upload/iblock/365/3653868001fca1ee5e2a7cbb3f4646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0567" y="5223856"/>
            <a:ext cx="2148692" cy="160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528" y="5131184"/>
            <a:ext cx="5945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66" name="Picture 18" descr="https://csharpcoderr.com/wp-content/uploads/2021/07/9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9258" y="2899678"/>
            <a:ext cx="3901557" cy="241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kzmc.kz/media/uploads/images/lenta_pvh_kategoriya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37" t="3980" r="3927" b="11097"/>
          <a:stretch/>
        </p:blipFill>
        <p:spPr bwMode="auto">
          <a:xfrm>
            <a:off x="2622362" y="5151112"/>
            <a:ext cx="2610535" cy="170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Изображение химической структуры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1149"/>
            <a:ext cx="2210431" cy="155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47790" y="325012"/>
            <a:ext cx="8856984" cy="119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Образцы из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itchFamily="34" charset="0"/>
                <a:cs typeface="Arial" pitchFamily="34" charset="0"/>
              </a:rPr>
              <a:t>поливинилхлорида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эластичны, механически прочны, могут иметь различную окраску.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401487729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9482" y="4991120"/>
            <a:ext cx="5945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7790" y="325012"/>
            <a:ext cx="8856984" cy="119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Образцы из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itchFamily="34" charset="0"/>
                <a:cs typeface="Arial" pitchFamily="34" charset="0"/>
              </a:rPr>
              <a:t>полистирола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прозрачны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эластичны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хрупки, могут иметь различную окраску.</a:t>
            </a:r>
            <a:endParaRPr lang="ru-RU" sz="2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16794" t="16531" r="18453" b="7672"/>
          <a:stretch/>
        </p:blipFill>
        <p:spPr>
          <a:xfrm>
            <a:off x="147790" y="3851116"/>
            <a:ext cx="4520689" cy="2975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Изображение химической структур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790" y="1547259"/>
            <a:ext cx="1974049" cy="235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Изображение молекулярной модел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1839" y="1706750"/>
            <a:ext cx="3524399" cy="183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t32.stpulscen.ru/images/product/334/731/418_b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1912" y="4606004"/>
            <a:ext cx="2089839" cy="206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86007machine.com/sites/default/files/fields/images/2020-07/11_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5" t="11876" r="5187" b="11532"/>
          <a:stretch/>
        </p:blipFill>
        <p:spPr bwMode="auto">
          <a:xfrm>
            <a:off x="5839704" y="2651711"/>
            <a:ext cx="3160013" cy="174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0970725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9482" y="4991120"/>
            <a:ext cx="5945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7790" y="325012"/>
            <a:ext cx="8856984" cy="119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Образцы из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itchFamily="34" charset="0"/>
                <a:cs typeface="Arial" pitchFamily="34" charset="0"/>
              </a:rPr>
              <a:t>орг. стекла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прозрачны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жестки,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механически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прочны, могут иметь различную окраску.</a:t>
            </a:r>
            <a:endParaRPr lang="ru-RU" sz="28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16241" t="13579" r="16793" b="3736"/>
          <a:stretch/>
        </p:blipFill>
        <p:spPr>
          <a:xfrm>
            <a:off x="156530" y="4152898"/>
            <a:ext cx="3850929" cy="2673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Изображение химической структур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42359"/>
            <a:ext cx="1835696" cy="267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a/af/Briller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62" t="17539" r="6159" b="28211"/>
          <a:stretch/>
        </p:blipFill>
        <p:spPr bwMode="auto">
          <a:xfrm>
            <a:off x="4007459" y="5638820"/>
            <a:ext cx="2821421" cy="112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t46.stpulscen.ru/images/product/274/671/948_bi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47" t="2786" r="9030" b="2867"/>
          <a:stretch/>
        </p:blipFill>
        <p:spPr bwMode="auto">
          <a:xfrm>
            <a:off x="5848666" y="1420916"/>
            <a:ext cx="3156108" cy="236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pinimg.com/originals/ad/3e/b5/ad3eb5e94fcc2dfe6596907bc7771b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8507" y="1657601"/>
            <a:ext cx="3217904" cy="241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oohreklama.ru/images/detailed/814/21fc2cf42e6ae7c3f7f2d4041eac10c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6623" y="3840091"/>
            <a:ext cx="2328845" cy="174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7857260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9482" y="4991120"/>
            <a:ext cx="5945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7790" y="325012"/>
            <a:ext cx="8856984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itchFamily="34" charset="0"/>
              </a:rPr>
              <a:t>Образцы из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itchFamily="34" charset="0"/>
                <a:cs typeface="Arial" pitchFamily="34" charset="0"/>
              </a:rPr>
              <a:t>целлулоида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(пластмасса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на основе нитрата целлюлозы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эластичны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могут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иметь различную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окраску, имеют характерный рисунок (под мрамор, под малахит).</a:t>
            </a:r>
            <a:endParaRPr lang="ru-RU" sz="2800" dirty="0"/>
          </a:p>
        </p:txBody>
      </p:sp>
      <p:pic>
        <p:nvPicPr>
          <p:cNvPr id="5122" name="Picture 2" descr="https://upload.wikimedia.org/wikipedia/commons/thumb/a/a1/Ping_pong_project.jpg/800px-Ping_pong_projec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42"/>
          <a:stretch/>
        </p:blipFill>
        <p:spPr bwMode="auto">
          <a:xfrm>
            <a:off x="35496" y="4750296"/>
            <a:ext cx="3376891" cy="20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thumb/8/83/Nitrocellulose-2D-skeletal.png/1024px-Nitrocellulose-2D-skelet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783" y="2060848"/>
            <a:ext cx="4041031" cy="257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get.wallhere.com/photo/analog-35MM-prime-Helsinki-Nikon-bokeh-traditional-lightleak-35mmfilm-blank-lensflare-analogue-f18-scrap-year3-celluloid-day280-d90-project365-day1011-redscale-nikkor35mm-nikond90-processedbyanalog-06042013-97234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05" t="19774" r="22236" b="15745"/>
          <a:stretch/>
        </p:blipFill>
        <p:spPr bwMode="auto">
          <a:xfrm>
            <a:off x="3695000" y="4750296"/>
            <a:ext cx="3291962" cy="20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upload.wikimedia.org/wikipedia/commons/thumb/7/7e/B%C3%A9b%C3%A9_cellulo%C3%AFd.jpg/1280px-B%C3%A9b%C3%A9_cellulo%C3%AF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5103" y="2555671"/>
            <a:ext cx="1827300" cy="243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cs3.livemaster.ru/zhurnalfoto/d/7/a/150702161427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1" t="6745" r="3511" b="20310"/>
          <a:stretch/>
        </p:blipFill>
        <p:spPr bwMode="auto">
          <a:xfrm>
            <a:off x="4006248" y="2655448"/>
            <a:ext cx="2872835" cy="166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472728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9482" y="4991120"/>
            <a:ext cx="5945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15984"/>
            <a:ext cx="8856984" cy="412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Опыт 2.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Определение отношения   пластмасс к нагреванию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Предметное стекло с образцом полимера подержите с помощью держателя над пламенем спиртовки. Нагрев ведите несколько секунд, затем с помощью  стеклянной палочки попытайтесь изменить его форму.  После охлаждения снова нагрейте этот образец 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снова попытайтесь изменить его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форму.</a:t>
            </a:r>
          </a:p>
          <a:p>
            <a:pPr indent="450000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Наблюдаемый эффект: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Сделайте запись самостоятельно.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279936022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/>
          <a:srcRect l="16241" t="31297" r="19007" b="14563"/>
          <a:stretch/>
        </p:blipFill>
        <p:spPr>
          <a:xfrm>
            <a:off x="395535" y="2708920"/>
            <a:ext cx="8424937" cy="3960440"/>
          </a:xfrm>
          <a:prstGeom prst="rect">
            <a:avLst/>
          </a:prstGeom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-27384"/>
            <a:ext cx="8856984" cy="265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itchFamily="34" charset="0"/>
              </a:rPr>
              <a:t>Опыт 3.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Определение отношения   пластмасс к характеру горения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Кусочек образца полимера с помощью пинцета внесите в пламя спиртовки. Когда образец загорится, выньте его из пламени. Обратите внимание, продолжает ли он гореть вне пламени, каким пламенем он горит.</a:t>
            </a:r>
          </a:p>
        </p:txBody>
      </p:sp>
    </p:spTree>
    <p:extLst>
      <p:ext uri="{BB962C8B-B14F-4D97-AF65-F5344CB8AC3E}">
        <p14:creationId xmlns:p14="http://schemas.microsoft.com/office/powerpoint/2010/main" xmlns="" val="1055662437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-27384"/>
            <a:ext cx="8856984" cy="1557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Наблюдаемый эффект: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Образец из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itchFamily="34" charset="0"/>
                <a:cs typeface="Arial" pitchFamily="34" charset="0"/>
              </a:rPr>
              <a:t>полиэтилена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легко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загорается, горит вне пламени слегка светящимся голубым пламенем, легко плавится.</a:t>
            </a:r>
            <a:endParaRPr lang="ru-RU" sz="28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/>
          <a:srcRect l="17347" t="16532" r="17347" b="17516"/>
          <a:stretch/>
        </p:blipFill>
        <p:spPr>
          <a:xfrm>
            <a:off x="42481" y="4581129"/>
            <a:ext cx="3977534" cy="22584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/>
          <a:srcRect l="17347" t="16532" r="17347" b="17516"/>
          <a:stretch/>
        </p:blipFill>
        <p:spPr>
          <a:xfrm>
            <a:off x="2359137" y="3171358"/>
            <a:ext cx="3637042" cy="20651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/>
          <a:srcRect l="37825" t="12594" r="43359" b="41141"/>
          <a:stretch/>
        </p:blipFill>
        <p:spPr>
          <a:xfrm>
            <a:off x="7333262" y="1173426"/>
            <a:ext cx="1703234" cy="235447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/>
          <a:srcRect l="30076" t="20469" r="50000" b="29328"/>
          <a:stretch/>
        </p:blipFill>
        <p:spPr>
          <a:xfrm>
            <a:off x="5796136" y="2263311"/>
            <a:ext cx="1633384" cy="2313961"/>
          </a:xfrm>
          <a:prstGeom prst="rect">
            <a:avLst/>
          </a:prstGeom>
        </p:spPr>
      </p:pic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33491758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-27384"/>
            <a:ext cx="8856984" cy="119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Образец из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itchFamily="34" charset="0"/>
                <a:cs typeface="Arial" pitchFamily="34" charset="0"/>
              </a:rPr>
              <a:t>полистирола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(чаще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твёрдый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материал),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загорается труднее, горит сильно коптящим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пламенем.</a:t>
            </a:r>
            <a:endParaRPr lang="ru-RU" sz="2800" dirty="0"/>
          </a:p>
        </p:txBody>
      </p:sp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17347" t="18500" r="19562" b="15547"/>
          <a:stretch/>
        </p:blipFill>
        <p:spPr>
          <a:xfrm>
            <a:off x="0" y="4338208"/>
            <a:ext cx="4221935" cy="24813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/>
          <a:srcRect l="17901" t="14563" r="17901" b="16531"/>
          <a:stretch/>
        </p:blipFill>
        <p:spPr>
          <a:xfrm>
            <a:off x="2473582" y="2872143"/>
            <a:ext cx="4042634" cy="24395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/>
          <a:srcRect l="18454" t="16532" r="52214" b="22438"/>
          <a:stretch/>
        </p:blipFill>
        <p:spPr>
          <a:xfrm>
            <a:off x="6134462" y="943376"/>
            <a:ext cx="2902034" cy="33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9632069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/>
          <a:srcRect l="40592" t="19485" r="41698" b="29328"/>
          <a:stretch/>
        </p:blipFill>
        <p:spPr>
          <a:xfrm>
            <a:off x="0" y="3621765"/>
            <a:ext cx="1940493" cy="31533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241" t="13579" r="16793" b="3736"/>
          <a:stretch/>
        </p:blipFill>
        <p:spPr>
          <a:xfrm>
            <a:off x="3532345" y="4174955"/>
            <a:ext cx="3865421" cy="26834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32844" t="13579" r="40591" b="47047"/>
          <a:stretch/>
        </p:blipFill>
        <p:spPr>
          <a:xfrm>
            <a:off x="2031915" y="2060848"/>
            <a:ext cx="3048017" cy="25400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/>
          <a:srcRect l="38378" t="10625" r="21775" b="19485"/>
          <a:stretch/>
        </p:blipFill>
        <p:spPr>
          <a:xfrm>
            <a:off x="5271616" y="1545276"/>
            <a:ext cx="2697654" cy="266018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12" y="-27384"/>
            <a:ext cx="8856984" cy="1557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Образец из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itchFamily="34" charset="0"/>
                <a:cs typeface="Arial" pitchFamily="34" charset="0"/>
              </a:rPr>
              <a:t>орг. стекла</a:t>
            </a:r>
            <a:r>
              <a:rPr lang="ru-RU" sz="2800" b="1" dirty="0" smtClean="0">
                <a:solidFill>
                  <a:srgbClr val="133EB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itchFamily="34" charset="0"/>
                <a:cs typeface="Arial" pitchFamily="34" charset="0"/>
              </a:rPr>
              <a:t>полиметилметакрилата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загорается не так легко, но горит устойчивым слегка светящимся пламенем с характерным потрескиванием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4035949157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9482" y="4991120"/>
            <a:ext cx="5945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" y="44624"/>
            <a:ext cx="91085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обобщения материала заполните таблицу.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60257929"/>
              </p:ext>
            </p:extLst>
          </p:nvPr>
        </p:nvGraphicFramePr>
        <p:xfrm>
          <a:off x="314835" y="1052736"/>
          <a:ext cx="8649652" cy="25420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2413">
                  <a:extLst>
                    <a:ext uri="{9D8B030D-6E8A-4147-A177-3AD203B41FA5}">
                      <a16:colId xmlns:a16="http://schemas.microsoft.com/office/drawing/2014/main" xmlns="" val="2898752984"/>
                    </a:ext>
                  </a:extLst>
                </a:gridCol>
                <a:gridCol w="2162413">
                  <a:extLst>
                    <a:ext uri="{9D8B030D-6E8A-4147-A177-3AD203B41FA5}">
                      <a16:colId xmlns:a16="http://schemas.microsoft.com/office/drawing/2014/main" xmlns="" val="2193853017"/>
                    </a:ext>
                  </a:extLst>
                </a:gridCol>
                <a:gridCol w="2162413">
                  <a:extLst>
                    <a:ext uri="{9D8B030D-6E8A-4147-A177-3AD203B41FA5}">
                      <a16:colId xmlns:a16="http://schemas.microsoft.com/office/drawing/2014/main" xmlns="" val="4258242426"/>
                    </a:ext>
                  </a:extLst>
                </a:gridCol>
                <a:gridCol w="2162413">
                  <a:extLst>
                    <a:ext uri="{9D8B030D-6E8A-4147-A177-3AD203B41FA5}">
                      <a16:colId xmlns:a16="http://schemas.microsoft.com/office/drawing/2014/main" xmlns="" val="36276150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Название и формула полимера 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Физические свойства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Отношение к нагреванию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Характер горения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7082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Полиэтилен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800" b="1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57091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Полистирол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800" b="1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0605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Орг. стекло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800" b="1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800" b="1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281742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51520" y="3841884"/>
            <a:ext cx="8793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Напишите уравнения реакций горения.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680592972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erbrust.tech/static/wp-content/uploads/2017/12/neorganicheskie-polimery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01126"/>
            <a:ext cx="9094726" cy="639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71663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9482" y="4991120"/>
            <a:ext cx="5945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" y="44624"/>
            <a:ext cx="9108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Проверьте себя</a:t>
            </a:r>
            <a:endParaRPr lang="ru-RU" sz="32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26388108"/>
              </p:ext>
            </p:extLst>
          </p:nvPr>
        </p:nvGraphicFramePr>
        <p:xfrm>
          <a:off x="314835" y="1052736"/>
          <a:ext cx="8649652" cy="48981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2413">
                  <a:extLst>
                    <a:ext uri="{9D8B030D-6E8A-4147-A177-3AD203B41FA5}">
                      <a16:colId xmlns:a16="http://schemas.microsoft.com/office/drawing/2014/main" xmlns="" val="2898752984"/>
                    </a:ext>
                  </a:extLst>
                </a:gridCol>
                <a:gridCol w="2162413">
                  <a:extLst>
                    <a:ext uri="{9D8B030D-6E8A-4147-A177-3AD203B41FA5}">
                      <a16:colId xmlns:a16="http://schemas.microsoft.com/office/drawing/2014/main" xmlns="" val="2193853017"/>
                    </a:ext>
                  </a:extLst>
                </a:gridCol>
                <a:gridCol w="2162413">
                  <a:extLst>
                    <a:ext uri="{9D8B030D-6E8A-4147-A177-3AD203B41FA5}">
                      <a16:colId xmlns:a16="http://schemas.microsoft.com/office/drawing/2014/main" xmlns="" val="4258242426"/>
                    </a:ext>
                  </a:extLst>
                </a:gridCol>
                <a:gridCol w="2162413">
                  <a:extLst>
                    <a:ext uri="{9D8B030D-6E8A-4147-A177-3AD203B41FA5}">
                      <a16:colId xmlns:a16="http://schemas.microsoft.com/office/drawing/2014/main" xmlns="" val="36276150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Название и формула полимера 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Физические свойства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Отношение к нагреванию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Характер горения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7082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Полиэтилен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(С</a:t>
                      </a:r>
                      <a:r>
                        <a:rPr lang="ru-RU" sz="2800" b="1" baseline="-25000" dirty="0" smtClean="0"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Н</a:t>
                      </a:r>
                      <a:r>
                        <a:rPr lang="ru-RU" sz="2800" b="1" baseline="-25000" dirty="0" smtClean="0">
                          <a:latin typeface="Arial Narrow" panose="020B0606020202030204" pitchFamily="34" charset="0"/>
                        </a:rPr>
                        <a:t>4</a:t>
                      </a: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)</a:t>
                      </a:r>
                      <a:r>
                        <a:rPr lang="en-US" sz="2800" b="1" baseline="-25000" dirty="0" smtClean="0">
                          <a:latin typeface="Arial Narrow" panose="020B0606020202030204" pitchFamily="34" charset="0"/>
                        </a:rPr>
                        <a:t>n</a:t>
                      </a:r>
                      <a:endParaRPr lang="ru-RU" sz="2800" b="1" baseline="-25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  <a:cs typeface="Arial" pitchFamily="34" charset="0"/>
                        </a:rPr>
                        <a:t>Жирный  на ощупь,  полупрозрачный, эластичный, механически прочный, может иметь различную окраску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  <a:cs typeface="Arial" pitchFamily="34" charset="0"/>
                        </a:rPr>
                        <a:t>Легко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800" b="1" dirty="0" smtClean="0">
                          <a:latin typeface="Arial Narrow" panose="020B0606020202030204" pitchFamily="34" charset="0"/>
                          <a:cs typeface="Arial" pitchFamily="34" charset="0"/>
                        </a:rPr>
                        <a:t> плавится</a:t>
                      </a:r>
                      <a:endParaRPr lang="ru-RU" sz="2800" b="1" dirty="0" smtClean="0"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</a:pP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  <a:cs typeface="Arial" pitchFamily="34" charset="0"/>
                        </a:rPr>
                        <a:t>Легко загорается, горит вне пламени слегка светящимся голубым пламенем 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57091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01017452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9482" y="4991120"/>
            <a:ext cx="5945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53889735"/>
              </p:ext>
            </p:extLst>
          </p:nvPr>
        </p:nvGraphicFramePr>
        <p:xfrm>
          <a:off x="314835" y="286856"/>
          <a:ext cx="8649652" cy="34472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2413">
                  <a:extLst>
                    <a:ext uri="{9D8B030D-6E8A-4147-A177-3AD203B41FA5}">
                      <a16:colId xmlns:a16="http://schemas.microsoft.com/office/drawing/2014/main" xmlns="" val="2898752984"/>
                    </a:ext>
                  </a:extLst>
                </a:gridCol>
                <a:gridCol w="2162413">
                  <a:extLst>
                    <a:ext uri="{9D8B030D-6E8A-4147-A177-3AD203B41FA5}">
                      <a16:colId xmlns:a16="http://schemas.microsoft.com/office/drawing/2014/main" xmlns="" val="2193853017"/>
                    </a:ext>
                  </a:extLst>
                </a:gridCol>
                <a:gridCol w="2162413">
                  <a:extLst>
                    <a:ext uri="{9D8B030D-6E8A-4147-A177-3AD203B41FA5}">
                      <a16:colId xmlns:a16="http://schemas.microsoft.com/office/drawing/2014/main" xmlns="" val="4258242426"/>
                    </a:ext>
                  </a:extLst>
                </a:gridCol>
                <a:gridCol w="2162413">
                  <a:extLst>
                    <a:ext uri="{9D8B030D-6E8A-4147-A177-3AD203B41FA5}">
                      <a16:colId xmlns:a16="http://schemas.microsoft.com/office/drawing/2014/main" xmlns="" val="36276150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Название и формула полимера 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Физические свойства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Отношение к нагреванию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Характер горения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7082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Полистирол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(С</a:t>
                      </a:r>
                      <a:r>
                        <a:rPr lang="en-US" sz="2800" b="1" baseline="-25000" dirty="0" smtClean="0">
                          <a:latin typeface="Arial Narrow" panose="020B0606020202030204" pitchFamily="34" charset="0"/>
                        </a:rPr>
                        <a:t>8</a:t>
                      </a: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Н</a:t>
                      </a:r>
                      <a:r>
                        <a:rPr lang="en-US" sz="2800" b="1" baseline="-25000" dirty="0" smtClean="0">
                          <a:latin typeface="Arial Narrow" panose="020B0606020202030204" pitchFamily="34" charset="0"/>
                        </a:rPr>
                        <a:t>8</a:t>
                      </a: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)</a:t>
                      </a:r>
                      <a:r>
                        <a:rPr lang="en-US" sz="2800" b="1" baseline="-25000" dirty="0" smtClean="0">
                          <a:latin typeface="Arial Narrow" panose="020B0606020202030204" pitchFamily="34" charset="0"/>
                        </a:rPr>
                        <a:t>n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  <a:cs typeface="Arial" pitchFamily="34" charset="0"/>
                        </a:rPr>
                        <a:t>Прозрачный, эластичный, хрупкий, может иметь различную окраску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  <a:cs typeface="Arial" pitchFamily="34" charset="0"/>
                        </a:rPr>
                        <a:t>Плавится </a:t>
                      </a:r>
                      <a:endParaRPr lang="ru-RU" sz="2800" b="1" dirty="0" smtClean="0"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</a:pP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  <a:cs typeface="Arial" pitchFamily="34" charset="0"/>
                        </a:rPr>
                        <a:t>Загорается труднее полиэтилена, горит сильно коптящим пламенем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0605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52630166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9482" y="4991120"/>
            <a:ext cx="5945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2505329"/>
              </p:ext>
            </p:extLst>
          </p:nvPr>
        </p:nvGraphicFramePr>
        <p:xfrm>
          <a:off x="314835" y="286856"/>
          <a:ext cx="8649652" cy="48981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2413">
                  <a:extLst>
                    <a:ext uri="{9D8B030D-6E8A-4147-A177-3AD203B41FA5}">
                      <a16:colId xmlns:a16="http://schemas.microsoft.com/office/drawing/2014/main" xmlns="" val="2898752984"/>
                    </a:ext>
                  </a:extLst>
                </a:gridCol>
                <a:gridCol w="2162413">
                  <a:extLst>
                    <a:ext uri="{9D8B030D-6E8A-4147-A177-3AD203B41FA5}">
                      <a16:colId xmlns:a16="http://schemas.microsoft.com/office/drawing/2014/main" xmlns="" val="2193853017"/>
                    </a:ext>
                  </a:extLst>
                </a:gridCol>
                <a:gridCol w="2162413">
                  <a:extLst>
                    <a:ext uri="{9D8B030D-6E8A-4147-A177-3AD203B41FA5}">
                      <a16:colId xmlns:a16="http://schemas.microsoft.com/office/drawing/2014/main" xmlns="" val="4258242426"/>
                    </a:ext>
                  </a:extLst>
                </a:gridCol>
                <a:gridCol w="2162413">
                  <a:extLst>
                    <a:ext uri="{9D8B030D-6E8A-4147-A177-3AD203B41FA5}">
                      <a16:colId xmlns:a16="http://schemas.microsoft.com/office/drawing/2014/main" xmlns="" val="36276150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Название и формула полимера 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Физические свойства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Отношение к нагреванию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Характер горения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7082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Орг. стекло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(С</a:t>
                      </a:r>
                      <a:r>
                        <a:rPr lang="en-US" sz="2800" b="1" baseline="-25000" dirty="0" smtClean="0">
                          <a:latin typeface="Arial Narrow" panose="020B0606020202030204" pitchFamily="34" charset="0"/>
                        </a:rPr>
                        <a:t>5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</a:rPr>
                        <a:t>O</a:t>
                      </a:r>
                      <a:r>
                        <a:rPr lang="ru-RU" sz="2800" b="1" baseline="-25000" dirty="0" smtClean="0"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Н</a:t>
                      </a:r>
                      <a:r>
                        <a:rPr lang="en-US" sz="2800" b="1" baseline="-25000" dirty="0" smtClean="0">
                          <a:latin typeface="Arial Narrow" panose="020B0606020202030204" pitchFamily="34" charset="0"/>
                        </a:rPr>
                        <a:t>8</a:t>
                      </a:r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)</a:t>
                      </a:r>
                      <a:r>
                        <a:rPr lang="en-US" sz="2800" b="1" baseline="-25000" dirty="0" smtClean="0">
                          <a:latin typeface="Arial Narrow" panose="020B0606020202030204" pitchFamily="34" charset="0"/>
                        </a:rPr>
                        <a:t>n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  <a:cs typeface="Arial" pitchFamily="34" charset="0"/>
                        </a:rPr>
                        <a:t>Прозрачное, жесткое, механически прочное, может иметь различную окраску</a:t>
                      </a:r>
                      <a:endParaRPr lang="ru-RU" sz="2800" b="1" dirty="0" smtClean="0"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</a:pP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  <a:cs typeface="Arial" pitchFamily="34" charset="0"/>
                        </a:rPr>
                        <a:t>Плавится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latin typeface="Arial Narrow" panose="020B0606020202030204" pitchFamily="34" charset="0"/>
                          <a:cs typeface="Arial" pitchFamily="34" charset="0"/>
                        </a:rPr>
                        <a:t>Загорается  не просто, но горит устойчивым слегка светящимся пламенем с характерным потрескиванием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2817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27666245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9482" y="4991120"/>
            <a:ext cx="5945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8529" y="260648"/>
            <a:ext cx="8775959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(С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2nCO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>
              <a:lnSpc>
                <a:spcPct val="85000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полиэтилен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10nO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8nCO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4nH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>
              <a:lnSpc>
                <a:spcPct val="85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полистирол 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7nO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5nCO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4nH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>
              <a:lnSpc>
                <a:spcPct val="85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орг. стекло</a:t>
            </a:r>
          </a:p>
          <a:p>
            <a:pPr algn="ctr">
              <a:lnSpc>
                <a:spcPct val="85000"/>
              </a:lnSpc>
            </a:pP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611150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9482" y="5124710"/>
            <a:ext cx="5945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-27384"/>
            <a:ext cx="8856984" cy="2289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Опыт 4.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Свойства жидкого стекла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Большинство силикатов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не имеет постоянного состава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Из всех силикатов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растворимы в воде только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силикаты натрия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калия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Растворы этих силикатов в воде называют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жидким стеклом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l="22328" t="11078" r="35057"/>
          <a:stretch/>
        </p:blipFill>
        <p:spPr>
          <a:xfrm>
            <a:off x="179512" y="2420888"/>
            <a:ext cx="2016224" cy="30740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l="15197"/>
          <a:stretch/>
        </p:blipFill>
        <p:spPr>
          <a:xfrm>
            <a:off x="4283968" y="2735366"/>
            <a:ext cx="4427531" cy="293535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80032" y="5874099"/>
            <a:ext cx="730895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Жидкое стекло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смесь метасиликата натрия (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Na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калия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800" baseline="-25000" dirty="0"/>
          </a:p>
        </p:txBody>
      </p:sp>
      <p:sp>
        <p:nvSpPr>
          <p:cNvPr id="15" name="Стрелка вправо 14"/>
          <p:cNvSpPr/>
          <p:nvPr/>
        </p:nvSpPr>
        <p:spPr>
          <a:xfrm rot="582542">
            <a:off x="1846390" y="3861849"/>
            <a:ext cx="3368018" cy="412876"/>
          </a:xfrm>
          <a:prstGeom prst="rightArrow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1685263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159540"/>
            <a:ext cx="8784976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Вспомним: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силикаты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 не имеющих постоянного состава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очень слабых, нерастворимых в воде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кремниевых кислот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общей формулы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xH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O·ySiO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(довольно часто в литературе упоминаются не кремниевые кислоты, а кремниевая кислота, хотя фактически речь при этом идёт об одном и том же веществе).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Жидкие стёкла содержат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Na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 1,6 до 3,9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2,83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3,92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Из-за гидролиза 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растворы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силикатов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натрия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характеризуются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сильно щелочной средой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Для гидролизованных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силикатов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характерно образование не истинных, 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коллоидных растворов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9482" y="5124710"/>
            <a:ext cx="5945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777143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159540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Налейте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стаканчик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 более 1 чайной ложечки жидкого стекла. Работу можно проводить и в пробирке, но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извлечь продукты реакции из пробирки будет труднее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Добавьте несколько капель индикатора, например, метилового оранжевого, а затем немного воды. </a:t>
            </a: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28" y="4988784"/>
            <a:ext cx="5945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736" y="3390205"/>
            <a:ext cx="6209456" cy="3467795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1763688" y="5733256"/>
            <a:ext cx="936104" cy="720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4489942" y="5636484"/>
            <a:ext cx="936104" cy="7200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1089062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9482" y="5124710"/>
            <a:ext cx="5945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074" y="188640"/>
            <a:ext cx="8856984" cy="3388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Наблюдаемый эффект: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Окраска индикатора изменилась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25E40"/>
                </a:solidFill>
                <a:latin typeface="Arial" pitchFamily="34" charset="0"/>
                <a:cs typeface="Arial" pitchFamily="34" charset="0"/>
              </a:rPr>
              <a:t>с оранжевой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жёлтую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среда щелочная.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Вывод: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протекает гидролиз силикатов: 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Na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NaH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800" b="1" baseline="-25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Na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(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+2)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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baseline="-25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(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+2)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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1505" y="3861048"/>
            <a:ext cx="5863713" cy="29347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07904" y="6158500"/>
            <a:ext cx="94448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07030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28102728"/>
              </p:ext>
            </p:extLst>
          </p:nvPr>
        </p:nvGraphicFramePr>
        <p:xfrm>
          <a:off x="0" y="1484784"/>
          <a:ext cx="9112278" cy="3185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4821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221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221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858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3077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      </a:t>
                      </a:r>
                      <a:r>
                        <a:rPr lang="ru-RU" sz="2700" b="1" dirty="0" smtClean="0"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     Среда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  Индикатор    </a:t>
                      </a:r>
                      <a:endParaRPr lang="ru-RU" sz="2700" b="1" dirty="0"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 Narrow" panose="020B0606020202030204" pitchFamily="34" charset="0"/>
                        </a:rPr>
                        <a:t>Цвет индикатора</a:t>
                      </a:r>
                      <a:endParaRPr lang="ru-RU" sz="2700" b="1" dirty="0"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2317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 Narrow" panose="020B0606020202030204" pitchFamily="34" charset="0"/>
                        </a:rPr>
                        <a:t>в чистой воде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ru-RU" sz="2500" b="1" dirty="0" smtClean="0">
                          <a:latin typeface="Arial Narrow" panose="020B0606020202030204" pitchFamily="34" charset="0"/>
                        </a:rPr>
                        <a:t>нейтральная среда</a:t>
                      </a:r>
                      <a:r>
                        <a:rPr lang="ru-RU" sz="2500" b="1" dirty="0">
                          <a:latin typeface="Arial Narrow" panose="020B0606020202030204" pitchFamily="34" charset="0"/>
                        </a:rPr>
                        <a:t>)</a:t>
                      </a:r>
                      <a:endParaRPr lang="ru-RU" sz="2500" b="1" dirty="0"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 Narrow" panose="020B0606020202030204" pitchFamily="34" charset="0"/>
                        </a:rPr>
                        <a:t>в растворах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 Narrow" panose="020B0606020202030204" pitchFamily="34" charset="0"/>
                        </a:rPr>
                        <a:t>кислот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 Narrow" panose="020B0606020202030204" pitchFamily="34" charset="0"/>
                        </a:rPr>
                        <a:t>(кислотная среда)</a:t>
                      </a:r>
                      <a:endParaRPr lang="ru-RU" sz="2600" b="1" dirty="0"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 Narrow" panose="020B0606020202030204" pitchFamily="34" charset="0"/>
                        </a:rPr>
                        <a:t>в растворах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 Narrow" panose="020B0606020202030204" pitchFamily="34" charset="0"/>
                        </a:rPr>
                        <a:t>щелочей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 Narrow" panose="020B0606020202030204" pitchFamily="34" charset="0"/>
                        </a:rPr>
                        <a:t>(щелочная среда)</a:t>
                      </a:r>
                      <a:endParaRPr lang="ru-RU" sz="2600" b="1" dirty="0"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 Narrow" panose="020B0606020202030204" pitchFamily="34" charset="0"/>
                        </a:rPr>
                        <a:t>Фенолфталеин</a:t>
                      </a:r>
                      <a:endParaRPr lang="ru-RU" sz="2500" b="1" dirty="0"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 Narrow" panose="020B0606020202030204" pitchFamily="34" charset="0"/>
                        </a:rPr>
                        <a:t>Бесцветный</a:t>
                      </a:r>
                      <a:endParaRPr lang="ru-RU" sz="2600" b="1" dirty="0"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 Narrow" panose="020B0606020202030204" pitchFamily="34" charset="0"/>
                        </a:rPr>
                        <a:t>Бесцветный</a:t>
                      </a:r>
                      <a:endParaRPr lang="ru-RU" sz="2600" b="1" dirty="0"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Малиновый</a:t>
                      </a:r>
                      <a:endParaRPr lang="ru-RU" sz="2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 Narrow" panose="020B0606020202030204" pitchFamily="34" charset="0"/>
                        </a:rPr>
                        <a:t>Метилоранж</a:t>
                      </a:r>
                      <a:endParaRPr lang="ru-RU" sz="2700" b="1" dirty="0"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Оранжевый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Красный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Жёлтый</a:t>
                      </a:r>
                      <a:endParaRPr lang="ru-RU" sz="27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 Narrow" panose="020B0606020202030204" pitchFamily="34" charset="0"/>
                        </a:rPr>
                        <a:t>Лакмус</a:t>
                      </a:r>
                      <a:endParaRPr lang="ru-RU" sz="2700" b="1" dirty="0"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Фиолетовый</a:t>
                      </a:r>
                      <a:endParaRPr lang="ru-RU" sz="2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Красный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Синий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рН</a:t>
                      </a:r>
                      <a:endParaRPr lang="ru-RU" sz="2700" b="1" dirty="0"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ru-RU" sz="2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/>
                          <a:cs typeface="Times New Roman"/>
                          <a:sym typeface="Symbol"/>
                        </a:rPr>
                        <a:t>Меньше</a:t>
                      </a:r>
                      <a:r>
                        <a:rPr lang="ru-RU" sz="27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/>
                          <a:cs typeface="Times New Roman"/>
                          <a:sym typeface="Symbol"/>
                        </a:rPr>
                        <a:t> 7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/>
                          <a:cs typeface="Times New Roman"/>
                          <a:sym typeface="Symbol"/>
                        </a:rPr>
                        <a:t>Больше 7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3366FF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 cstate="print"/>
          <a:srcRect l="9785" t="6667" r="5413"/>
          <a:stretch>
            <a:fillRect/>
          </a:stretch>
        </p:blipFill>
        <p:spPr bwMode="auto">
          <a:xfrm>
            <a:off x="4932040" y="4764228"/>
            <a:ext cx="2592288" cy="209377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57158" y="32391"/>
            <a:ext cx="8572560" cy="51437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Вспомним:</a:t>
            </a:r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28" y="4988784"/>
            <a:ext cx="5945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92877" y="692696"/>
            <a:ext cx="8358246" cy="8399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Окраска индикаторов в воде, растворах кислот и щелочей</a:t>
            </a:r>
            <a:endParaRPr lang="ru-RU" sz="30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2" name="Picture 1" descr="D:\23.05.13-домашние документы\Виртуальные лекции 2015\Химия\Реакции\индикаторы\35Universal_Indicator_Paper_www_newmax_ru.jpg"/>
          <p:cNvPicPr>
            <a:picLocks noChangeAspect="1" noChangeArrowheads="1"/>
          </p:cNvPicPr>
          <p:nvPr/>
        </p:nvPicPr>
        <p:blipFill>
          <a:blip r:embed="rId5" cstate="print"/>
          <a:srcRect l="4688" t="17952" r="3124" b="14228"/>
          <a:stretch>
            <a:fillRect/>
          </a:stretch>
        </p:blipFill>
        <p:spPr bwMode="auto">
          <a:xfrm>
            <a:off x="0" y="5357802"/>
            <a:ext cx="2603285" cy="150019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3" name="Picture 2" descr="D:\23.05.13-домашние документы\Виртуальные лекции 2015\Химия\Реакции\индикаторы\2406b.jpg"/>
          <p:cNvPicPr>
            <a:picLocks noChangeAspect="1" noChangeArrowheads="1"/>
          </p:cNvPicPr>
          <p:nvPr/>
        </p:nvPicPr>
        <p:blipFill>
          <a:blip r:embed="rId6" cstate="print"/>
          <a:srcRect l="2187" t="64459" r="2187" b="7812"/>
          <a:stretch>
            <a:fillRect/>
          </a:stretch>
        </p:blipFill>
        <p:spPr bwMode="auto">
          <a:xfrm>
            <a:off x="1763687" y="4725144"/>
            <a:ext cx="3228185" cy="93610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xmlns="" val="355440411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9482" y="4991120"/>
            <a:ext cx="5945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101928"/>
            <a:ext cx="4958157" cy="26891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7504" y="347054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Добавьте в этот стаканчик немного уксусной кислоты. </a:t>
            </a:r>
          </a:p>
          <a:p>
            <a:pPr indent="450000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Наблюдаемый эффект: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Раствор стал мутным, окраска изменилась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 жёлтой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25E40"/>
                </a:solidFill>
                <a:latin typeface="Arial" pitchFamily="34" charset="0"/>
                <a:cs typeface="Arial" pitchFamily="34" charset="0"/>
              </a:rPr>
              <a:t>оранжевую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среда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нейтральная. На дне пр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бирки образовался белый осадок:</a:t>
            </a:r>
          </a:p>
          <a:p>
            <a:pPr algn="ctr">
              <a:lnSpc>
                <a:spcPct val="85000"/>
              </a:lnSpc>
            </a:pP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KOH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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2913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Белый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осадок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O. При нагревании остаётся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533746763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612088" y="569080"/>
            <a:ext cx="35001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Неорганические  полимеры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90" y="107639"/>
            <a:ext cx="9111122" cy="6057665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2167037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9482" y="4991120"/>
            <a:ext cx="5945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88640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Повторите все опыты без индикатора (добавьте немного воды и уксусной кислоты), чтобы рассмотреть продукты реакций.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484784"/>
            <a:ext cx="5340085" cy="40050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7317" y="2564904"/>
            <a:ext cx="1572097" cy="4126001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>
            <a:off x="3851920" y="3789040"/>
            <a:ext cx="2175881" cy="216024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4159366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9482" y="4991120"/>
            <a:ext cx="5945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/>
          <a:srcRect b="28997"/>
          <a:stretch/>
        </p:blipFill>
        <p:spPr>
          <a:xfrm>
            <a:off x="179512" y="2132856"/>
            <a:ext cx="6408712" cy="453817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0687" y="59140"/>
            <a:ext cx="89558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Добавьте к полученному осадку 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450850" algn="just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Наблюдаемый эффект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перемешивания пробирка нагрелась – раствор загустел:</a:t>
            </a:r>
          </a:p>
          <a:p>
            <a:pPr algn="ctr">
              <a:lnSpc>
                <a:spcPct val="80000"/>
              </a:lnSpc>
            </a:pPr>
            <a:endParaRPr lang="ru-RU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551912283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Ерохин Ю. М., Ковалева И. Б., Химия для профессий и специальностей технического и естественно-научного профилей. – 3-е изд., – М.: Академия, 2020. </a:t>
            </a:r>
          </a:p>
          <a:p>
            <a:pPr marL="360363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Габриелян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О. С., Остроумов И. Г. Химия для профессий и специальностей технического профиля: учебник для студ. учреждений сред. проф. образования. 4-е изд., – М.:  Издательский центр «Академия», 2020.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Габриелян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0975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3696" y="1089429"/>
            <a:ext cx="8858312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/Полимеры  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/Полимеры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/Неорганические полимеры 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/Неорганические полимеры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/Органические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полимеры  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/Органические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полимеры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wikipedia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org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/Пластмассы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/Пластмассы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Волокна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Волокна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91288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928670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72462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7" t="15000" b="2401"/>
          <a:stretch/>
        </p:blipFill>
        <p:spPr>
          <a:xfrm>
            <a:off x="107504" y="72008"/>
            <a:ext cx="5576435" cy="35010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12088" y="569080"/>
            <a:ext cx="35001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Неорганические  полимеры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1159" y="2924944"/>
            <a:ext cx="5901774" cy="3901326"/>
          </a:xfrm>
          <a:prstGeom prst="rect">
            <a:avLst/>
          </a:prstGeom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3535604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70" y="27456"/>
            <a:ext cx="5356024" cy="38335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6612" y="3429000"/>
            <a:ext cx="5545666" cy="3429000"/>
          </a:xfrm>
          <a:prstGeom prst="rect">
            <a:avLst/>
          </a:prstGeom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12088" y="569080"/>
            <a:ext cx="35001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Неорганические  полимеры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54681" y="5223098"/>
            <a:ext cx="224145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Горный хрусталь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477129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2656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Примером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неорганического полимера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является полимерное соединение висмута со фтором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(BiF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∞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(полимеризированный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пентафторид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висмута).</a:t>
            </a:r>
            <a:endParaRPr lang="ru-RU" sz="2800" b="1" dirty="0"/>
          </a:p>
        </p:txBody>
      </p:sp>
      <p:pic>
        <p:nvPicPr>
          <p:cNvPr id="1026" name="Picture 2" descr="Bismuth-pentafluoride-chain-from-xtal-1971-3D-ball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896"/>
            <a:ext cx="6336704" cy="159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39190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1443" y="256404"/>
            <a:ext cx="8835053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Неорганические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полимеры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получают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путем соединения природных элементов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>
                <a:solidFill>
                  <a:srgbClr val="000000"/>
                </a:solidFill>
                <a:latin typeface="IBMPlexMono"/>
              </a:rPr>
              <a:t>мономеров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с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помощью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реакции поликонденсации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полимеризации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химического превращения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Это позволяет заменить дорогие или редкие природные материалы, или создать новые, не имеющие аналоги в природе. Главное условие, чтобы полимер не содержал в составе элементов органического происхождения.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593288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2656"/>
            <a:ext cx="885698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Неорганические полимеры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характерны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тем,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что: 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обладают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повышенной прочностью, </a:t>
            </a:r>
            <a:endParaRPr lang="ru-RU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гибкостью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тяжело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поддаются воздействию химических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веществ, 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устойчивы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высоким температурам. </a:t>
            </a:r>
            <a:endParaRPr lang="ru-RU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некоторые виды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могут быть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хрупкими и не обладать эластичностью, но при этом достаточно прочными. </a:t>
            </a:r>
            <a:endParaRPr lang="ru-RU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79757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28" y="5260995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91127"/>
            <a:ext cx="885698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известными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</a:t>
            </a:r>
            <a:r>
              <a:rPr lang="ru-RU" sz="28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считаются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графит, керамика, асбест, минеральное стекло, слюда, кварц и алмаз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распространенные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полимеры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основе имеют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цепочки таких элементов, как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алюминий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Это связано с распространенностью этих элементов в природе, особенно кремния. Наиболее известные среди них такие неорганические полимеры как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силикаты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алюмосиликаты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Свойства и характеристики разнятся не только в зависимости от химического состава полимера, но и от молекулярной массы, степени полимеризации, строения атомной структуры и </a:t>
            </a:r>
            <a:r>
              <a:rPr lang="ru-RU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полидисперсности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0992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Неорганические полимеры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благодаря своим свойствам,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обрели широкую популярность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Спектр их использования достаточно широк, при этом постоянно находят новые сферы применения и разрабатываются новые виды неорганических материалов.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Полимеры бор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16" y="2708920"/>
            <a:ext cx="6381750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18763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511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кандидат технических наук с большим опытом преподавания в высшей школе, НКСЭ и на подготовительных курсах. Много знаю, люблю свой предмет, обобщила полезную для Вас информацию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дисциплинам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«Химия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«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Естествознание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«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Общая и неорганическая химия»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60648"/>
            <a:ext cx="8860758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сегодняшний день существует множество видов неорганических полимеров, среди которых выделяются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широко используемые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 таким относится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асбест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Асбест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тонковолокнистый минерал, который </a:t>
            </a:r>
            <a:r>
              <a:rPr lang="ru-RU" sz="28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относится к группе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силикатов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Химический состав асбеста представлен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силикатами магния, железы, натрия и кальция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Асбест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обладает канцерогенными свойствами, поэтому очень опасен для здоровья человека. Он очень опасен для работников, занятых на его добычи. Но в виде готовых изделий он достаточно безопасен, так как </a:t>
            </a:r>
            <a:r>
              <a:rPr lang="ru-RU" sz="28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растворяется в различных жидкостях и не вступает с ними в реакцию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1159" y="5517232"/>
            <a:ext cx="1505744" cy="121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4215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250190"/>
            <a:ext cx="895670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Силикон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из наиболее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распространен-</a:t>
            </a:r>
            <a:r>
              <a:rPr lang="ru-RU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ных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синтетических неорганических полимеров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Его легко встретить в повседневной жизни. Научное название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силикона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полисилоксан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Его химический состав представляет собой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 кислорода и кремния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которая придает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силикону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свойства </a:t>
            </a:r>
            <a:r>
              <a:rPr lang="ru-RU" sz="28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высокой прочности и гибкости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Благодаря этому,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силикон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способен выдержать высокие температуры и физические нагрузки не теряя прочности, сохраняя форму и структуру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Силиконовый гермет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0" t="4958" r="11817" b="10624"/>
          <a:stretch/>
        </p:blipFill>
        <p:spPr>
          <a:xfrm>
            <a:off x="2877139" y="4056046"/>
            <a:ext cx="3567069" cy="268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603715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8832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Полимеры углерода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очень распространены в природе. Существует также множество видов, синтезирующихся человеком в промышленных условиях. Среди природных полимеров выделяется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алмаз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Этот материал невероятно прочный и обладает кристально чистой структурой. </a:t>
            </a:r>
            <a:endParaRPr lang="ru-RU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 descr="http://new2.referat.ru/cache/referats/18504/image003.gif"/>
          <p:cNvPicPr>
            <a:picLocks noChangeAspect="1" noChangeArrowheads="1"/>
          </p:cNvPicPr>
          <p:nvPr/>
        </p:nvPicPr>
        <p:blipFill rotWithShape="1">
          <a:blip r:embed="rId3" r:link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0000"/>
          <a:stretch/>
        </p:blipFill>
        <p:spPr bwMode="auto">
          <a:xfrm>
            <a:off x="179512" y="4812625"/>
            <a:ext cx="2089943" cy="1671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97586" y="3942675"/>
            <a:ext cx="3492500" cy="1739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5" descr="http://articles.kompass.ua/images5/1218297129_diamond_02.jpg"/>
          <p:cNvPicPr>
            <a:picLocks noChangeAspect="1" noChangeArrowheads="1"/>
          </p:cNvPicPr>
          <p:nvPr/>
        </p:nvPicPr>
        <p:blipFill>
          <a:blip r:embed="rId7" r:link="rId8" cstate="print"/>
          <a:srcRect/>
          <a:stretch>
            <a:fillRect/>
          </a:stretch>
        </p:blipFill>
        <p:spPr bwMode="auto">
          <a:xfrm>
            <a:off x="6150630" y="2888062"/>
            <a:ext cx="2809875" cy="2360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0246587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-31628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Карбин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синтетический углеродный полимер, который обладает повышенными свойствами прочности, не уступающими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алмазу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графену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Производится в виде черного морошка мелкокристаллической структуры. Обладает свойствами электропроводимости, которая увеличивается под воздействием света. Способен выдержать температуру в 5000 градусов не теряя свойств. </a:t>
            </a:r>
            <a:endParaRPr lang="ru-RU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http://www.hizone.info/i/Image/2008/11/26/019710_large_nanotube_graphene_fuel_tank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179512" y="3649288"/>
            <a:ext cx="1944216" cy="1632339"/>
          </a:xfrm>
          <a:prstGeom prst="rect">
            <a:avLst/>
          </a:prstGeom>
          <a:noFill/>
        </p:spPr>
      </p:pic>
      <p:pic>
        <p:nvPicPr>
          <p:cNvPr id="8" name="Picture 6" descr="graphene_3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51089" y="4606505"/>
            <a:ext cx="2320911" cy="208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91219" y="5648336"/>
            <a:ext cx="1520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Графен</a:t>
            </a:r>
            <a:endParaRPr lang="ru-RU" sz="2800" dirty="0"/>
          </a:p>
        </p:txBody>
      </p:sp>
      <p:pic>
        <p:nvPicPr>
          <p:cNvPr id="10" name="Picture 2" descr="Картинки по запросу Карби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5701" y="3578002"/>
            <a:ext cx="2040266" cy="14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Zepotshki_karbina">
            <a:hlinkClick r:id="rId7" tooltip="&quot;Zepotshki karbina.jpg&quot;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08004" y="3679825"/>
            <a:ext cx="1741487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225217" y="5268912"/>
            <a:ext cx="1487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Карбин</a:t>
            </a:r>
            <a:endParaRPr lang="ru-RU" sz="2800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001871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8832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Графит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углеродный полимер, структура которого отличается плоскостной ориентацией. Из-за этого структура графита слоистая. Этот материал проводит электричество, тепло, но не пропускает свет. Его разновидностью является </a:t>
            </a:r>
            <a:r>
              <a:rPr lang="ru-RU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графен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который состоит из одного слоя молекул углерода.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71" t="7449" r="6530" b="25490"/>
          <a:stretch/>
        </p:blipFill>
        <p:spPr>
          <a:xfrm>
            <a:off x="5895205" y="2877540"/>
            <a:ext cx="2924151" cy="1728192"/>
          </a:xfrm>
          <a:prstGeom prst="rect">
            <a:avLst/>
          </a:prstGeom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3" descr="http://new2.referat.ru/cache/referats/18504/image003.gif"/>
          <p:cNvPicPr>
            <a:picLocks noChangeAspect="1" noChangeArrowheads="1"/>
          </p:cNvPicPr>
          <p:nvPr/>
        </p:nvPicPr>
        <p:blipFill rotWithShape="1">
          <a:blip r:embed="rId5" r:link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5317"/>
          <a:stretch/>
        </p:blipFill>
        <p:spPr bwMode="auto">
          <a:xfrm>
            <a:off x="277467" y="3384659"/>
            <a:ext cx="3253255" cy="2911377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55576" y="3873554"/>
            <a:ext cx="2126502" cy="193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2898917" y="5805404"/>
            <a:ext cx="4073552" cy="10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Порошок графита марки ЭУТ-2 (увеличено в 1000 раз) </a:t>
            </a:r>
            <a:r>
              <a:rPr lang="ru-RU" sz="26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31438171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81260"/>
            <a:ext cx="885698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Полимеры бора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отличаются высокой твердостью, не сильно уступая алмазам. Способны выдержать температуру более 2000 градусов, что намного больше пограничной температуры алмаза. </a:t>
            </a:r>
            <a:endParaRPr lang="ru-RU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205" y="2708920"/>
            <a:ext cx="6226014" cy="4117350"/>
          </a:xfrm>
          <a:prstGeom prst="rect">
            <a:avLst/>
          </a:prstGeom>
        </p:spPr>
      </p:pic>
      <p:pic>
        <p:nvPicPr>
          <p:cNvPr id="9" name="Picture 2" descr="https://habrastorage.org/getpro/geektimes/post_images/ff2/8cd/32c/ff28cd32cf28c2876261ad5d887ee4e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344"/>
          <a:stretch/>
        </p:blipFill>
        <p:spPr bwMode="auto">
          <a:xfrm>
            <a:off x="6226978" y="2060848"/>
            <a:ext cx="2809518" cy="211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66760" y="4320620"/>
            <a:ext cx="3065270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Гексагональная решётка нитрида бора</a:t>
            </a:r>
            <a:endParaRPr lang="ru-RU" sz="2600" dirty="0">
              <a:solidFill>
                <a:srgbClr val="133E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33151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81260"/>
            <a:ext cx="885698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Полимеры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селена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довольно широкий ряд неорганических материалов. Наиболее известный из них – карбид селена. Карбид селена – прочный материал, имеющий вид прозрачных кристаллов. </a:t>
            </a:r>
            <a:endParaRPr lang="ru-RU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2769" y="6092504"/>
            <a:ext cx="3238023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Кристаллическая решетка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селена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5893" y="2872100"/>
            <a:ext cx="6070603" cy="2325877"/>
          </a:xfrm>
          <a:prstGeom prst="rect">
            <a:avLst/>
          </a:prstGeom>
        </p:spPr>
      </p:pic>
      <p:pic>
        <p:nvPicPr>
          <p:cNvPr id="10" name="Picture 2" descr="https://mineralpro.ru/wp-content/uploads/selen/Selen_stru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2976265" cy="231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38276" y="2348880"/>
            <a:ext cx="50041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Селен цепочного строения</a:t>
            </a:r>
            <a:endParaRPr lang="ru-RU" sz="2800" dirty="0">
              <a:solidFill>
                <a:srgbClr val="133EB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91880" y="5228754"/>
            <a:ext cx="567334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Черный           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Серый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Красный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335524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87475"/>
            <a:ext cx="885698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Полисиланы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обладают особыми свойствами, которые отличают их от других материалов. Этот вид проводит электричество и выдерживает температуру до 300 градусов.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upload.wikimedia.org/wikipedia/commons/thumb/e/ee/Me12Si6.svg/1024px-Me12Si6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700" y="2690769"/>
            <a:ext cx="4608512" cy="274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1700" y="5760222"/>
            <a:ext cx="6295124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ru-RU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дека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метил</a:t>
            </a:r>
            <a:r>
              <a:rPr lang="ru-RU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цикло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гекса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силан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 обладает некоторыми свойствами высокомолекулярных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полисиланов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https://apotek24jam.id/wp-content/uploads/2021/03/polysilane-768x10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1" t="18613" r="3315" b="17912"/>
          <a:stretch/>
        </p:blipFill>
        <p:spPr bwMode="auto">
          <a:xfrm>
            <a:off x="5308894" y="2044625"/>
            <a:ext cx="3709230" cy="346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779700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41" b="3800"/>
          <a:stretch/>
        </p:blipFill>
        <p:spPr>
          <a:xfrm>
            <a:off x="16300" y="-1"/>
            <a:ext cx="9095978" cy="6818729"/>
          </a:xfrm>
          <a:prstGeom prst="rect">
            <a:avLst/>
          </a:prstGeom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27059" y="3861048"/>
            <a:ext cx="2474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Полисиланы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63007526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188640"/>
            <a:ext cx="31373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Применение</a:t>
            </a:r>
            <a:endParaRPr lang="ru-RU" sz="3200" b="1" i="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66843"/>
            <a:ext cx="885698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Неорганические полимеры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применяются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 во всех сферах нашей жизни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зависимости от вида, они обладают различными свойствами.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их особенность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том, что </a:t>
            </a:r>
            <a:r>
              <a:rPr lang="ru-RU" sz="28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искусственные материалы обладают улучшенными свойствами в сравнении с органическими материалами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449430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60648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Силикон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применяется в различных сферах. Из него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производят трубки для химической промышленной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элементы, используемые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пищевой промышленности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также используют в строительстве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герметика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000000"/>
                </a:solidFill>
                <a:latin typeface="IBMPlexMono"/>
              </a:rPr>
              <a:t>В целом,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BMPlexMono"/>
              </a:rPr>
              <a:t>силикон</a:t>
            </a:r>
            <a:r>
              <a:rPr lang="ru-RU" sz="2800" b="1" dirty="0">
                <a:solidFill>
                  <a:srgbClr val="000000"/>
                </a:solidFill>
                <a:latin typeface="IBMPlexMono"/>
              </a:rPr>
              <a:t> один из </a:t>
            </a:r>
            <a:r>
              <a:rPr lang="ru-RU" sz="2800" b="1" u="sng" dirty="0">
                <a:solidFill>
                  <a:srgbClr val="000000"/>
                </a:solidFill>
                <a:latin typeface="IBMPlexMono"/>
              </a:rPr>
              <a:t>наиболее функциональных неорганических полимеров</a:t>
            </a:r>
            <a:r>
              <a:rPr lang="ru-RU" sz="2800" b="1" dirty="0" smtClean="0">
                <a:solidFill>
                  <a:srgbClr val="000000"/>
                </a:solidFill>
                <a:latin typeface="IBMPlexMono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7486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03556"/>
            <a:ext cx="885698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Алмаз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известен как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ювелирный материал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Он очень дорогой благодаря своей красоте и сложности добычи. Но алмазы также используются в промышленности. Это материал необходим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режущих устройствах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распила очень прочных материалов. Он может использоваться в чистом виде как резец или в виде напыления на режущие элементы. </a:t>
            </a:r>
            <a:endParaRPr lang="ru-RU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Графит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широко используется в различных сферах, из него делают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карандаши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он применяется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машиностроении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атомной промышленности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в виде графитовых стержней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BMPlexMono"/>
              </a:rPr>
              <a:t>Графен</a:t>
            </a:r>
            <a:r>
              <a:rPr lang="ru-RU" sz="2800" b="1" dirty="0">
                <a:solidFill>
                  <a:srgbClr val="000000"/>
                </a:solidFill>
                <a:latin typeface="IBMPlexMono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BMPlexMono"/>
              </a:rPr>
              <a:t>карбин</a:t>
            </a:r>
            <a:r>
              <a:rPr lang="ru-RU" sz="2800" b="1" dirty="0">
                <a:solidFill>
                  <a:srgbClr val="000000"/>
                </a:solidFill>
                <a:latin typeface="IBMPlexMono"/>
              </a:rPr>
              <a:t> пока малоизучены, поэтому сфера их применения ограничена</a:t>
            </a:r>
            <a:r>
              <a:rPr lang="ru-RU" sz="2800" b="1" dirty="0" smtClean="0">
                <a:solidFill>
                  <a:srgbClr val="000000"/>
                </a:solidFill>
                <a:latin typeface="IBMPlexMono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612738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0648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Полимеры бора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производства абразивных материалов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режущих элементов и шлифовальных кругов. Инструменты из такого материала необходимы для обработки металла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76435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88640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Карбид селена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применяется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производства горного хрусталя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Его получают путем нагрева до 2000 градусов кварцевого песка и угля. Хрусталь используют для производства высококачественной посуды и предметов интерьера.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36567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33" y="3762949"/>
            <a:ext cx="4576354" cy="3063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7549"/>
            <a:ext cx="4757316" cy="291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28909" y="2886035"/>
            <a:ext cx="83134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kern="1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Пластмассы и волокна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xmlns="" val="363865428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3542" y="3717032"/>
            <a:ext cx="5787505" cy="3109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5440" y="553087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9510" y="1060920"/>
            <a:ext cx="8784977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Пластма́ссы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пласти́ческие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ма́ссы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или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пла́стики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материалы, основой которых являются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синтетические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7830A"/>
                </a:solidFill>
                <a:latin typeface="Arial" pitchFamily="34" charset="0"/>
                <a:cs typeface="Arial" pitchFamily="34" charset="0"/>
              </a:rPr>
              <a:t>природные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высокомолекулярные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соединения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полимеры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Исключительно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широкое применение получили пластмассы 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основе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синтетических полимеров.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87801" y="200834"/>
            <a:ext cx="38491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kern="1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Пластмассы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416373784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93301" cy="4833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148113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0" y="284913"/>
            <a:ext cx="8784977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Название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пластмассы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» означает, что эти материалы под действием нагревания и давления способны формироваться и сохранять заданную форму после охлаждения или отвердения. Процесс формования сопровождается переходом пластически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деформируемого (вязко-текучего или высоко-эластического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состояния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твёрдое состояние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стеклообразное или кристаллическое).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https://abcbiznes.ru/wp-content/uploads/2019/05/poizvodstvo-plastmass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9770" y="3690262"/>
            <a:ext cx="4104456" cy="3078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pzpi.ru/images/cms/data/pzpi-1/zl10109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567" y="4437112"/>
            <a:ext cx="3379601" cy="225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investments.academic.ru/pictures/investments/img778259_11_Protsess_vyiduvnogo_formovaniya_dlya_proizvodstva_plastikovyih_butyilo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3352" y="3690262"/>
            <a:ext cx="3228926" cy="213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83305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922402" y="122729"/>
            <a:ext cx="509787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Типы пластмасс</a:t>
            </a:r>
          </a:p>
        </p:txBody>
      </p:sp>
      <p:pic>
        <p:nvPicPr>
          <p:cNvPr id="11266" name="Picture 2" descr="http://kp-plant.ru/upload_data/Projects%202014%20Termoplast/granuly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9510" y="3717032"/>
            <a:ext cx="4666826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7152" y="1053735"/>
            <a:ext cx="8640960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зависимости от природы полимера и характера его перехода из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вязко-текучего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стеклообразное состояние при формовании изделий пластмассы делят на:</a:t>
            </a:r>
          </a:p>
          <a:p>
            <a:pPr marL="457200" indent="-45720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термопласты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термопластичные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пластмас-сы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 – при нагреве расплавляются, а при охлаждении возвращаются в исходное состояние;</a:t>
            </a: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737450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03556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реактопласты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термореактивные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пластмас-сы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 – в начальном состоянии имеют линейную структуру макромолекул, а при некоторой температуре отверждения приобретают сетчатую. После отверждения не могут переходить в вязко-текучее состояние. Рабочие температуры выше, но при нагреве разрушаются и при последующем охлаждении не восстанавливают своих исходных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свойств;</a:t>
            </a:r>
          </a:p>
        </p:txBody>
      </p:sp>
      <p:pic>
        <p:nvPicPr>
          <p:cNvPr id="18434" name="Picture 2" descr="http://dmc-20-rm.ru/wp-content/uploads/2017/12/premiks-f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58430"/>
            <a:ext cx="4894691" cy="275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14406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16238" y="260350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1196752"/>
            <a:ext cx="8715436" cy="454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0000"/>
              </a:lnSpc>
              <a:buClr>
                <a:srgbClr val="C00000"/>
              </a:buClr>
            </a:pPr>
            <a:r>
              <a:rPr lang="ru-RU" sz="2800" b="1" dirty="0" smtClean="0">
                <a:ln w="1905"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800" b="1" dirty="0" smtClean="0">
              <a:ln w="1905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Полимеры.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Неорганические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полимеры. 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  <a:hlinkClick r:id="rId7" action="ppaction://hlinksldjump"/>
              </a:rPr>
              <a:t>Пластмассы </a:t>
            </a:r>
            <a:r>
              <a:rPr lang="ru-RU" sz="2800" b="1" kern="10" dirty="0">
                <a:latin typeface="Arial" pitchFamily="34" charset="0"/>
                <a:cs typeface="Arial" pitchFamily="34" charset="0"/>
                <a:hlinkClick r:id="rId7" action="ppaction://hlinksldjump"/>
              </a:rPr>
              <a:t>и 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  <a:hlinkClick r:id="rId7" action="ppaction://hlinksldjump"/>
              </a:rPr>
              <a:t>волокна.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  <a:hlinkClick r:id="rId8" action="ppaction://hlinksldjump"/>
              </a:rPr>
              <a:t>Пластмассы.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  <a:hlinkClick r:id="rId9" action="ppaction://hlinksldjump"/>
              </a:rPr>
              <a:t>Волокна.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  <a:hlinkClick r:id="rId10" action="ppaction://hlinksldjump"/>
              </a:rPr>
              <a:t>Обобщим весь пройденный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hlinkClick r:id="rId10" action="ppaction://hlinksldjump"/>
              </a:rPr>
              <a:t>материал.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Алкены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Алкины.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3" action="ppaction://hlinksldjump"/>
              </a:rPr>
              <a:t>Алкадиены.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4" action="ppaction://hlinksldjump"/>
              </a:rPr>
              <a:t>Каучуки и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4" action="ppaction://hlinksldjump"/>
              </a:rPr>
              <a:t>полимеры.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5" action="ppaction://hlinksldjump"/>
              </a:rPr>
              <a:t>Резина.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6" action="ppaction://hlinksldjump"/>
              </a:rPr>
              <a:t>Арены.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7" action="ppaction://hlinksldjump"/>
              </a:rPr>
              <a:t>Фенол.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kern="10" dirty="0">
                <a:latin typeface="Arial" pitchFamily="34" charset="0"/>
                <a:cs typeface="Arial" pitchFamily="34" charset="0"/>
                <a:hlinkClick r:id="rId18" action="ppaction://hlinksldjump"/>
              </a:rPr>
              <a:t>Азотсодержащие 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  <a:hlinkClick r:id="rId18" action="ppaction://hlinksldjump"/>
              </a:rPr>
              <a:t>соединения.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9" action="ppaction://hlinksldjump"/>
              </a:rPr>
              <a:t>Белки.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20" action="ppaction://hlinksldjump"/>
              </a:rPr>
              <a:t>Практическая работа № 2.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20" action="ppaction://hlinksldjump"/>
              </a:rPr>
              <a:t>«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20" action="ppaction://hlinksldjump"/>
              </a:rPr>
              <a:t>Свойства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20" action="ppaction://hlinksldjump"/>
              </a:rPr>
              <a:t>полимеров».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1" action="ppaction://hlinksldjump"/>
              </a:rPr>
              <a:t>Использованные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1" action="ppaction://hlinksldjump"/>
              </a:rPr>
              <a:t>источники.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03556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газонаполненные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пластмассы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вспененные пластические массы, обладающие малой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плотностью.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661" y="1988840"/>
            <a:ext cx="3904296" cy="266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 descr="https://www.runi.dk/app/webroot/uploads/line/skum-plast.jpg?timestamp=15663075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9661" y="4274674"/>
            <a:ext cx="3402128" cy="255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sc02.alicdn.com/kf/HTB1gw6wh6ihSKJjy0Ffq6zGzFXa8/High-Quality-Hollow-Foam-Tubes-EPE-Pip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6387" y="1220759"/>
            <a:ext cx="4046016" cy="346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42511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6551" y="78931"/>
            <a:ext cx="5877777" cy="6779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291" name="Picture 3" descr="https://ucc.com.kz/wp-content/uploads/2020/02/polijetilen-2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258"/>
          <a:stretch/>
        </p:blipFill>
        <p:spPr bwMode="auto">
          <a:xfrm>
            <a:off x="11967" y="117611"/>
            <a:ext cx="1448576" cy="127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1460543" y="980728"/>
            <a:ext cx="447161" cy="21602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3" name="Picture 5" descr="https://remont-system.ru/sites/default/files/images/polipropilenovye-truby-dlya-otopleniya-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72" r="15166" b="5208"/>
          <a:stretch/>
        </p:blipFill>
        <p:spPr bwMode="auto">
          <a:xfrm>
            <a:off x="93271" y="1388618"/>
            <a:ext cx="1367272" cy="109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1422970" y="1934205"/>
            <a:ext cx="484734" cy="10801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5" name="Picture 7" descr="https://avatars.mds.yandex.net/get-zen_doc/195198/pub_5d91cf3de3062c00aee5d52c_5d91d2b992414d00af5b7fe6/scale_120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8" t="12971" b="1793"/>
          <a:stretch/>
        </p:blipFill>
        <p:spPr bwMode="auto">
          <a:xfrm flipH="1">
            <a:off x="-102365" y="2458485"/>
            <a:ext cx="1818602" cy="118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https://stroyday.ru/wp-content/uploads/2019/12/%D0%BD%D0%B0%D0%BF%D0%BE1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74" b="5201"/>
          <a:stretch/>
        </p:blipFill>
        <p:spPr bwMode="auto">
          <a:xfrm>
            <a:off x="149943" y="3670785"/>
            <a:ext cx="1566294" cy="10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https://candanendustri.com.tr/wp-content/uploads/2017/10/teflon-PTF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55"/>
          <a:stretch/>
        </p:blipFill>
        <p:spPr bwMode="auto">
          <a:xfrm>
            <a:off x="149943" y="4736392"/>
            <a:ext cx="1109689" cy="96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 стрелкой 18"/>
          <p:cNvCxnSpPr/>
          <p:nvPr/>
        </p:nvCxnSpPr>
        <p:spPr>
          <a:xfrm flipV="1">
            <a:off x="1218176" y="5000636"/>
            <a:ext cx="689528" cy="21816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1" name="Picture 13" descr="https://armax-ural.ru/netcat_files/6/10/bbb4cb8c5cb01922d7ac8c8e9c04533a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0" r="3636" b="3369"/>
          <a:stretch/>
        </p:blipFill>
        <p:spPr bwMode="auto">
          <a:xfrm>
            <a:off x="229447" y="5590062"/>
            <a:ext cx="1231096" cy="126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05576" y="6187063"/>
            <a:ext cx="1486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(оргстекло)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0646557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144"/>
            <a:ext cx="5904656" cy="6824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314" name="Picture 2" descr="http://www.alto-lab.ru/wp-content/uploads/2016/03/kauchuk_syn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27" b="18508"/>
          <a:stretch/>
        </p:blipFill>
        <p:spPr bwMode="auto">
          <a:xfrm>
            <a:off x="0" y="836713"/>
            <a:ext cx="2267743" cy="11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диск D\29.06.17-домашние документы\Виртуальные лекции-14.01.20\Органическая химия\каучук\f20130927123815-kauchu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808" y="2204864"/>
            <a:ext cx="1762125" cy="13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https://s.alicdn.com/@sc01/kf/H4b1e1ab63bad4d4baa063cd44f1e5bacI/polychloroprene-soft-foam-waterproof-wetsuit-material-rol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054" y="3658651"/>
            <a:ext cx="1651650" cy="16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078793"/>
            <a:ext cx="781051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691" y="5393437"/>
            <a:ext cx="1713391" cy="137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752571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24744"/>
            <a:ext cx="871296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Волокно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́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тонкая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непряденая нить растительного, животного или минерального происхождения.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32876" y="155622"/>
            <a:ext cx="266932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Волокна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482" name="Picture 2" descr="https://www.raduga-msk.ru/components/com_jshopping/files/img_products/full_sizalevoe-volokno-otbelennoe-50-gr-15446i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42" b="6598"/>
          <a:stretch/>
        </p:blipFill>
        <p:spPr bwMode="auto">
          <a:xfrm>
            <a:off x="5433690" y="2153833"/>
            <a:ext cx="3601575" cy="2515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www.raduga-msk.ru/components/com_jshopping/files/img_products/full_sizalevoe-volokno-naturalnoe-100gr-v-pakete-15559i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27"/>
          <a:stretch/>
        </p:blipFill>
        <p:spPr bwMode="auto">
          <a:xfrm>
            <a:off x="0" y="4851022"/>
            <a:ext cx="3168433" cy="1957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www.raduga-msk.ru/components/com_jshopping/files/img_products/full_sizalevoe-volokno-zolotoe-100gr-v-pakete-10674i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73668"/>
            <a:ext cx="3387684" cy="2256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56876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26" r="13172"/>
          <a:stretch/>
        </p:blipFill>
        <p:spPr bwMode="auto">
          <a:xfrm>
            <a:off x="21852" y="28066"/>
            <a:ext cx="9090425" cy="6782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323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373702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180" y="783868"/>
            <a:ext cx="9163278" cy="419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2282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Повторим: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13614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10496" y="1916832"/>
            <a:ext cx="7835214" cy="12618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Обобщим весь пройденный материал</a:t>
            </a:r>
            <a:endParaRPr lang="ru-RU" sz="38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915983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5241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188640"/>
            <a:ext cx="893770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Вспомним: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Реакция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полимеризации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химический процесс соединения множества исходных молекул низкомолекулярного вещества (мономера) в крупные молекулы 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макромо-лекулы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полимера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реакцию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полимери-зации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могут вступать соединения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содержащие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кратные связи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то есть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непредельные соединения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Реакция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поликонденсации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это химический процесс соединения исходных молекул мономера в макромолекулы полимера,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идущий с образованием побочного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низко-молекулярного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продукта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(чаще всего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воды). 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 поликонденсации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вступают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молекулы мономеров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функциональными группами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9958977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5" name="Picture 1" descr="D:\23.05.13-домашние документы\Виртуальные лекции 2015\Органическая химия\алкены\7.png"/>
          <p:cNvPicPr>
            <a:picLocks noChangeAspect="1" noChangeArrowheads="1"/>
          </p:cNvPicPr>
          <p:nvPr/>
        </p:nvPicPr>
        <p:blipFill>
          <a:blip r:embed="rId3" cstate="print"/>
          <a:srcRect r="4343" b="10528"/>
          <a:stretch>
            <a:fillRect/>
          </a:stretch>
        </p:blipFill>
        <p:spPr bwMode="auto">
          <a:xfrm>
            <a:off x="5926519" y="71438"/>
            <a:ext cx="3146075" cy="121442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626" name="Picture 2" descr="D:\23.05.13-домашние документы\Лаб. раб YES\Виртуальные лабораторные YES\Анимашки и картинки\Химия-картинки\Атомы и молекулы\атомы и молекулы-анимашки\image025-62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00350" cy="2647950"/>
          </a:xfrm>
          <a:prstGeom prst="rect">
            <a:avLst/>
          </a:prstGeom>
          <a:noFill/>
        </p:spPr>
      </p:pic>
      <p:pic>
        <p:nvPicPr>
          <p:cNvPr id="26637" name="Picture 13" descr="D:\23.05.13-домашние документы\Лаб. раб YES\Виртуальные лабораторные YES\Анимашки и картинки\Химия-картинки\Атомы и молекулы\pic4_3_3_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0" name="Прямоугольник 19"/>
          <p:cNvSpPr/>
          <p:nvPr/>
        </p:nvSpPr>
        <p:spPr>
          <a:xfrm>
            <a:off x="214282" y="2143116"/>
            <a:ext cx="8739508" cy="12886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Непредельные углеводороды</a:t>
            </a:r>
            <a:endParaRPr lang="ru-RU" sz="4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3" name="Рисунок 6" descr="Scissoring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0" y="1571612"/>
            <a:ext cx="20002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8" descr="Twisting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3286124"/>
            <a:ext cx="20002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7" descr="Symmetrical_stretching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4714884"/>
            <a:ext cx="20002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6308665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1052736"/>
            <a:ext cx="8682615" cy="21852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Алкены</a:t>
            </a:r>
          </a:p>
          <a:p>
            <a:pPr algn="ctr">
              <a:lnSpc>
                <a:spcPct val="85000"/>
              </a:lnSpc>
            </a:pPr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(олефины, этиленовые углеводороды)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63645" y="3212976"/>
            <a:ext cx="6620723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формула 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endParaRPr lang="ru-RU" sz="4000" b="1" baseline="-25000" dirty="0" smtClean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3" cstate="print"/>
          <a:srcRect l="24214" t="11690" r="24214" b="21906"/>
          <a:stretch>
            <a:fillRect/>
          </a:stretch>
        </p:blipFill>
        <p:spPr bwMode="auto">
          <a:xfrm>
            <a:off x="1547665" y="4784060"/>
            <a:ext cx="1656184" cy="1957308"/>
          </a:xfrm>
          <a:prstGeom prst="can">
            <a:avLst/>
          </a:prstGeom>
          <a:noFill/>
        </p:spPr>
      </p:pic>
      <p:pic>
        <p:nvPicPr>
          <p:cNvPr id="1027" name="Picture 3" descr="C:\Users\ikuzmina\Desktop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884118"/>
            <a:ext cx="1238250" cy="857250"/>
          </a:xfrm>
          <a:prstGeom prst="rect">
            <a:avLst/>
          </a:prstGeom>
          <a:noFill/>
        </p:spPr>
      </p:pic>
      <p:pic>
        <p:nvPicPr>
          <p:cNvPr id="1028" name="Picture 4" descr="C:\Users\ikuzmina\Desktop\Виртуальные лабораторные YES\Анимашки и картинки\Воздух, газ, дым и др\Газ\5168.jpg"/>
          <p:cNvPicPr>
            <a:picLocks noChangeAspect="1" noChangeArrowheads="1"/>
          </p:cNvPicPr>
          <p:nvPr/>
        </p:nvPicPr>
        <p:blipFill>
          <a:blip r:embed="rId5" cstate="print"/>
          <a:srcRect l="2152" r="3152"/>
          <a:stretch>
            <a:fillRect/>
          </a:stretch>
        </p:blipFill>
        <p:spPr bwMode="auto">
          <a:xfrm>
            <a:off x="3635896" y="4784874"/>
            <a:ext cx="3168352" cy="1884486"/>
          </a:xfrm>
          <a:prstGeom prst="rect">
            <a:avLst/>
          </a:prstGeom>
          <a:noFill/>
        </p:spPr>
      </p:pic>
      <p:pic>
        <p:nvPicPr>
          <p:cNvPr id="1029" name="Picture 5" descr="C:\Users\ikuzmina\Desktop\Виртуальные лабораторные YES\Анимашки и картинки\Воздух, газ, дым и др\Газ\gaz_konfor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4293096"/>
            <a:ext cx="1423045" cy="1511590"/>
          </a:xfrm>
          <a:prstGeom prst="rect">
            <a:avLst/>
          </a:prstGeom>
          <a:noFill/>
        </p:spPr>
      </p:pic>
      <p:pic>
        <p:nvPicPr>
          <p:cNvPr id="12" name="Picture 2" descr="D:\23.05.13-домашние документы\Виртуальные лекции 2015\Органическая химия\алкены\алкены-анимашки\a_gif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2" y="0"/>
            <a:ext cx="1738323" cy="1524000"/>
          </a:xfrm>
          <a:prstGeom prst="rect">
            <a:avLst/>
          </a:prstGeom>
          <a:noFill/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274068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5978" y="5021041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141875"/>
            <a:ext cx="8824245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Полимеры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высокомолекулярные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соединения, которые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состоят из множества мономеров.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Полимеры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стоит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отличать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от такого понятия как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олигомеры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в отличие от которых при добавлении еще одного номерного звена свойства полимера не меняются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39893" y="31494"/>
            <a:ext cx="29594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Полимеры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104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338138"/>
            <a:ext cx="8786874" cy="527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Реакции полимеризации.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полимеризации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впервые была открыта А. М. Бутлеровым.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Полимеризацией называется соединение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одинаковых молекул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мономеров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с образованием нового, сложного вещества с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большой молекулярной массой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полимер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Если в образовании полимера участвуют различные мономеры, процесс называется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сополимеризацией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Количество молекул мономера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соединившихся при образовании полимера, называется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степенью полимеризации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indent="4572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[–СН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–]</a:t>
            </a:r>
            <a:r>
              <a:rPr lang="en-US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полиэтилен</a:t>
            </a:r>
            <a:endParaRPr lang="ru-RU" sz="2800" b="1" dirty="0"/>
          </a:p>
        </p:txBody>
      </p:sp>
      <p:pic>
        <p:nvPicPr>
          <p:cNvPr id="67588" name="Picture 4" descr="http://kharkov-online.com/files/images/objava/30091/137425.jpeg"/>
          <p:cNvPicPr>
            <a:picLocks noChangeAspect="1" noChangeArrowheads="1"/>
          </p:cNvPicPr>
          <p:nvPr/>
        </p:nvPicPr>
        <p:blipFill>
          <a:blip r:embed="rId3" cstate="print"/>
          <a:srcRect t="4286" r="7183"/>
          <a:stretch>
            <a:fillRect/>
          </a:stretch>
        </p:blipFill>
        <p:spPr bwMode="auto">
          <a:xfrm>
            <a:off x="214282" y="5072074"/>
            <a:ext cx="2000264" cy="154042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1" name="Прямоугольник 10"/>
          <p:cNvSpPr/>
          <p:nvPr/>
        </p:nvSpPr>
        <p:spPr>
          <a:xfrm>
            <a:off x="1500166" y="6357958"/>
            <a:ext cx="2142446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полиэтилен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7590" name="Picture 6" descr="http://www.optima-upak.ru/images/ns/image09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5521540"/>
            <a:ext cx="1700171" cy="1265046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7592" name="Picture 8" descr="http://makroteknik.com.tr/uploads/resim/program/01polietilen.jpg"/>
          <p:cNvPicPr>
            <a:picLocks noChangeAspect="1" noChangeArrowheads="1"/>
          </p:cNvPicPr>
          <p:nvPr/>
        </p:nvPicPr>
        <p:blipFill>
          <a:blip r:embed="rId5" cstate="print"/>
          <a:srcRect r="4729"/>
          <a:stretch>
            <a:fillRect/>
          </a:stretch>
        </p:blipFill>
        <p:spPr bwMode="auto">
          <a:xfrm>
            <a:off x="5390122" y="5500702"/>
            <a:ext cx="1896522" cy="1285860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6872221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380517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 качестве мономеров наиболее широкое применение нашли этилен, пропилен, бутилены: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5236" name="Picture 4" descr="http://www.uz.all.biz/img/uz/catalog/31948.jpeg?rrr=1"/>
          <p:cNvPicPr>
            <a:picLocks noChangeAspect="1" noChangeArrowheads="1"/>
          </p:cNvPicPr>
          <p:nvPr/>
        </p:nvPicPr>
        <p:blipFill>
          <a:blip r:embed="rId2" cstate="print"/>
          <a:srcRect r="4069" b="15528"/>
          <a:stretch>
            <a:fillRect/>
          </a:stretch>
        </p:blipFill>
        <p:spPr bwMode="auto">
          <a:xfrm>
            <a:off x="71406" y="4714884"/>
            <a:ext cx="3357586" cy="201455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5238" name="Picture 6" descr="http://img.opt-union.ru/l1548965/images/photocat/600x600/1000156018.jpg"/>
          <p:cNvPicPr>
            <a:picLocks noChangeAspect="1" noChangeArrowheads="1"/>
          </p:cNvPicPr>
          <p:nvPr/>
        </p:nvPicPr>
        <p:blipFill>
          <a:blip r:embed="rId3" cstate="print"/>
          <a:srcRect t="10239" r="6249" b="5290"/>
          <a:stretch>
            <a:fillRect/>
          </a:stretch>
        </p:blipFill>
        <p:spPr bwMode="auto">
          <a:xfrm>
            <a:off x="3723851" y="4437112"/>
            <a:ext cx="2020420" cy="177797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0" name="Прямоугольник 9"/>
          <p:cNvSpPr/>
          <p:nvPr/>
        </p:nvSpPr>
        <p:spPr>
          <a:xfrm>
            <a:off x="3428992" y="6215082"/>
            <a:ext cx="2610138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полипропилен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5240" name="Picture 8" descr="http://www.kz.all.biz/img/kz/catalog/438583.jpeg"/>
          <p:cNvPicPr>
            <a:picLocks noChangeAspect="1" noChangeArrowheads="1"/>
          </p:cNvPicPr>
          <p:nvPr/>
        </p:nvPicPr>
        <p:blipFill>
          <a:blip r:embed="rId4" cstate="print"/>
          <a:srcRect l="9756" t="3125" r="6097" b="4687"/>
          <a:stretch>
            <a:fillRect/>
          </a:stretch>
        </p:blipFill>
        <p:spPr bwMode="auto">
          <a:xfrm>
            <a:off x="6215074" y="5072074"/>
            <a:ext cx="1152945" cy="1643074"/>
          </a:xfrm>
          <a:prstGeom prst="can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242" name="Picture 10" descr="http://promresursy.com/images/polipropilen_sotovy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5260" y="3284984"/>
            <a:ext cx="2667018" cy="200026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5244" name="Picture 12" descr="http://i.list.am/f/80/9109480.jpg"/>
          <p:cNvPicPr>
            <a:picLocks noChangeAspect="1" noChangeArrowheads="1"/>
          </p:cNvPicPr>
          <p:nvPr/>
        </p:nvPicPr>
        <p:blipFill>
          <a:blip r:embed="rId6" cstate="print"/>
          <a:srcRect t="8443"/>
          <a:stretch>
            <a:fillRect/>
          </a:stretch>
        </p:blipFill>
        <p:spPr bwMode="auto">
          <a:xfrm>
            <a:off x="116335" y="3915986"/>
            <a:ext cx="2619339" cy="159779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5248" name="Picture 16" descr="http://h-pp.ru/image/cache/data/newimage/trubi_pp-900x500.jpg"/>
          <p:cNvPicPr>
            <a:picLocks noChangeAspect="1" noChangeArrowheads="1"/>
          </p:cNvPicPr>
          <p:nvPr/>
        </p:nvPicPr>
        <p:blipFill>
          <a:blip r:embed="rId7" cstate="print"/>
          <a:srcRect l="14167" r="14999"/>
          <a:stretch>
            <a:fillRect/>
          </a:stretch>
        </p:blipFill>
        <p:spPr bwMode="auto">
          <a:xfrm>
            <a:off x="6858016" y="1428736"/>
            <a:ext cx="2003850" cy="15716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7524" name="Picture 4" descr="http://orgchem.ru/chem2/pic/u4415_2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9495" y="1268760"/>
            <a:ext cx="6266721" cy="3039048"/>
          </a:xfrm>
          <a:prstGeom prst="rect">
            <a:avLst/>
          </a:prstGeom>
          <a:noFill/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11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893248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2" descr="http://himiy.ucoz.ru/_si/0/694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2" t="6091" r="3243" b="1506"/>
          <a:stretch/>
        </p:blipFill>
        <p:spPr bwMode="auto">
          <a:xfrm>
            <a:off x="451494" y="64056"/>
            <a:ext cx="4912593" cy="6762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4087" y="1916832"/>
            <a:ext cx="3600402" cy="10380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Применение этилена</a:t>
            </a:r>
            <a:endParaRPr lang="ru-RU" sz="36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339752" y="1484784"/>
            <a:ext cx="1224136" cy="87906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957098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D:\диск D\01.03.16-домашние документы\Колледж Строитель\Уроки-2016\Химия\Органическая химия\Лекции- орг\Для лекци по орг. х\Алкины\этен-схем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2"/>
          <a:stretch/>
        </p:blipFill>
        <p:spPr bwMode="auto">
          <a:xfrm>
            <a:off x="107504" y="152781"/>
            <a:ext cx="8960014" cy="615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259632" y="6325422"/>
            <a:ext cx="5760640" cy="4879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0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Применение этилена</a:t>
            </a:r>
            <a:endParaRPr lang="ru-RU" sz="30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2005492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0369" y="1315505"/>
            <a:ext cx="9144032" cy="14003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Алкины</a:t>
            </a:r>
          </a:p>
          <a:p>
            <a:pPr algn="ctr">
              <a:lnSpc>
                <a:spcPct val="85000"/>
              </a:lnSpc>
            </a:pP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(ацетиленовые углеводороды)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5543" y="2714620"/>
            <a:ext cx="7133684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формула 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r>
              <a:rPr lang="ru-RU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–2 </a:t>
            </a:r>
          </a:p>
        </p:txBody>
      </p:sp>
      <p:pic>
        <p:nvPicPr>
          <p:cNvPr id="1026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2" cstate="print"/>
          <a:srcRect l="24214" t="11690" r="24214" b="21906"/>
          <a:stretch>
            <a:fillRect/>
          </a:stretch>
        </p:blipFill>
        <p:spPr bwMode="auto">
          <a:xfrm>
            <a:off x="1619672" y="4893472"/>
            <a:ext cx="1178733" cy="1393048"/>
          </a:xfrm>
          <a:prstGeom prst="can">
            <a:avLst/>
          </a:prstGeom>
          <a:noFill/>
        </p:spPr>
      </p:pic>
      <p:pic>
        <p:nvPicPr>
          <p:cNvPr id="1027" name="Picture 3" descr="C:\Users\ikuzmina\Desktop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884118"/>
            <a:ext cx="1238250" cy="857250"/>
          </a:xfrm>
          <a:prstGeom prst="rect">
            <a:avLst/>
          </a:prstGeom>
          <a:noFill/>
        </p:spPr>
      </p:pic>
      <p:pic>
        <p:nvPicPr>
          <p:cNvPr id="1028" name="Picture 4" descr="C:\Users\ikuzmina\Desktop\Виртуальные лабораторные YES\Анимашки и картинки\Воздух, газ, дым и др\Газ\51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152" r="3152"/>
          <a:stretch>
            <a:fillRect/>
          </a:stretch>
        </p:blipFill>
        <p:spPr bwMode="auto">
          <a:xfrm>
            <a:off x="3347864" y="4027281"/>
            <a:ext cx="4684211" cy="2786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337939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260648"/>
            <a:ext cx="896509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Реакции полимеризации.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Впервые полимеризацию ацетилена осуществил Дж.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Натта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1957 году, пропуская газ над раствором катализатора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-Ti(OC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9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 → [–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СН=СН–]</a:t>
            </a:r>
            <a:r>
              <a:rPr lang="en-US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</a:t>
            </a:r>
            <a:r>
              <a:rPr lang="ru-RU" sz="26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этин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полиацетилен</a:t>
            </a:r>
          </a:p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/>
          </a:p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ходе реакции был получен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полукристал-лический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полиацетилен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Полиацетилен интересен тем, что введением в него определенных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добавок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можно получить электропроводящий полимер с металлическими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свойствами. </a:t>
            </a:r>
            <a:endParaRPr lang="ru-RU" sz="2800" b="1" dirty="0"/>
          </a:p>
        </p:txBody>
      </p:sp>
      <p:pic>
        <p:nvPicPr>
          <p:cNvPr id="9218" name="Picture 2" descr="&quot;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59"/>
          <a:stretch/>
        </p:blipFill>
        <p:spPr bwMode="auto">
          <a:xfrm>
            <a:off x="737576" y="4653136"/>
            <a:ext cx="3560744" cy="216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763139" y="6327628"/>
            <a:ext cx="2535181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полиацетилен</a:t>
            </a:r>
            <a:endParaRPr lang="ru-RU" sz="26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4885716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4731" y="327629"/>
            <a:ext cx="8779757" cy="490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для ацетилена может идти c образованием 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полиинов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 →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Н–[–С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С–]</a:t>
            </a:r>
            <a:r>
              <a:rPr lang="en-US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–Н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r>
              <a:rPr lang="ru-RU" sz="3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ru-RU" sz="26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этин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карбин</a:t>
            </a: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Эта реакция легла в основу синтеза 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линейного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углерода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карбина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имеющего две формы: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полииновая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sym typeface="Symbol"/>
              </a:rPr>
              <a:t>-карбин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поликумуленовая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sym typeface="Symbol"/>
              </a:rPr>
              <a:t>-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/>
              </a:rPr>
              <a:t>карбин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" name="Picture 2" descr="D:\23.05.13-домашние документы\Виртуальные лекции 2015\Органическая химия\алкины\t28 (1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1466" y="4425772"/>
            <a:ext cx="8567836" cy="1149728"/>
          </a:xfrm>
          <a:prstGeom prst="rect">
            <a:avLst/>
          </a:prstGeom>
          <a:noFill/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http://justbrain.ru/wp-content/uploads/2014/04/%D0%91%D0%B5%D0%B7%D1%8B%D0%BC%D1%8F%D0%BD%D0%BD%D1%8B%D0%B92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623" y="5317231"/>
            <a:ext cx="2290064" cy="15968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67544" y="5733256"/>
            <a:ext cx="1656223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карбин</a:t>
            </a:r>
            <a:endParaRPr lang="ru-RU" sz="2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999508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 descr="http://belpapa.ru/images1/5760031cee49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belpapa.ru/images1/5760031cee493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://belpapa.ru/images1/5760031cee493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://belpapa.ru/images1/5760031cee493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166952"/>
            <a:ext cx="88790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Карбин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представляет собой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мелкокристал-лический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порошок чёрного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цвета, обладающий полупроводниковыми свойствами, причём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под воздействием света его проводимость сильно увеличивается. На этом свойстве основано первое практическое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применение – в фотоэлементах. Получен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искусственных условиях из длинных цепочек атомов углерода, уложенных параллельно друг другу. Карбин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линейный полимер углерода.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Это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вещество впервые получено советскими химиками В. В. Коршаком, А. М. Сладковым, В. И.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Касаточкиным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Ю. П. Кудрявцевым в начале 60-х гг. в Институте элементоорганических соединений Академии наук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СССР.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himik Sladko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43"/>
          <a:stretch/>
        </p:blipFill>
        <p:spPr bwMode="auto">
          <a:xfrm>
            <a:off x="3571741" y="4988627"/>
            <a:ext cx="1288291" cy="1752741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60032" y="6055687"/>
            <a:ext cx="2315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А. М. Сладков</a:t>
            </a:r>
            <a:endParaRPr lang="ru-RU" sz="2400" dirty="0"/>
          </a:p>
        </p:txBody>
      </p:sp>
      <p:pic>
        <p:nvPicPr>
          <p:cNvPr id="15" name="Picture 4" descr="http://justbrain.ru/wp-content/uploads/2014/04/%D0%91%D0%B5%D0%B7%D1%8B%D0%BC%D1%8F%D0%BD%D0%BD%D1%8B%D0%B92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696" y="5276027"/>
            <a:ext cx="2290064" cy="15968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67544" y="5733256"/>
            <a:ext cx="1656223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карбин</a:t>
            </a:r>
            <a:endParaRPr lang="ru-RU" sz="2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546569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D:\23.05.13-домашние документы\Виртуальные лекции 2015\Органическая химия\алкины\img22.jpg"/>
          <p:cNvPicPr>
            <a:picLocks noChangeAspect="1" noChangeArrowheads="1"/>
          </p:cNvPicPr>
          <p:nvPr/>
        </p:nvPicPr>
        <p:blipFill rotWithShape="1">
          <a:blip r:embed="rId2" cstate="print"/>
          <a:srcRect l="6032" t="16364" r="6678" b="7970"/>
          <a:stretch/>
        </p:blipFill>
        <p:spPr bwMode="auto">
          <a:xfrm>
            <a:off x="395536" y="836712"/>
            <a:ext cx="8495827" cy="552121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46403" y="219589"/>
            <a:ext cx="7251193" cy="4847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0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Применение </a:t>
            </a:r>
            <a:r>
              <a:rPr lang="ru-RU" sz="3000" b="1" dirty="0" err="1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этина</a:t>
            </a:r>
            <a:r>
              <a:rPr lang="ru-RU" sz="30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(ацетилена)</a:t>
            </a:r>
            <a:endParaRPr lang="ru-RU" sz="30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980829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D:\диск D\01.03.16-домашние документы\Колледж Строитель\Уроки-2016\Химия\Органическая химия\Лекции- орг\Для лекци по орг. х\Алкины и др\250984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77"/>
          <a:stretch/>
        </p:blipFill>
        <p:spPr bwMode="auto">
          <a:xfrm>
            <a:off x="101759" y="188640"/>
            <a:ext cx="8977375" cy="615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07504" y="6325422"/>
            <a:ext cx="7251193" cy="4847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30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Применение </a:t>
            </a:r>
            <a:r>
              <a:rPr lang="ru-RU" sz="3000" b="1" dirty="0" err="1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этина</a:t>
            </a:r>
            <a:r>
              <a:rPr lang="ru-RU" sz="30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(ацетилена)</a:t>
            </a:r>
            <a:endParaRPr lang="ru-RU" sz="30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422294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108" y="103738"/>
            <a:ext cx="8932388" cy="6781646"/>
          </a:xfrm>
          <a:prstGeom prst="rect">
            <a:avLst/>
          </a:prstGeom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721647" y="4725144"/>
            <a:ext cx="112075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Каучук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94971729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676803" y="1393232"/>
            <a:ext cx="5871162" cy="8836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Алкадиены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45542" y="2204864"/>
            <a:ext cx="7133684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формула 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r>
              <a:rPr lang="ru-RU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–2 </a:t>
            </a:r>
          </a:p>
        </p:txBody>
      </p:sp>
      <p:pic>
        <p:nvPicPr>
          <p:cNvPr id="1027" name="Picture 3" descr="C:\Users\ikuzmina\Desktop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884118"/>
            <a:ext cx="1238250" cy="857250"/>
          </a:xfrm>
          <a:prstGeom prst="rect">
            <a:avLst/>
          </a:prstGeom>
          <a:noFill/>
        </p:spPr>
      </p:pic>
      <p:pic>
        <p:nvPicPr>
          <p:cNvPr id="97282" name="Picture 2" descr="D:\диск D\01.03.16-домашние документы\Виртуальные лекции 2015\Органическая химия\каучук\379781401_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7376" y="100789"/>
            <a:ext cx="1928173" cy="128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0049" y="3412851"/>
            <a:ext cx="4448175" cy="3533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5" name="Picture 5" descr="D:\диск D\01.03.16-домашние документы\Виртуальные лекции 2015\Органическая химия\каучук\f20130927123815-kauchu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092" y="100789"/>
            <a:ext cx="1927958" cy="14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D:\диск D\01.03.16-домашние документы\Виртуальные лекции 2015\Органическая химия\каучук\336309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9054" y="3573016"/>
            <a:ext cx="1771650" cy="2581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7287" name="Picture 7" descr="D:\диск D\01.03.16-домашние документы\Виртуальные лекции 2015\Органическая химия\каучук\1294386676_you442rfil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1912066" cy="1541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Шины из одуванчиков — уже не фантастика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19872" y="0"/>
            <a:ext cx="2015505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1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018481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97217" y="-27384"/>
            <a:ext cx="883927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Источники и способы получения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98306" name="Picture 2" descr="Картинки по запросу каучуконосное дерево гевея.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029" y="2847457"/>
            <a:ext cx="5089871" cy="338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05201"/>
            <a:ext cx="3388860" cy="338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57" y="5372554"/>
            <a:ext cx="2395060" cy="142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67490"/>
            <a:ext cx="1595438" cy="2405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14282" y="692696"/>
            <a:ext cx="864399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природе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алкадиены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встречаются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составе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натурального каучука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который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получают из млечного сока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латекса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каучуконосного дерева гевеи, растущего в тропических лесах Бразилии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«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Као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-чу» – слезы дерева.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030682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23528" y="262618"/>
            <a:ext cx="864399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нагревании без доступа воздуха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каучук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распадается с образованием диенового углеводорода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2-метилбутадиена-1,3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или изопрена.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Каучук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 это стереорегулярный полимер, в котором молекулы изопрена соединены друг с другом по схеме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1,4-присоединения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 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цис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 конфигурацией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полимерной цепи: 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https://sites.google.com/site/himulacom/_/rsrc/1315460516144/zvonok-na-urok/10-klass---tretij-god-obucenia/urok-no17-ponatie-o-dienovyh-uglevodorodah-prirodnyj-kaucuk/img014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542" y="3284984"/>
            <a:ext cx="8827954" cy="149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Картинки по запросу каучу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23" y="4923512"/>
            <a:ext cx="2470245" cy="190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0425" y="4923511"/>
            <a:ext cx="2669647" cy="190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000636"/>
            <a:ext cx="2036929" cy="179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7817314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19" y="44624"/>
            <a:ext cx="8590883" cy="10380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Каучуконосные растения, каучуконосы 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529429"/>
            <a:ext cx="2160239" cy="132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2" y="1124744"/>
            <a:ext cx="878497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Каучуконосные растения</a:t>
            </a:r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каучуконосы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растения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из которых возможно получение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натурального каучука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Среди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каучуконосов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есть как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травянистые растения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так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деревья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лианы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обыденной речи именуемые каучуковыми деревьями. Сегодня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основным источником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натурального каучука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являются деревья рода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Гевея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частности Гевея бразильская (</a:t>
            </a:r>
            <a:r>
              <a:rPr lang="la-Latn" sz="2800" b="1" i="1" dirty="0">
                <a:latin typeface="Arial" pitchFamily="34" charset="0"/>
                <a:cs typeface="Arial" pitchFamily="34" charset="0"/>
              </a:rPr>
              <a:t>Hevea brasiliensis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Гевея бразильская культивируется ради получения каучука в тропических районах Южной Америки и Юго-Восточной Азии.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3026" y="5542815"/>
            <a:ext cx="1129134" cy="127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199355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39971"/>
            <a:ext cx="2333496" cy="1541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77253"/>
            <a:ext cx="878497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Другие каучуконосы:</a:t>
            </a: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</a:rPr>
              <a:t>Taraxacum </a:t>
            </a:r>
            <a:r>
              <a:rPr lang="la-Latn" sz="2800" b="1" dirty="0" smtClean="0">
                <a:latin typeface="Arial" pitchFamily="34" charset="0"/>
                <a:cs typeface="Arial" pitchFamily="34" charset="0"/>
              </a:rPr>
              <a:t>kok-saghyz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Кок-сагыз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</a:rPr>
              <a:t>Scorzonera tau-saghyz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Тау-сагыз</a:t>
            </a: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</a:rPr>
              <a:t>Taraxacum hybernum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Крым-сагыз, или Одуванчик осенний</a:t>
            </a: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</a:rPr>
              <a:t>Castilloa elastica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la-Latn" sz="2800" b="1" dirty="0">
                <a:latin typeface="Arial" pitchFamily="34" charset="0"/>
                <a:cs typeface="Arial" pitchFamily="34" charset="0"/>
              </a:rPr>
              <a:t>Castilloa ulei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</a:rPr>
              <a:t>Manihot glaziovii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</a:rPr>
              <a:t>Ficus elastica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Фикус каучуконосный, или Фикус эластичный</a:t>
            </a: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</a:rPr>
              <a:t>Funtumia elastica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</a:rPr>
              <a:t>Landolphia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Ландольфия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</a:rPr>
              <a:t>Chondrilla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Хондрилла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6380950"/>
            <a:ext cx="1834990" cy="432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5000"/>
              </a:lnSpc>
              <a:buClr>
                <a:srgbClr val="009644"/>
              </a:buClr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Кок-сагыз</a:t>
            </a:r>
          </a:p>
        </p:txBody>
      </p:sp>
      <p:pic>
        <p:nvPicPr>
          <p:cNvPr id="1026" name="Picture 2" descr="D:\диск D\01.03.16-домашние документы\Виртуальные лекции 2015\Органическая химия\каучук\каучук 12.12.16\Ficus_elastica_-_Köhler–s_Medizinal-Pflanzen-2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03615"/>
            <a:ext cx="1957646" cy="271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44008" y="5920824"/>
            <a:ext cx="28083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Фикус каучуконосный</a:t>
            </a:r>
            <a:endParaRPr lang="ru-RU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2236" y="1772816"/>
            <a:ext cx="150185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>
            <a:off x="4283968" y="1988840"/>
            <a:ext cx="298826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197667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81260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Диеновые углеводороды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полимеризуются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сополимеризуются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различными виниловыми мономерами с образованием каучуков, из которых в процессе вулканизации получают различные сорта резин.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71811"/>
            <a:ext cx="2381250" cy="2676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D:\диск D\01.03.16-домашние документы\Лаб. раб YES\Виртуальные лабораторные YES\Анимашки и картинки\Машины\0b0f2316f70902262822ba734e6be45e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1949" y="3258251"/>
            <a:ext cx="12858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иск D\01.03.16-домашние документы\Лаб. раб YES\Виртуальные лабораторные YES\Анимашки и картинки\Машины\0b0ff9295cf4ece500576f50334ff29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8674" y="3981045"/>
            <a:ext cx="1143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диск D\01.03.16-домашние документы\Лаб. раб YES\Виртуальные лабораторные YES\Анимашки и картинки\Машины\4c166770e6df52728c9b60b763b06d2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9074" y="497519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диск D\01.03.16-домашние документы\Лаб. раб YES\Виртуальные лабораторные YES\Анимашки и картинки\Машины\8fe3b239601db2c2975fbcf3568c1a1b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6526" y="2925152"/>
            <a:ext cx="12096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диск D\01.03.16-домашние документы\Лаб. раб YES\Виртуальные лабораторные YES\Анимашки и картинки\Машины\animated_car_56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60524"/>
            <a:ext cx="7143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диск D\01.03.16-домашние документы\Лаб. раб YES\Виртуальные лабораторные YES\Анимашки и картинки\Машины\0b0f83f535c2f0245cbcabccb9cd498d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887" y="5603895"/>
            <a:ext cx="1524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D:\диск D\01.03.16-домашние документы\Лаб. раб YES\Виртуальные лабораторные YES\Анимашки и картинки\Машины\43b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4343" y="2146174"/>
            <a:ext cx="80962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диск D\01.03.16-домашние документы\Лаб. раб YES\Виртуальные лабораторные YES\Анимашки и картинки\Машины\ab25d5a33482c03b45e77b96a9613a8b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9500" y="571814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D:\диск D\01.03.16-домашние документы\Лаб. раб YES\Виртуальные лабораторные YES\Анимашки и картинки\Машины\5a3e661aedc55fc6139643f2f7d3668d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08" y="4211512"/>
            <a:ext cx="1143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1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561539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0196" y="2132856"/>
            <a:ext cx="1461155" cy="128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013176"/>
            <a:ext cx="150912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Картинки по запросу каучуки ... Хлоропреновые (наирит)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937"/>
          <a:stretch/>
        </p:blipFill>
        <p:spPr bwMode="auto">
          <a:xfrm>
            <a:off x="7661420" y="3576357"/>
            <a:ext cx="1482579" cy="122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2133" y="1259963"/>
            <a:ext cx="1280790" cy="865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822" y="754963"/>
            <a:ext cx="7907853" cy="616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77011" y="46365"/>
            <a:ext cx="565250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Каучуки и полимеры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605106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4624"/>
            <a:ext cx="8928992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Важнейшие промышленные синтетические каучуки 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11637850"/>
              </p:ext>
            </p:extLst>
          </p:nvPr>
        </p:nvGraphicFramePr>
        <p:xfrm>
          <a:off x="107504" y="908720"/>
          <a:ext cx="8928993" cy="5327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63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00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523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Название каучуков и их отечественные марки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Химический состав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Специальные свойства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Каучуки общего назначения</a:t>
                      </a:r>
                      <a:endParaRPr lang="ru-RU" sz="23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Бутадиеновые СКД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1,4-цис-Полибутадиен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Бутадиен-стирольные 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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-метилстирольные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) CKC (CKMC)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Сополимеры бутадиена со стиролом 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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-метилстиролом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Изопреновые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СКИ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1,4-цис-Полиизопрен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    –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Этилен-пропиленовые</a:t>
                      </a:r>
                      <a:endParaRPr lang="ru-RU" sz="2300" b="1" dirty="0">
                        <a:solidFill>
                          <a:srgbClr val="66003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300" b="1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СКЭП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Сополимеры этилена с 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пропиленом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Стойкость к 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окис-</a:t>
                      </a:r>
                      <a:r>
                        <a:rPr lang="ru-RU" sz="2300" b="1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лению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действию химических </a:t>
                      </a:r>
                      <a:r>
                        <a:rPr lang="ru-RU" sz="2300" b="1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аген-тов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23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атмосферо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b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стойкость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6309" y="1844823"/>
            <a:ext cx="1280790" cy="865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055" y="2924944"/>
            <a:ext cx="1531937" cy="822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055" y="3645025"/>
            <a:ext cx="1782044" cy="784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 descr="Картинки по запросу каучуки Этилен-пропиленовые СКЭП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140300"/>
            <a:ext cx="1472952" cy="1465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528383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8593218"/>
              </p:ext>
            </p:extLst>
          </p:nvPr>
        </p:nvGraphicFramePr>
        <p:xfrm>
          <a:off x="107504" y="335248"/>
          <a:ext cx="8928993" cy="53980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63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962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563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Название каучуков и их отечественные марки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Химический состав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Специальные свойства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СКЭПТ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Сополимеры этилена с пропиленом и с третьим </a:t>
                      </a:r>
                      <a:r>
                        <a:rPr lang="ru-RU" sz="2300" b="1" dirty="0" err="1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сомономером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Бутилкаучук БК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Сополимеры изобутилена с небольшим количеством изопрена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Газонепроницаемость, атмосферостойкость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Хлоропреновые (</a:t>
                      </a: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наирит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Полихлоропрен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Удовлетворительная масло- и </a:t>
                      </a: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бензостойкость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9446" y="1340768"/>
            <a:ext cx="1139949" cy="1410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9564" y="3759565"/>
            <a:ext cx="2351210" cy="912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Картинки по запросу каучуки ... Хлоропреновые (наирит)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237857"/>
            <a:ext cx="208597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55316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53871152"/>
              </p:ext>
            </p:extLst>
          </p:nvPr>
        </p:nvGraphicFramePr>
        <p:xfrm>
          <a:off x="107504" y="188640"/>
          <a:ext cx="8928993" cy="59062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63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962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563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Название каучуков и их отечественные марки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Химический состав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Специальные свойства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23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+mn-ea"/>
                          <a:cs typeface="Arial" pitchFamily="34" charset="0"/>
                        </a:rPr>
                        <a:t>Каучуки специального назначения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Бутадиен-нитрильные CKH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Сополимеры бутадиена с акрилонитрилом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Масло- и бензостойкость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Полисульфидные (тиокол)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Полисульфиды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То же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Кремнийорганические CKT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Полиорганосилоксаны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Тепло- и морозостойкость, высокие электроизоляционные свойства, физиологическая инертность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Фторкаучуки СКФ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Сополимеры </a:t>
                      </a: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фторолефинов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Тепло-, масло-, </a:t>
                      </a: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атмосферо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и огнестойкость, стойкость к действию агрессивных сред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60616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5978" y="5021041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0243" y="260648"/>
            <a:ext cx="8824245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Связь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между звеньями мономеров может осуществляться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помощью химических связей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в таком случае они называются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реактопластами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или благодаря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силе междумолекулярного воздействия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что характерно для так называемых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термопластов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27927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93792838"/>
              </p:ext>
            </p:extLst>
          </p:nvPr>
        </p:nvGraphicFramePr>
        <p:xfrm>
          <a:off x="107504" y="188640"/>
          <a:ext cx="8928993" cy="53103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63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962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563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Название каучуков и их отечественные марки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Химический состав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Специальные свойства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23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+mn-ea"/>
                          <a:cs typeface="Arial" pitchFamily="34" charset="0"/>
                        </a:rPr>
                        <a:t>Каучуки специального назначения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Фторкаучуки СКФ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Сополимеры </a:t>
                      </a: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фторолефинов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Тепло-, масло-, атмосферо- и огнестойкость, стойкость к действию агрессивных сред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Уретановые СКУ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Полиуретаны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Высокая прочность при растяжении и 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износостойкость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300" b="1" dirty="0" smtClean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Хлорсульфированный полиэтилен ХСПЭ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Полиэтилен, содержащий хлорсульфоновые группы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Атмосферо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-, тепло- и износостойкость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3314" name="Picture 2" descr="http://komp-pol.ru/images/ftoroplast11.jpg?crc=40787165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88839"/>
            <a:ext cx="2184177" cy="109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27977"/>
            <a:ext cx="1584176" cy="110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288314"/>
            <a:ext cx="2032334" cy="145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862483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07296" y="116632"/>
            <a:ext cx="291137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0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Резина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5078"/>
            <a:ext cx="5267475" cy="425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2946" y="1124744"/>
            <a:ext cx="871296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Рези́на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(от лат. </a:t>
            </a:r>
            <a:r>
              <a:rPr lang="la-Latn" sz="2800" b="1" i="1" dirty="0">
                <a:latin typeface="Arial" pitchFamily="34" charset="0"/>
                <a:cs typeface="Arial" pitchFamily="34" charset="0"/>
              </a:rPr>
              <a:t>resina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«смола») – эластичный материал, получаемый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вулканизацией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 Black" pitchFamily="34" charset="0"/>
                <a:cs typeface="Arial" pitchFamily="34" charset="0"/>
              </a:rPr>
              <a:t>каучука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закрепления определенной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формы).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64460"/>
            <a:ext cx="920800" cy="804700"/>
          </a:xfrm>
          <a:prstGeom prst="ellipse">
            <a:avLst/>
          </a:prstGeom>
          <a:ln w="38100">
            <a:solidFill>
              <a:srgbClr val="00206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lop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9552" y="4341694"/>
            <a:ext cx="370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S</a:t>
            </a:r>
            <a:endParaRPr lang="ru-RU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3832" y="2682093"/>
            <a:ext cx="2578446" cy="1514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8527971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Картинки по запросу вулканизация резин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81526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2645612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Добыча природной резины на африканских общественных плантациях (Сафута), около 50 км от Абиджана, 29 сентября 2010 года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379"/>
          <a:stretch/>
        </p:blipFill>
        <p:spPr bwMode="auto">
          <a:xfrm>
            <a:off x="4970874" y="4034151"/>
            <a:ext cx="3312368" cy="193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5936852"/>
            <a:ext cx="4392488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Помывка каучука перед обработкой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Добыча природной резины на африканских общественных плантациях (Сафута), около 50 км от Абиджана, 29 сентября 2010 года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02812"/>
            <a:ext cx="2123728" cy="141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Добыча природной резины на африканских общественных плантациях (Сафута), около 50 км от Абиджана, 29 сентября 2010 года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382"/>
          <a:stretch/>
        </p:blipFill>
        <p:spPr bwMode="auto">
          <a:xfrm>
            <a:off x="1619672" y="4745380"/>
            <a:ext cx="2711867" cy="203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7504" y="332656"/>
            <a:ext cx="869418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После того как соберут </a:t>
            </a:r>
            <a:r>
              <a:rPr lang="ru-RU" sz="28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сок каучука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он еще очень далек от производства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резины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Изначально из него производят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латекс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это промежуточное звено. Однако чистый латекс сейчас применяется везде, начиная от медицины, заканчивая промышленностью.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Сок наливают в большие чаны и перемешивают в больших чанах с кислотой, обычно в течение 10 часов. После чего он затвердевает. Это уже и есть латекс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292054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332656"/>
            <a:ext cx="869418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После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его пропускают через специальные валы, таким образом, убирая лишнюю влагу. Получается длинная и достаточно широкая лента.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Эту ленту запускают под специальные ножи и измельчают ее. Если посмотреть на этот состав, то это похоже на пережаренный омлет.</a:t>
            </a:r>
          </a:p>
        </p:txBody>
      </p:sp>
      <p:pic>
        <p:nvPicPr>
          <p:cNvPr id="4100" name="Picture 4" descr="Перевозка сырого каучука и резинотехнических издели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19082"/>
            <a:ext cx="4264679" cy="245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730427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275046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Эту воздушную массу, обжигаю в больших печах под воздействием достаточно высоких температур – 13 минут. Теперь он получается эластичным и похожим на бисквит, его прессуют блоками и отправляют на производство.</a:t>
            </a:r>
          </a:p>
        </p:txBody>
      </p:sp>
      <p:pic>
        <p:nvPicPr>
          <p:cNvPr id="5124" name="Picture 4" descr="блок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9" t="3407" r="5478" b="3852"/>
          <a:stretch/>
        </p:blipFill>
        <p:spPr bwMode="auto">
          <a:xfrm>
            <a:off x="384622" y="2735289"/>
            <a:ext cx="3748454" cy="2605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Добыча природной резины на африканских общественных плантациях (Сафута), около 50 км от Абиджана, 29 сентября 2010 года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49251"/>
            <a:ext cx="4132018" cy="275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248472" y="5336493"/>
            <a:ext cx="4572000" cy="7325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Резиновые расслоения готовы к экспорту</a:t>
            </a: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872822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91127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Точной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формулы производство резины и тем более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шин не публикуют,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все это держится в строгом секрете. Однако суть процесса не изменилась за последние 100 лет и всем давно известна.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Чтобы сделать резину, нужно взять эти брикеты латекса и подвергнуть их вулканизации.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этот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состав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добавляется сера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другие «скрытые» ингредиенты.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71222" y="5541343"/>
            <a:ext cx="2318419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Технический углерод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0837" y="3501008"/>
            <a:ext cx="1576613" cy="13673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lop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06785" y="3964363"/>
            <a:ext cx="10647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Сера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4066" y="4480100"/>
            <a:ext cx="1231626" cy="151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7266" y="3964363"/>
            <a:ext cx="2266529" cy="15113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lop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44765"/>
            <a:ext cx="3897371" cy="2811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721445" y="5929782"/>
            <a:ext cx="1701109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Масла и смолы</a:t>
            </a: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7848930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91127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это добавляют в специальный котел, нагревают, перемешивают и после таких манипуляций уже и появляется резина.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Как только она разогрета до 120 градусов, ее раскатывают специальными валами, до тонких полос. Там же она и охлаждается.</a:t>
            </a:r>
          </a:p>
        </p:txBody>
      </p:sp>
      <p:pic>
        <p:nvPicPr>
          <p:cNvPr id="7170" name="Picture 2" descr="Картинки по запросу ... производство резины.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67"/>
          <a:stretch/>
        </p:blipFill>
        <p:spPr bwMode="auto">
          <a:xfrm>
            <a:off x="4572000" y="2537447"/>
            <a:ext cx="4286250" cy="269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... производство резины.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33"/>
          <a:stretch/>
        </p:blipFill>
        <p:spPr bwMode="auto">
          <a:xfrm>
            <a:off x="2483768" y="4365185"/>
            <a:ext cx="3961704" cy="256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 ... производство резины.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500"/>
          <a:stretch/>
        </p:blipFill>
        <p:spPr bwMode="auto">
          <a:xfrm>
            <a:off x="323528" y="2580985"/>
            <a:ext cx="3589472" cy="226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187509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4978"/>
            <a:ext cx="6595334" cy="5702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5722509"/>
            <a:ext cx="1891865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Резина</a:t>
            </a:r>
            <a:endParaRPr lang="ru-RU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922779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051" y="103020"/>
            <a:ext cx="4089400" cy="261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D:\диск D\01.03.16-домашние документы\Виртуальные лекции 2015\Органическая химия\каучук\резина\20141119152845709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9212" y="132905"/>
            <a:ext cx="3220616" cy="2415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1148" y="2378401"/>
            <a:ext cx="3367356" cy="2418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 descr="D:\диск D\01.03.16-домашние документы\Виртуальные лекции 2015\Органическая химия\каучук\резина\k140208_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5463" y="123276"/>
            <a:ext cx="1688976" cy="1287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Картинки по запросу ...  резина.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2509" y="1489577"/>
            <a:ext cx="1254883" cy="12548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4483" y="2852936"/>
            <a:ext cx="1689645" cy="1536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5563" y="4778592"/>
            <a:ext cx="3241676" cy="1732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802" y="2715611"/>
            <a:ext cx="2074949" cy="2048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569" y="2708233"/>
            <a:ext cx="1994295" cy="1626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6186" y="4077072"/>
            <a:ext cx="1222987" cy="1368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2492" y="5445524"/>
            <a:ext cx="1347540" cy="1255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5" name="Picture 19" descr="Картинки по запросу ...  изделия из резины.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2194" y="4158688"/>
            <a:ext cx="1322544" cy="1683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37" name="Picture 21" descr="Картинки по запросу ...  изделия из резины...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8493" y="5742546"/>
            <a:ext cx="1523999" cy="114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39" name="Picture 2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67" y="4737877"/>
            <a:ext cx="2206464" cy="2088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1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2349186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9434" y="260648"/>
            <a:ext cx="883505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783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природе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встречается множество подобных соединений,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известные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которых: белки, каучук, полисахариды и нуклеиновая кислота. Такие материалы называются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органическими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сегодняшний день большое количество полимеров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производятся синтетическим путем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Такие соединения называются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неоргани-ческими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полимерами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450850" algn="just">
              <a:lnSpc>
                <a:spcPct val="85000"/>
              </a:lnSpc>
            </a:pPr>
            <a:endParaRPr lang="ru-RU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60965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32" y="260648"/>
            <a:ext cx="9144032" cy="14003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Арены</a:t>
            </a:r>
          </a:p>
          <a:p>
            <a:pPr algn="ctr">
              <a:lnSpc>
                <a:spcPct val="85000"/>
              </a:lnSpc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(ароматические углеводороды</a:t>
            </a: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:\диск D\01.03.16-домашние документы\Виртуальные лекции 2015\Органическая химия\арены\анимация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1061" y="2954411"/>
            <a:ext cx="67437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05757" y="1772816"/>
            <a:ext cx="861325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формула 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r>
              <a:rPr lang="ru-RU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–6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sym typeface="Symbol"/>
              </a:rPr>
              <a:t>6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)</a:t>
            </a:r>
            <a:r>
              <a:rPr lang="ru-RU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</a:p>
        </p:txBody>
      </p:sp>
      <p:pic>
        <p:nvPicPr>
          <p:cNvPr id="26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4" cstate="print"/>
          <a:srcRect l="24214" t="11690" r="24214" b="21906"/>
          <a:stretch>
            <a:fillRect/>
          </a:stretch>
        </p:blipFill>
        <p:spPr bwMode="auto">
          <a:xfrm>
            <a:off x="7884368" y="3260088"/>
            <a:ext cx="1178733" cy="1393048"/>
          </a:xfrm>
          <a:prstGeom prst="can">
            <a:avLst/>
          </a:prstGeom>
          <a:noFill/>
        </p:spPr>
      </p:pic>
      <p:pic>
        <p:nvPicPr>
          <p:cNvPr id="27" name="Picture 2" descr="Картинки по запросу арены гомологический ряд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00" t="23194" r="61920" b="447"/>
          <a:stretch/>
        </p:blipFill>
        <p:spPr bwMode="auto">
          <a:xfrm>
            <a:off x="113220" y="3529113"/>
            <a:ext cx="1146412" cy="2132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ikuzmina\Desktop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884118"/>
            <a:ext cx="1238250" cy="857250"/>
          </a:xfrm>
          <a:prstGeom prst="rect">
            <a:avLst/>
          </a:prstGeom>
          <a:noFill/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912929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260648"/>
            <a:ext cx="3597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Полимеризация </a:t>
            </a:r>
            <a:endParaRPr lang="ru-RU" sz="28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26" name="Picture 2" descr="Картинки по запросу Полимеризация Винилбензол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7731" y="2087314"/>
            <a:ext cx="527685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052736"/>
            <a:ext cx="885698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полимеризации стирола (винилбензола) получается пластмасса полистирол: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62167" y="3717032"/>
            <a:ext cx="134979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Arial" pitchFamily="34" charset="0"/>
                <a:cs typeface="Arial" pitchFamily="34" charset="0"/>
              </a:rPr>
              <a:t>стирол</a:t>
            </a:r>
            <a:endParaRPr lang="ru-RU" sz="2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535533" y="3905994"/>
            <a:ext cx="216386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полистирол</a:t>
            </a:r>
            <a:endParaRPr lang="ru-RU" sz="2600" dirty="0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6242419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Особенно ценна его способность к совместной полимеризации с бутадиеном, в результате которой получают различные сорта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бутадиенстирольных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каучуков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жаро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 и морозоустойчивые, прочные на износ, высокоэластичные, устойчивые к маслам). Из них изготовляют шины, ленты для транспортеров, эскалаторов, облегченную микропористую подошву.</a:t>
            </a:r>
          </a:p>
        </p:txBody>
      </p:sp>
      <p:pic>
        <p:nvPicPr>
          <p:cNvPr id="3074" name="Picture 2" descr="http://himija-online.ru/wp-content/uploads/2016/06/%D0%BA%D0%B0%D1%83%D1%87%D1%83%D0%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80970"/>
            <a:ext cx="6010743" cy="30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763974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28596" y="44624"/>
            <a:ext cx="8143932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Проверим, как Вы поняли и запомнили  пройденный материал</a:t>
            </a:r>
            <a:r>
              <a:rPr lang="ru-RU" sz="3600" b="1" kern="10" dirty="0" smtClean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8311" y="1239660"/>
            <a:ext cx="9004774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Полимер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имеющий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формулу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54568" y="3233587"/>
            <a:ext cx="7179993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получают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 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толуола                            б)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фенола</a:t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пропилбензола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г)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стирола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7123" y="1700808"/>
            <a:ext cx="206692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1099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AutoShape 6" descr="https://upload.wikimedia.org/wikipedia/commons/thumb/a/ab/Aldehyd_-_Aldehyde.svg/83px-Aldehyd_-_Aldehyde.svg.png"/>
          <p:cNvSpPr>
            <a:spLocks noChangeAspect="1" noChangeArrowheads="1"/>
          </p:cNvSpPr>
          <p:nvPr/>
        </p:nvSpPr>
        <p:spPr bwMode="auto">
          <a:xfrm>
            <a:off x="63500" y="-136525"/>
            <a:ext cx="790575" cy="7334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Picture 2" descr="D:\23.05.13-домашние документы\Виртуальные лекции 2015\Органическая химия\фенол\1327386.png"/>
          <p:cNvPicPr>
            <a:picLocks noChangeAspect="1" noChangeArrowheads="1"/>
          </p:cNvPicPr>
          <p:nvPr/>
        </p:nvPicPr>
        <p:blipFill>
          <a:blip r:embed="rId3" cstate="print"/>
          <a:srcRect l="5343" r="27099"/>
          <a:stretch>
            <a:fillRect/>
          </a:stretch>
        </p:blipFill>
        <p:spPr bwMode="auto">
          <a:xfrm>
            <a:off x="3707905" y="3563268"/>
            <a:ext cx="2905660" cy="315188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224136" cy="186732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0" name="Picture 2" descr="D:\диск D\29.06.17-домашние документы\Виртуальные лекции 2015\Органическая химия\фенол\0_b1b3f_36e53deb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2850" y="90402"/>
            <a:ext cx="61214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059832" y="2341329"/>
            <a:ext cx="3052439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solidFill>
                  <a:srgbClr val="B9076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Фенол</a:t>
            </a:r>
            <a:endParaRPr lang="ru-RU" sz="6000" b="1" spc="50" dirty="0">
              <a:ln w="11430"/>
              <a:solidFill>
                <a:srgbClr val="B9076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 descr="C:\Users\ikuzmina\Desktop\2017-2018\Химия-2017-18\Органическая химия\16-Спирты Фенол\фенол\фенол- 07.12.17\200px-Phenol_(carbolic_acid)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509120"/>
            <a:ext cx="2592288" cy="216456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 descr="C:\Users\ikuzmina\Desktop\2017-2018\Химия-2017-18\Органическая химия\16-Спирты Фенол\фенол\фенол- 07.12.17\266px-Phenol_2_gram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2708920"/>
            <a:ext cx="1656184" cy="165618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80312" y="2636912"/>
            <a:ext cx="1453076" cy="144016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251174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980728"/>
            <a:ext cx="885698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нагревании фенола с формальдегидом в присутствии кислотных или основных катализаторов происходит реакция поли­конденсации, и образуется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фенолформаль-дегидная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смола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высокомолекулярное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соединение с разветвленной структурой типа: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5323" y="188640"/>
            <a:ext cx="8174033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Реакция поликонденсации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B9076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52060" y="6165304"/>
            <a:ext cx="3048132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фенолформаль-дегидная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смола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referatnatemu.com/dopb249158.zi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623" y="3140968"/>
            <a:ext cx="6657461" cy="32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3" y="4367223"/>
            <a:ext cx="2034214" cy="18404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8674928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imagesait.ru/photos/aHR0cDovL2QzZHhhZG1waTBoeGN1LmNsb3VkZnJvbnQubmV0L2dvb2RzL3ltay9jaGVtaXN0cnkvd29yazIvdGhlb3J5LzIvY2hfMl8xMi5naWY=/obshchaya-formula-feno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03" y="1899238"/>
            <a:ext cx="8672454" cy="145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D:\диск D\29.06.17-домашние документы\Виртуальные лекции 2015\Органическая химия\Спирты\фенол\image307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2656"/>
            <a:ext cx="4803098" cy="152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808725" y="3350022"/>
            <a:ext cx="3048132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фенолформаль-дегидная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смола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http://sino-thc.ru/uploads/141203/1-1412030U1329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4244" y="4182307"/>
            <a:ext cx="2697788" cy="21031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2032" y="3971031"/>
            <a:ext cx="2762250" cy="24479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600572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7918" y="2310056"/>
            <a:ext cx="55340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211"/>
            <a:ext cx="8748465" cy="659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8591558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-2999"/>
            <a:ext cx="7145781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B9076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Основные направления использования фенола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867"/>
            <a:ext cx="1564010" cy="173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00636"/>
            <a:ext cx="3132090" cy="185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9216" y="5668411"/>
            <a:ext cx="1847740" cy="114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6956" y="937429"/>
            <a:ext cx="4097076" cy="436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4750" y="1027392"/>
            <a:ext cx="15906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84750" y="2492896"/>
            <a:ext cx="1590675" cy="4455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ПАВ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3" y="3123712"/>
            <a:ext cx="1638300" cy="1304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198" y="4333456"/>
            <a:ext cx="3126892" cy="6904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Синтетические смолы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6874" y="3123712"/>
            <a:ext cx="1256159" cy="119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2" y="1027392"/>
            <a:ext cx="2843808" cy="209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9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0554" y="5224550"/>
            <a:ext cx="1827710" cy="163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 descr="D:\диск D\29.06.17-домашние документы\Виртуальные лекции-14.01.20\Органическая химия\Спирты\фенол\salitsilovaya-kislot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8433" y="5309141"/>
            <a:ext cx="1832197" cy="109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4750" y="3080264"/>
            <a:ext cx="2312001" cy="2455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1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4876047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72"/>
            <a:ext cx="7794854" cy="6832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884455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108520" y="260648"/>
            <a:ext cx="9112277" cy="546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Не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00CC"/>
                </a:solidFill>
                <a:latin typeface="Arial Black" panose="020B0A04020102020204" pitchFamily="34" charset="0"/>
              </a:rPr>
              <a:t>органические полимеры</a:t>
            </a:r>
            <a:endParaRPr lang="ru-RU" sz="3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CC00CC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268760"/>
            <a:ext cx="8824245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Неорганические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полимеры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–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согласно рекомендациям IUPAC от 2007 года,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полимеры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, не содержащие в основной цепи атомов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углерода</a:t>
            </a:r>
            <a:r>
              <a:rPr lang="ru-RU" sz="2800" b="1" dirty="0" smtClean="0">
                <a:solidFill>
                  <a:srgbClr val="0645AD"/>
                </a:solidFill>
                <a:latin typeface="Arial" panose="020B0604020202020204" pitchFamily="34" charset="0"/>
              </a:rPr>
              <a:t>.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При этом не исключаются полимеры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</a:rPr>
              <a:t>органическим боковым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радикалом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, или, в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частном случае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,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anose="020B0604020202020204" pitchFamily="34" charset="0"/>
              </a:rPr>
              <a:t>органическим боковым заместителем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5622108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otravleno.ru/wp-content/uploads/2017/04/otravlenie-fenolom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8" t="17607" r="1305"/>
          <a:stretch/>
        </p:blipFill>
        <p:spPr bwMode="auto">
          <a:xfrm>
            <a:off x="178692" y="836711"/>
            <a:ext cx="8965308" cy="585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7392" y="86321"/>
            <a:ext cx="2584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Повторим: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512694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050" name="Picture 2" descr="https://cf2.ppt-online.org/files2/slide/x/xR8grDAaqisT2ECJmSuU0QVoWcevFBK7dtGy6I5L9/slide-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27" t="22497" r="2922" b="8216"/>
          <a:stretch/>
        </p:blipFill>
        <p:spPr bwMode="auto">
          <a:xfrm>
            <a:off x="-31722" y="836711"/>
            <a:ext cx="9144000" cy="535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2863" y="116632"/>
            <a:ext cx="8784976" cy="584199"/>
          </a:xfrm>
          <a:prstGeom prst="rect">
            <a:avLst/>
          </a:prstGeom>
        </p:spPr>
        <p:txBody>
          <a:bodyPr wrap="square" anchor="t" anchorCtr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900" b="1" kern="1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Азотсодержащие соединения</a:t>
            </a:r>
          </a:p>
        </p:txBody>
      </p:sp>
      <p:sp>
        <p:nvSpPr>
          <p:cNvPr id="2" name="Овал 1"/>
          <p:cNvSpPr/>
          <p:nvPr/>
        </p:nvSpPr>
        <p:spPr>
          <a:xfrm>
            <a:off x="827584" y="1196752"/>
            <a:ext cx="648072" cy="432048"/>
          </a:xfrm>
          <a:prstGeom prst="ellipse">
            <a:avLst/>
          </a:prstGeom>
          <a:noFill/>
          <a:ln w="5715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55948" y="3081731"/>
            <a:ext cx="648072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02863" y="2420888"/>
            <a:ext cx="5247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66959" y="2420888"/>
            <a:ext cx="5247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051720" y="2420888"/>
            <a:ext cx="262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1305712" y="3040541"/>
            <a:ext cx="1008368" cy="473238"/>
          </a:xfrm>
          <a:prstGeom prst="ellipse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1722" y="4221088"/>
            <a:ext cx="1198681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37507396"/>
      </p:ext>
    </p:extLst>
  </p:cSld>
  <p:clrMapOvr>
    <a:masterClrMapping/>
  </p:clrMapOvr>
  <p:transition advTm="46772">
    <p:wheel spokes="1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D:\23.05.13-домашние документы\Лаб. раб YES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914400" cy="1238250"/>
          </a:xfrm>
          <a:prstGeom prst="rect">
            <a:avLst/>
          </a:prstGeom>
          <a:noFill/>
        </p:spPr>
      </p:pic>
      <p:pic>
        <p:nvPicPr>
          <p:cNvPr id="46081" name="Picture 1" descr="D:\23.05.13-домашние документы\Виртуальные лекции 2015\Органическая химия\белки\белки-анимашки\0_492bc_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3214686"/>
            <a:ext cx="1905000" cy="1295400"/>
          </a:xfrm>
          <a:prstGeom prst="rect">
            <a:avLst/>
          </a:prstGeom>
          <a:noFill/>
        </p:spPr>
      </p:pic>
      <p:pic>
        <p:nvPicPr>
          <p:cNvPr id="2" name="Picture 3" descr="D:\23.05.13-домашние документы\Виртуальные лекции 2015\Органическая химия\белки\белки-анимашки\img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81200"/>
            <a:ext cx="4876800" cy="4876800"/>
          </a:xfrm>
          <a:prstGeom prst="rect">
            <a:avLst/>
          </a:prstGeom>
          <a:noFill/>
        </p:spPr>
      </p:pic>
      <p:pic>
        <p:nvPicPr>
          <p:cNvPr id="14" name="Picture 2" descr="D:\23.05.13-домашние документы\Виртуальные лекции 2015\Органическая химия\белки\белки-анимашки\0kky_8371def2-eaca-4345-ac57-bcd28cd4227a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76710" y="4714899"/>
            <a:ext cx="3810000" cy="2143125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369494" y="71414"/>
            <a:ext cx="2345514" cy="72539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Белки</a:t>
            </a:r>
            <a:endParaRPr lang="ru-RU" sz="48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1720" y="980728"/>
            <a:ext cx="676875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«Жизнь есть способ существования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белковых тел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...»</a:t>
            </a:r>
          </a:p>
          <a:p>
            <a:pPr algn="r">
              <a:lnSpc>
                <a:spcPct val="80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Ф. Энгельс</a:t>
            </a:r>
            <a:endParaRPr lang="ru-RU" sz="2800" b="1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124852" y="5481661"/>
            <a:ext cx="609600" cy="609600"/>
          </a:xfrm>
          <a:prstGeom prst="rect">
            <a:avLst/>
          </a:prstGeom>
        </p:spPr>
      </p:pic>
      <p:pic>
        <p:nvPicPr>
          <p:cNvPr id="15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74166065"/>
      </p:ext>
    </p:extLst>
  </p:cSld>
  <p:clrMapOvr>
    <a:masterClrMapping/>
  </p:clrMapOvr>
  <p:transition advTm="555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D:\23.05.13-домашние документы\Лаб. раб YES\Виртуальные лабораторные YES\Анимашки и картинки\Химия-картинки\Атомы и молекулы\Большие молекулы\Близнецовый тест. Определение пола ребенка (по крови).jpg"/>
          <p:cNvPicPr>
            <a:picLocks noChangeAspect="1" noChangeArrowheads="1"/>
          </p:cNvPicPr>
          <p:nvPr/>
        </p:nvPicPr>
        <p:blipFill>
          <a:blip r:embed="rId3" cstate="print"/>
          <a:srcRect l="14527" t="13307" r="11148" b="13307"/>
          <a:stretch>
            <a:fillRect/>
          </a:stretch>
        </p:blipFill>
        <p:spPr bwMode="auto">
          <a:xfrm>
            <a:off x="-1" y="0"/>
            <a:ext cx="2514575" cy="14287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294" name="Picture 6" descr="D:\23.05.13-домашние документы\Лаб. раб YES\Виртуальные лабораторные YES\Анимашки и картинки\Химия-картинки\Атомы и молекулы\Большие молекулы\raznoe19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3966" y="0"/>
            <a:ext cx="419100" cy="1057275"/>
          </a:xfrm>
          <a:prstGeom prst="rect">
            <a:avLst/>
          </a:prstGeom>
          <a:noFill/>
        </p:spPr>
      </p:pic>
      <p:pic>
        <p:nvPicPr>
          <p:cNvPr id="11" name="Picture 1" descr="D:\23.05.13-домашние документы\Виртуальные лекции 2015\Органическая химия\белки\белки-анимашки\0_492bc_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5517232"/>
            <a:ext cx="1905000" cy="1295400"/>
          </a:xfrm>
          <a:prstGeom prst="rect">
            <a:avLst/>
          </a:prstGeo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021660" y="5708674"/>
            <a:ext cx="609600" cy="609600"/>
          </a:xfrm>
          <a:prstGeom prst="rect">
            <a:avLst/>
          </a:prstGeom>
        </p:spPr>
      </p:pic>
      <p:pic>
        <p:nvPicPr>
          <p:cNvPr id="16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79511" y="1582341"/>
            <a:ext cx="8662891" cy="375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Белки́ (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протеи́ны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 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полипепти́ды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высокомолекулярные органические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вещества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состоящие из альфа-аминокислот, соединённых в цепочку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пептидной связью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 живых организмах аминокислотный состав белков определяется генетическим кодом, при синтезе в большинстве случаев используется 20 стандартных аминокислот. Множество их комбинаций создают молекулы белков с большим разнообразием свойств.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347272816"/>
      </p:ext>
    </p:extLst>
  </p:cSld>
  <p:clrMapOvr>
    <a:masterClrMapping/>
  </p:clrMapOvr>
  <p:transition advTm="2741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301539" y="203279"/>
            <a:ext cx="6143028" cy="72539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Строение белков</a:t>
            </a:r>
            <a:endParaRPr lang="ru-RU" sz="48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1071546"/>
            <a:ext cx="8858312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Согласно общепринятой теории молекула белка состоит из остатков 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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-аминокислот, связанных между собой пептидными связями:</a:t>
            </a:r>
            <a:endParaRPr lang="ru-RU" sz="3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5" name="Picture 2" descr="http://rud.exdat.com/pars_docs/tw_refs/801/800693/800693_html_m7c797a4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983140"/>
            <a:ext cx="8429684" cy="2589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403648" y="4005064"/>
            <a:ext cx="1944216" cy="1800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599892" y="3879443"/>
            <a:ext cx="1944216" cy="1800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940152" y="3794636"/>
            <a:ext cx="1944216" cy="1800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2407808"/>
      </p:ext>
    </p:extLst>
  </p:cSld>
  <p:clrMapOvr>
    <a:masterClrMapping/>
  </p:clrMapOvr>
  <p:transition advTm="1323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Формулы аминокислот в хими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564" y="72189"/>
            <a:ext cx="8230843" cy="674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2195736" y="3861048"/>
            <a:ext cx="1440160" cy="217145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1732057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285728"/>
            <a:ext cx="8858312" cy="350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Все белки, независимо от того, к какой группе они относятся и какие функции выполняют, построены из относительно небольшого набора (обычно 20) аминокислот. Эти структурные компоненты или, как их иногда называют, «строительные блоки» расположены в различной, но всегда строго определенной для данного вида белка последовательности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http://player.myshared.ru/158139/data/images/img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429" b="8571"/>
          <a:stretch>
            <a:fillRect/>
          </a:stretch>
        </p:blipFill>
        <p:spPr bwMode="auto">
          <a:xfrm>
            <a:off x="1080468" y="3929066"/>
            <a:ext cx="6920556" cy="221457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72748007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0729" y="5260995"/>
            <a:ext cx="5945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17347" t="16532" r="17347" b="17516"/>
          <a:stretch/>
        </p:blipFill>
        <p:spPr>
          <a:xfrm>
            <a:off x="2500518" y="119665"/>
            <a:ext cx="4248472" cy="24122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l="37825" t="12594" r="43359" b="41141"/>
          <a:stretch/>
        </p:blipFill>
        <p:spPr>
          <a:xfrm>
            <a:off x="7084729" y="69883"/>
            <a:ext cx="1734545" cy="23977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/>
          <a:srcRect l="38378" t="10625" r="21775" b="19485"/>
          <a:stretch/>
        </p:blipFill>
        <p:spPr>
          <a:xfrm>
            <a:off x="107504" y="119665"/>
            <a:ext cx="2131956" cy="2102345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6073242" y="1325800"/>
            <a:ext cx="1626153" cy="6630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1519572" y="1556792"/>
            <a:ext cx="1317959" cy="4627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4427" y="3933056"/>
            <a:ext cx="5095645" cy="28457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24" r="13657" b="24487"/>
          <a:stretch/>
        </p:blipFill>
        <p:spPr>
          <a:xfrm>
            <a:off x="5269050" y="3559661"/>
            <a:ext cx="2959879" cy="23906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344870" y="2704978"/>
            <a:ext cx="708246" cy="238174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67544" y="2506251"/>
            <a:ext cx="799288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Практическая работа № 2 «Свойства полимеров»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8832602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548680"/>
            <a:ext cx="8858312" cy="344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закрепить полученные знания о свойствах полимеров.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 химическая посуда, индикаторы (лакмус, фенолфталеин, метиловый оранжевый,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универсаль-ный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полимеры, жидкое стекло, H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KOH,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СООН или другая кислота.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9482" y="4991120"/>
            <a:ext cx="5945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/>
          <a:srcRect l="16241" t="16531" r="16241" b="4719"/>
          <a:stretch/>
        </p:blipFill>
        <p:spPr>
          <a:xfrm>
            <a:off x="77568" y="4782369"/>
            <a:ext cx="3240360" cy="2124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Изображение химической структур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04840"/>
            <a:ext cx="1813621" cy="150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зображение молекулярной модел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68" y="3021623"/>
            <a:ext cx="3384376" cy="122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.promportal.su/foto/good_fotos/272/2722335/polietilen-nizkogo-davleniya-pnd-pend-vtorichniy-v-granulah_foto_larges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7151" y="4991119"/>
            <a:ext cx="2424924" cy="18186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fis.ru/popup_imgs/2494416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3335" y="2886063"/>
            <a:ext cx="2976265" cy="18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s://st33.stpulscen.ru/images/product/343/906/534_origina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9550" y="4365077"/>
            <a:ext cx="2901493" cy="16320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79512" y="268832"/>
            <a:ext cx="8856984" cy="265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Опыт 1.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Распознавание  пластмасс: внешний осмотр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(цвет, различая окраска, эластичность и др.). </a:t>
            </a:r>
          </a:p>
          <a:p>
            <a:pPr indent="450000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Наблюдаемый эффект: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Образцы из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3EB9"/>
                </a:solidFill>
                <a:latin typeface="Arial" pitchFamily="34" charset="0"/>
                <a:cs typeface="Arial" pitchFamily="34" charset="0"/>
              </a:rPr>
              <a:t>полиэтилена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жирны на ощупь,  полупрозрачны, эластичны, механически прочны, могут иметь различную окраску.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977541650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5738049</TotalTime>
  <Words>3624</Words>
  <Application>Microsoft Office PowerPoint</Application>
  <PresentationFormat>Экран (4:3)</PresentationFormat>
  <Paragraphs>402</Paragraphs>
  <Slides>124</Slides>
  <Notes>7</Notes>
  <HiddenSlides>1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124</vt:i4>
      </vt:variant>
    </vt:vector>
  </HeadingPairs>
  <TitlesOfParts>
    <vt:vector size="125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ikuzmina</cp:lastModifiedBy>
  <cp:revision>3434</cp:revision>
  <dcterms:created xsi:type="dcterms:W3CDTF">2009-11-04T17:47:55Z</dcterms:created>
  <dcterms:modified xsi:type="dcterms:W3CDTF">2023-02-09T05:49:17Z</dcterms:modified>
</cp:coreProperties>
</file>