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124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notesSlides/notesSlide118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110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notesSlides/notesSlide89.xml" ContentType="application/vnd.openxmlformats-officedocument.presentationml.notesSlide+xml"/>
  <Override PartName="/ppt/notesSlides/notesSlide116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2.xml" ContentType="application/vnd.openxmlformats-officedocument.presentationml.notesSlide+xml"/>
  <Default Extension="wdp" ContentType="image/vnd.ms-photo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35"/>
  </p:notesMasterIdLst>
  <p:sldIdLst>
    <p:sldId id="983" r:id="rId2"/>
    <p:sldId id="984" r:id="rId3"/>
    <p:sldId id="464" r:id="rId4"/>
    <p:sldId id="985" r:id="rId5"/>
    <p:sldId id="2000" r:id="rId6"/>
    <p:sldId id="2145" r:id="rId7"/>
    <p:sldId id="2001" r:id="rId8"/>
    <p:sldId id="2136" r:id="rId9"/>
    <p:sldId id="2144" r:id="rId10"/>
    <p:sldId id="2143" r:id="rId11"/>
    <p:sldId id="2137" r:id="rId12"/>
    <p:sldId id="2141" r:id="rId13"/>
    <p:sldId id="2138" r:id="rId14"/>
    <p:sldId id="2139" r:id="rId15"/>
    <p:sldId id="2142" r:id="rId16"/>
    <p:sldId id="2118" r:id="rId17"/>
    <p:sldId id="2167" r:id="rId18"/>
    <p:sldId id="2197" r:id="rId19"/>
    <p:sldId id="2192" r:id="rId20"/>
    <p:sldId id="2169" r:id="rId21"/>
    <p:sldId id="2185" r:id="rId22"/>
    <p:sldId id="2187" r:id="rId23"/>
    <p:sldId id="2195" r:id="rId24"/>
    <p:sldId id="2198" r:id="rId25"/>
    <p:sldId id="2188" r:id="rId26"/>
    <p:sldId id="2191" r:id="rId27"/>
    <p:sldId id="2194" r:id="rId28"/>
    <p:sldId id="2193" r:id="rId29"/>
    <p:sldId id="2189" r:id="rId30"/>
    <p:sldId id="2171" r:id="rId31"/>
    <p:sldId id="2190" r:id="rId32"/>
    <p:sldId id="2199" r:id="rId33"/>
    <p:sldId id="2201" r:id="rId34"/>
    <p:sldId id="2200" r:id="rId35"/>
    <p:sldId id="2120" r:id="rId36"/>
    <p:sldId id="2122" r:id="rId37"/>
    <p:sldId id="2208" r:id="rId38"/>
    <p:sldId id="2209" r:id="rId39"/>
    <p:sldId id="2206" r:id="rId40"/>
    <p:sldId id="2207" r:id="rId41"/>
    <p:sldId id="2204" r:id="rId42"/>
    <p:sldId id="2196" r:id="rId43"/>
    <p:sldId id="2212" r:id="rId44"/>
    <p:sldId id="2211" r:id="rId45"/>
    <p:sldId id="2213" r:id="rId46"/>
    <p:sldId id="2166" r:id="rId47"/>
    <p:sldId id="2233" r:id="rId48"/>
    <p:sldId id="2210" r:id="rId49"/>
    <p:sldId id="2123" r:id="rId50"/>
    <p:sldId id="2214" r:id="rId51"/>
    <p:sldId id="2215" r:id="rId52"/>
    <p:sldId id="2217" r:id="rId53"/>
    <p:sldId id="2218" r:id="rId54"/>
    <p:sldId id="2216" r:id="rId55"/>
    <p:sldId id="2237" r:id="rId56"/>
    <p:sldId id="2227" r:id="rId57"/>
    <p:sldId id="2238" r:id="rId58"/>
    <p:sldId id="2181" r:id="rId59"/>
    <p:sldId id="2226" r:id="rId60"/>
    <p:sldId id="2124" r:id="rId61"/>
    <p:sldId id="2229" r:id="rId62"/>
    <p:sldId id="2234" r:id="rId63"/>
    <p:sldId id="2126" r:id="rId64"/>
    <p:sldId id="2230" r:id="rId65"/>
    <p:sldId id="2232" r:id="rId66"/>
    <p:sldId id="2231" r:id="rId67"/>
    <p:sldId id="2127" r:id="rId68"/>
    <p:sldId id="2182" r:id="rId69"/>
    <p:sldId id="2235" r:id="rId70"/>
    <p:sldId id="2236" r:id="rId71"/>
    <p:sldId id="2183" r:id="rId72"/>
    <p:sldId id="2125" r:id="rId73"/>
    <p:sldId id="2224" r:id="rId74"/>
    <p:sldId id="2272" r:id="rId75"/>
    <p:sldId id="2241" r:id="rId76"/>
    <p:sldId id="2129" r:id="rId77"/>
    <p:sldId id="2130" r:id="rId78"/>
    <p:sldId id="2131" r:id="rId79"/>
    <p:sldId id="2132" r:id="rId80"/>
    <p:sldId id="2242" r:id="rId81"/>
    <p:sldId id="2273" r:id="rId82"/>
    <p:sldId id="2274" r:id="rId83"/>
    <p:sldId id="2225" r:id="rId84"/>
    <p:sldId id="2239" r:id="rId85"/>
    <p:sldId id="2240" r:id="rId86"/>
    <p:sldId id="2133" r:id="rId87"/>
    <p:sldId id="2134" r:id="rId88"/>
    <p:sldId id="2243" r:id="rId89"/>
    <p:sldId id="2152" r:id="rId90"/>
    <p:sldId id="2244" r:id="rId91"/>
    <p:sldId id="2245" r:id="rId92"/>
    <p:sldId id="2155" r:id="rId93"/>
    <p:sldId id="2147" r:id="rId94"/>
    <p:sldId id="2148" r:id="rId95"/>
    <p:sldId id="2275" r:id="rId96"/>
    <p:sldId id="2247" r:id="rId97"/>
    <p:sldId id="2248" r:id="rId98"/>
    <p:sldId id="2249" r:id="rId99"/>
    <p:sldId id="2257" r:id="rId100"/>
    <p:sldId id="2258" r:id="rId101"/>
    <p:sldId id="2259" r:id="rId102"/>
    <p:sldId id="2260" r:id="rId103"/>
    <p:sldId id="2252" r:id="rId104"/>
    <p:sldId id="2276" r:id="rId105"/>
    <p:sldId id="2253" r:id="rId106"/>
    <p:sldId id="2262" r:id="rId107"/>
    <p:sldId id="2261" r:id="rId108"/>
    <p:sldId id="2255" r:id="rId109"/>
    <p:sldId id="2256" r:id="rId110"/>
    <p:sldId id="2263" r:id="rId111"/>
    <p:sldId id="2271" r:id="rId112"/>
    <p:sldId id="2264" r:id="rId113"/>
    <p:sldId id="2265" r:id="rId114"/>
    <p:sldId id="1372" r:id="rId115"/>
    <p:sldId id="2157" r:id="rId116"/>
    <p:sldId id="2158" r:id="rId117"/>
    <p:sldId id="1373" r:id="rId118"/>
    <p:sldId id="2160" r:id="rId119"/>
    <p:sldId id="2277" r:id="rId120"/>
    <p:sldId id="2161" r:id="rId121"/>
    <p:sldId id="2278" r:id="rId122"/>
    <p:sldId id="2279" r:id="rId123"/>
    <p:sldId id="2280" r:id="rId124"/>
    <p:sldId id="2282" r:id="rId125"/>
    <p:sldId id="2281" r:id="rId126"/>
    <p:sldId id="2283" r:id="rId127"/>
    <p:sldId id="2284" r:id="rId128"/>
    <p:sldId id="2285" r:id="rId129"/>
    <p:sldId id="982" r:id="rId130"/>
    <p:sldId id="2109" r:id="rId131"/>
    <p:sldId id="2116" r:id="rId132"/>
    <p:sldId id="2117" r:id="rId133"/>
    <p:sldId id="771" r:id="rId1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F31DF"/>
    <a:srgbClr val="CC00CC"/>
    <a:srgbClr val="FF6600"/>
    <a:srgbClr val="007434"/>
    <a:srgbClr val="3366FF"/>
    <a:srgbClr val="009644"/>
    <a:srgbClr val="A04A28"/>
    <a:srgbClr val="0033CC"/>
    <a:srgbClr val="0066FF"/>
    <a:srgbClr val="1D6F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60" autoAdjust="0"/>
    <p:restoredTop sz="96069" autoAdjust="0"/>
  </p:normalViewPr>
  <p:slideViewPr>
    <p:cSldViewPr>
      <p:cViewPr>
        <p:scale>
          <a:sx n="70" d="100"/>
          <a:sy n="70" d="100"/>
        </p:scale>
        <p:origin x="-960" y="-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F4A82-1BBA-4657-864F-4FC09618B5E3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8D397-F940-47CA-BE73-DC8A778F4C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7345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8D397-F940-47CA-BE73-DC8A778F4CDD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43667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441450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5326043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865888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9626888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93448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71691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2267875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588823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0414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4894158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7043472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4520460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0551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452046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47880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05514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472739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18140693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9157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464526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0130066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794713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875676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128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769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5676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76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989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</a:t>
            </a:fld>
            <a:endParaRPr lang="ru-RU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94926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7410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61245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1365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82629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11495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2094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29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4660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7811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30104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6034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23002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2840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1255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94040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39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1708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21476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5691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24169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82206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25951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71588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8982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3859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49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48799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7598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8267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2541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891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50811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87444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36326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59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460468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69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842887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91501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03265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5472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843278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93370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79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94957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0493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079408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305488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684063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780887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466596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89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81870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5645678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2395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475031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92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37880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93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891709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94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252070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95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825605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96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371256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97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678172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98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048004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99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721813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100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28621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42692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A32C68-18F7-4921-BB72-54FACBF051D2}" type="slidenum">
              <a:rPr lang="ru-RU" sz="1200">
                <a:latin typeface="Calibri" pitchFamily="34" charset="0"/>
              </a:rPr>
              <a:pPr algn="r"/>
              <a:t>101</a:t>
            </a:fld>
            <a:endParaRPr lang="ru-RU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0977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EA076-BF9E-4CA3-8DF4-94D08D2A4707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7BEA076-BF9E-4CA3-8DF4-94D08D2A4707}" type="datetimeFigureOut">
              <a:rPr lang="ru-RU" smtClean="0"/>
              <a:pPr/>
              <a:t>22.02.2023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BAA9B1-AE0F-46CB-BF4C-698A9A7AB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heel spokes="1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48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gif"/><Relationship Id="rId5" Type="http://schemas.openxmlformats.org/officeDocument/2006/relationships/slide" Target="slide4.xml"/><Relationship Id="rId4" Type="http://schemas.microsoft.com/office/2007/relationships/hdphoto" Target="../media/hdphoto16.wdp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49.png"/><Relationship Id="rId4" Type="http://schemas.openxmlformats.org/officeDocument/2006/relationships/image" Target="../media/image151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2.jpeg"/><Relationship Id="rId4" Type="http://schemas.openxmlformats.org/officeDocument/2006/relationships/image" Target="../media/image9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5.jpeg"/><Relationship Id="rId4" Type="http://schemas.openxmlformats.org/officeDocument/2006/relationships/image" Target="../media/image9.gif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153.jpe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54.jpeg"/><Relationship Id="rId7" Type="http://schemas.openxmlformats.org/officeDocument/2006/relationships/slide" Target="slide4.xml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58.jpeg"/><Relationship Id="rId7" Type="http://schemas.openxmlformats.org/officeDocument/2006/relationships/slide" Target="slide4.xml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9.gi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2.png"/><Relationship Id="rId4" Type="http://schemas.openxmlformats.org/officeDocument/2006/relationships/image" Target="../media/image9.gi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16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4.png"/><Relationship Id="rId4" Type="http://schemas.openxmlformats.org/officeDocument/2006/relationships/image" Target="../media/image9.gi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165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16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167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png"/><Relationship Id="rId4" Type="http://schemas.openxmlformats.org/officeDocument/2006/relationships/image" Target="../media/image9.gi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9.png"/><Relationship Id="rId4" Type="http://schemas.openxmlformats.org/officeDocument/2006/relationships/image" Target="../media/image9.gif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9.gif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0.gif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7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" Target="slide4.xm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9.gif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.gif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gif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4.xm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7.png"/><Relationship Id="rId4" Type="http://schemas.openxmlformats.org/officeDocument/2006/relationships/image" Target="../media/image9.gif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4.xml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9.png"/><Relationship Id="rId4" Type="http://schemas.openxmlformats.org/officeDocument/2006/relationships/image" Target="../media/image9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2.xml"/><Relationship Id="rId13" Type="http://schemas.openxmlformats.org/officeDocument/2006/relationships/slide" Target="slide129.xml"/><Relationship Id="rId3" Type="http://schemas.openxmlformats.org/officeDocument/2006/relationships/image" Target="../media/image7.gif"/><Relationship Id="rId7" Type="http://schemas.openxmlformats.org/officeDocument/2006/relationships/slide" Target="slide36.xml"/><Relationship Id="rId12" Type="http://schemas.openxmlformats.org/officeDocument/2006/relationships/slide" Target="slide1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11" Type="http://schemas.openxmlformats.org/officeDocument/2006/relationships/slide" Target="slide120.xml"/><Relationship Id="rId5" Type="http://schemas.openxmlformats.org/officeDocument/2006/relationships/slide" Target="slide5.xml"/><Relationship Id="rId10" Type="http://schemas.openxmlformats.org/officeDocument/2006/relationships/slide" Target="slide117.xml"/><Relationship Id="rId4" Type="http://schemas.openxmlformats.org/officeDocument/2006/relationships/slide" Target="slide3.xml"/><Relationship Id="rId9" Type="http://schemas.openxmlformats.org/officeDocument/2006/relationships/slide" Target="slide114.xml"/><Relationship Id="rId14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9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microsoft.com/office/2007/relationships/hdphoto" Target="../media/hdphoto7.wdp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9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9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61.png"/><Relationship Id="rId4" Type="http://schemas.openxmlformats.org/officeDocument/2006/relationships/image" Target="../media/image9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9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3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slide" Target="slide4.xml"/><Relationship Id="rId4" Type="http://schemas.microsoft.com/office/2007/relationships/hdphoto" Target="../media/hdphoto9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microsoft.com/office/2007/relationships/hdphoto" Target="../media/hdphoto10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slide" Target="slide4.xml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70.png"/><Relationship Id="rId7" Type="http://schemas.openxmlformats.org/officeDocument/2006/relationships/slide" Target="slide4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9.gi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9.g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9.gi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9.gi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image" Target="../media/image9.gi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9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9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89.png"/><Relationship Id="rId4" Type="http://schemas.openxmlformats.org/officeDocument/2006/relationships/image" Target="../media/image9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91.jpeg"/><Relationship Id="rId4" Type="http://schemas.microsoft.com/office/2007/relationships/hdphoto" Target="../media/hdphoto12.wdp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93.png"/><Relationship Id="rId4" Type="http://schemas.openxmlformats.org/officeDocument/2006/relationships/image" Target="../media/image9.gi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1.png"/><Relationship Id="rId4" Type="http://schemas.openxmlformats.org/officeDocument/2006/relationships/image" Target="../media/image9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88.jpeg"/><Relationship Id="rId4" Type="http://schemas.openxmlformats.org/officeDocument/2006/relationships/image" Target="../media/image96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02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microsoft.com/office/2007/relationships/hdphoto" Target="../media/hdphoto14.wdp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0" Type="http://schemas.openxmlformats.org/officeDocument/2006/relationships/image" Target="../media/image11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slide" Target="slide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Relationship Id="rId9" Type="http://schemas.openxmlformats.org/officeDocument/2006/relationships/image" Target="../media/image9.gi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9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gif"/><Relationship Id="rId5" Type="http://schemas.openxmlformats.org/officeDocument/2006/relationships/image" Target="../media/image131.png"/><Relationship Id="rId4" Type="http://schemas.openxmlformats.org/officeDocument/2006/relationships/image" Target="../media/image9.gif"/></Relationships>
</file>

<file path=ppt/slides/_rels/slide9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slide" Target="slide4.xml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8.png"/><Relationship Id="rId5" Type="http://schemas.openxmlformats.org/officeDocument/2006/relationships/image" Target="../media/image133.png"/><Relationship Id="rId10" Type="http://schemas.openxmlformats.org/officeDocument/2006/relationships/image" Target="../media/image137.jpeg"/><Relationship Id="rId4" Type="http://schemas.openxmlformats.org/officeDocument/2006/relationships/image" Target="../media/image9.gif"/><Relationship Id="rId9" Type="http://schemas.openxmlformats.org/officeDocument/2006/relationships/image" Target="../media/image13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gif"/><Relationship Id="rId4" Type="http://schemas.openxmlformats.org/officeDocument/2006/relationships/image" Target="../media/image9.gi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image" Target="../media/image9.gi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13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9.gif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42.jpeg"/><Relationship Id="rId7" Type="http://schemas.openxmlformats.org/officeDocument/2006/relationships/slide" Target="slide4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jpe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357126" y="105223"/>
            <a:ext cx="8786874" cy="7227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«Новороссийский колледж строительства и экономики»  </a:t>
            </a:r>
            <a:r>
              <a:rPr lang="ru-RU" sz="2000" b="1" dirty="0" smtClean="0">
                <a:ln w="190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(ГАПОУ КК «НКСЭ»)</a:t>
            </a:r>
            <a:endParaRPr lang="ru-RU" sz="2000" b="1" dirty="0" smtClean="0">
              <a:ln w="190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0" y="5857892"/>
            <a:ext cx="9144000" cy="77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Bef>
                <a:spcPts val="0"/>
              </a:spcBef>
              <a:defRPr/>
            </a:pPr>
            <a:r>
              <a:rPr lang="ru-RU" sz="26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Материал подготовлен </a:t>
            </a:r>
            <a:r>
              <a:rPr lang="ru-RU" sz="26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кандидатом технических наук Кузьминой Ириной Викторовной </a:t>
            </a:r>
            <a:endParaRPr lang="ru-RU" sz="26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5436513"/>
            <a:ext cx="3888432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32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2023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7126" y="899949"/>
            <a:ext cx="8786874" cy="52559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75000"/>
              </a:lnSpc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Дисциплина: «Химия кремния»</a:t>
            </a: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Управляющая кнопка: домой 24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6866" y="1388633"/>
            <a:ext cx="8679102" cy="989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Тема «</a:t>
            </a:r>
            <a:r>
              <a:rPr lang="ru-RU" sz="3600" b="1" dirty="0" smtClean="0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Кислородные соединения кремния</a:t>
            </a:r>
            <a:r>
              <a:rPr lang="ru-RU" sz="3600" b="1" dirty="0" smtClean="0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</p:txBody>
      </p:sp>
      <p:pic>
        <p:nvPicPr>
          <p:cNvPr id="15" name="Picture 2" descr="Монооксид кремн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36912"/>
            <a:ext cx="2470209" cy="15914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187624" y="4149080"/>
            <a:ext cx="958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SiO</a:t>
            </a:r>
            <a:endParaRPr lang="ru-RU" sz="3200" dirty="0">
              <a:latin typeface="Arial Black" pitchFamily="34" charset="0"/>
            </a:endParaRPr>
          </a:p>
        </p:txBody>
      </p:sp>
      <p:pic>
        <p:nvPicPr>
          <p:cNvPr id="1026" name="Picture 2" descr="D:\химия кремния\SiO2\кварцевый песо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492896"/>
            <a:ext cx="3873171" cy="2584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6516216" y="2708920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SiO</a:t>
            </a:r>
            <a:r>
              <a:rPr lang="ru-RU" sz="32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2</a:t>
            </a:r>
            <a:endParaRPr lang="ru-RU" sz="3200" baseline="-25000" dirty="0">
              <a:latin typeface="Arial Black" pitchFamily="34" charset="0"/>
            </a:endParaRPr>
          </a:p>
        </p:txBody>
      </p:sp>
      <p:pic>
        <p:nvPicPr>
          <p:cNvPr id="1027" name="Picture 3" descr="D:\химия кремния\SiO2\Кварцевый песок для фильтр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3717032"/>
            <a:ext cx="1474664" cy="14746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3707904" y="4869160"/>
            <a:ext cx="43556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Arial" panose="020B0604020202020204" pitchFamily="34" charset="0"/>
              </a:rPr>
              <a:t>Кварцевый песок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30909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32481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8737" y="701407"/>
            <a:ext cx="8814420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Монооксид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кремния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неустойчивым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 на воздухе он медленно окисляется до четырехвалентного: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повышении температуры (от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400 °C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1000 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C) реакция будет протекать так: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4SiO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2Si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49263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относится к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низшим кислородным соединениям кремния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Данные о нем довольно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ограничены – еще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не так давно в среде химиков существование этого вещества оспаривалось. Объяснялось это не только трудностью его получения, но и необычностью </a:t>
            </a:r>
            <a:r>
              <a:rPr lang="ru-RU" sz="2800" b="1" u="sng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основных свойств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07207" y="44624"/>
            <a:ext cx="5317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Химические свойства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89147"/>
            <a:ext cx="8784976" cy="4683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7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Китит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силикатный</a:t>
            </a:r>
            <a:r>
              <a:rPr lang="ru-RU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 с химической формулой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(диоксид кремния), который был обнаружен в природе в 2013 году. Это тетрагональный </a:t>
            </a:r>
            <a:r>
              <a:rPr lang="ru-RU" sz="2700" b="1" dirty="0" err="1">
                <a:latin typeface="Arial" panose="020B0604020202020204" pitchFamily="34" charset="0"/>
                <a:cs typeface="Arial" panose="020B0604020202020204" pitchFamily="34" charset="0"/>
              </a:rPr>
              <a:t>полиморф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кремнезёма</a:t>
            </a:r>
            <a:r>
              <a:rPr lang="ru-RU" sz="27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впервые известный как синтетическая фаза. Сообщалось о мельчайших включениях в кристаллах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клинопироксена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(диопсида) в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пироксенитном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 теле граната сверхвысокого давления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Китит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образуется при давлении около 100 МПа и </a:t>
            </a:r>
            <a:r>
              <a:rPr lang="ru-RU" sz="2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380 –580 °С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При нагревании до 300 °С он сокращается в объеме, свыше </a:t>
            </a:r>
            <a:r>
              <a:rPr lang="ru-RU" sz="2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300 °С 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расширяется и при </a:t>
            </a:r>
            <a:r>
              <a:rPr lang="ru-RU" sz="2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1620°С 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переходит в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кристобалит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в холодной плавиковой кислоте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китит</a:t>
            </a:r>
            <a:r>
              <a:rPr lang="ru-RU" sz="27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растворим</a:t>
            </a:r>
            <a:r>
              <a:rPr lang="ru-RU" sz="27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Keatite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405" y="4536444"/>
            <a:ext cx="2601130" cy="230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098" name="Picture 2" descr="undefin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6807" y="4736040"/>
            <a:ext cx="1949895" cy="146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6179844"/>
            <a:ext cx="2757240" cy="7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latin typeface="Arial" panose="020B0604020202020204" pitchFamily="34" charset="0"/>
              </a:rPr>
              <a:t>Образец </a:t>
            </a:r>
            <a:endParaRPr lang="ru-RU" sz="2600" b="1" dirty="0" smtClean="0"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</a:rPr>
              <a:t>пироксенита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1F31DF"/>
              </a:solidFill>
            </a:endParaRPr>
          </a:p>
        </p:txBody>
      </p:sp>
      <p:pic>
        <p:nvPicPr>
          <p:cNvPr id="4100" name="Picture 4" descr="Сферы кристобалита, сформированные в результате расстекловывания (потери оксида кремния) из матрицы обсидиана (Калифорния, США) 5,9×3,8×3,8 см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97" t="10716" r="13903" b="4309"/>
          <a:stretch/>
        </p:blipFill>
        <p:spPr bwMode="auto">
          <a:xfrm>
            <a:off x="7064394" y="4443573"/>
            <a:ext cx="1936767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4664749"/>
            <a:ext cx="241001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Кристобалит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600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178778" y="5116503"/>
            <a:ext cx="2303303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97332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955" y="122498"/>
            <a:ext cx="87849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Стишовит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представляет собой чрезвычайно твердую, плотную тетрагональную форму (</a:t>
            </a:r>
            <a:r>
              <a:rPr lang="ru-RU" sz="2600" b="1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полиморф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диоксида кремния.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 Он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редок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на поверхности Земли; однако он может быть преобладающей формой диоксида кремния на Земле, особенно в нижней 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мантии.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Крупные природные кристаллы 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стишовита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встречаются крайне редко и обычно встречаются в виде обломков длиной от 1 до 2 мм. При обнаружении его бывает трудно отличить от обычного кварца без лабораторного анализа</a:t>
            </a:r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Он 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имеет </a:t>
            </a:r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стекловидный блеск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прозрачный (или полупрозрачный) и чрезвычайно твердый</a:t>
            </a:r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600" b="1" dirty="0" err="1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Стишовит</a:t>
            </a:r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обычно находится в виде небольших округлых частиц в матрице других </a:t>
            </a:r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минералов.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Стишови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18844"/>
            <a:ext cx="20955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домой 6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4191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26736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615016" y="8193390"/>
            <a:ext cx="76334" cy="255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3074" name="Picture 2" descr="https://upload.wikimedia.org/wikipedia/commons/thumb/c/ca/Muscovite-Albite-122886.jpg/1280px-Muscovite-Albite-1228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2" t="628" r="10886" b="-628"/>
          <a:stretch/>
        </p:blipFill>
        <p:spPr bwMode="auto">
          <a:xfrm>
            <a:off x="437957" y="3950544"/>
            <a:ext cx="2448272" cy="2415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6365557"/>
            <a:ext cx="34154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Коэсит</a:t>
            </a:r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и </a:t>
            </a:r>
            <a:r>
              <a:rPr lang="ru-RU" sz="26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стишовит</a:t>
            </a:r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ru-RU" sz="2600" dirty="0"/>
          </a:p>
        </p:txBody>
      </p:sp>
      <p:pic>
        <p:nvPicPr>
          <p:cNvPr id="3076" name="Picture 4" descr="https://webmineral.ru/upload/f3025de18f81bdb6c50744397dd1aee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" t="11294" r="6213"/>
          <a:stretch/>
        </p:blipFill>
        <p:spPr bwMode="auto">
          <a:xfrm>
            <a:off x="3504423" y="3911055"/>
            <a:ext cx="2130040" cy="195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76394" y="5905152"/>
            <a:ext cx="327724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Кварц и </a:t>
            </a:r>
            <a:r>
              <a:rPr lang="ru-RU" sz="26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стишовит</a:t>
            </a:r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ru-RU" sz="2600" dirty="0"/>
          </a:p>
        </p:txBody>
      </p:sp>
      <p:pic>
        <p:nvPicPr>
          <p:cNvPr id="7" name="Picture 2" descr="Стишовит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78981"/>
            <a:ext cx="2527548" cy="258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6955" y="122498"/>
            <a:ext cx="8784976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Стишовит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представляет собой чрезвычайно твердую, плотную тетрагональную форму (</a:t>
            </a:r>
            <a:r>
              <a:rPr lang="ru-RU" sz="2600" b="1" dirty="0" err="1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полиморф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диоксида кремния.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 Он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очень редок </a:t>
            </a: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на поверхности Земли; однако он может быть преобладающей формой диоксида кремния на Земле, особенно в нижней 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мантии.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Крупные природные кристаллы </a:t>
            </a: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стишовита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встречаются крайне редко и обычно встречаются в виде обломков длиной от 1 до 2 мм. 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935" y="532888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Стишовит</a:t>
            </a:r>
            <a:endParaRPr lang="ru-RU" sz="2800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84191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03899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4624"/>
            <a:ext cx="9036528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0"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Кремнезем W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волокнистого строения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кристаллы его достигают до 9 мм. Получают его из смеси, состоящей из эквимолекулярных количеств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и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Смесь нагревают до 1400</a:t>
            </a:r>
            <a:r>
              <a:rPr lang="ru-RU" sz="2800" b="1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в атмосфере кислорода. Газообразные продукты реакции охлаждают в холодильнике. Процесс протекает в две стадий: сначала образуется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оксид кремния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газообразном состоянии; который затем, конденсируясь, окисляется и превращается 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кремнезём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ru-RU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85750" indent="450000" algn="ctr">
              <a:lnSpc>
                <a:spcPct val="85000"/>
              </a:lnSpc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Si = 2SiO</a:t>
            </a:r>
            <a:endParaRPr lang="ru-RU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85750" indent="450000" algn="ctr">
              <a:lnSpc>
                <a:spcPct val="85000"/>
              </a:lnSpc>
              <a:spcAft>
                <a:spcPts val="0"/>
              </a:spcAft>
            </a:pP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2SiO + O</a:t>
            </a:r>
            <a:r>
              <a:rPr lang="en-US" sz="28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2 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=2SiO</a:t>
            </a:r>
            <a:r>
              <a:rPr lang="en-US" sz="28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ru-RU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85750" indent="450000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Кристаллическая решетка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кремнезёма W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состоит из деформированных тет­раэдров, связанных между собой двумя атомами кислорода в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силоксановые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цепи</a:t>
            </a:r>
            <a:endParaRPr lang="ru-R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2164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964488" cy="889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0" algn="ctr">
              <a:lnSpc>
                <a:spcPct val="80000"/>
              </a:lnSpc>
              <a:spcAft>
                <a:spcPts val="0"/>
              </a:spcAft>
            </a:pP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F31D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Некристаллические разновидности </a:t>
            </a:r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F31DF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кремнезёма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F31DF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52736"/>
            <a:ext cx="896448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0" indent="450215" algn="just">
              <a:lnSpc>
                <a:spcPct val="85000"/>
              </a:lnSpc>
              <a:spcAft>
                <a:spcPts val="0"/>
              </a:spcAft>
              <a:tabLst>
                <a:tab pos="8783638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 разновидностям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аморфного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кремнезёма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не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обладающего четко выраженной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кристаллической структурой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относятся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кварцевое стекло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порош­кообразный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кремнезем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B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природе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кварцевое стекло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встречается в виде минерала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лешательерита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незначительном количестве.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2" descr="Фульгурит, состоящий из лешательерита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51" t="24236" r="7471" b="19314"/>
          <a:stretch/>
        </p:blipFill>
        <p:spPr bwMode="auto">
          <a:xfrm>
            <a:off x="1763688" y="3729095"/>
            <a:ext cx="4752528" cy="207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93515" y="5837449"/>
            <a:ext cx="8466933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Фульгурит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состоящий из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лешательерита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018425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10135" y="172884"/>
            <a:ext cx="8964488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0" indent="450215" algn="just">
              <a:lnSpc>
                <a:spcPct val="85000"/>
              </a:lnSpc>
              <a:spcAft>
                <a:spcPts val="0"/>
              </a:spcAft>
              <a:tabLst>
                <a:tab pos="8783638" algn="l"/>
              </a:tabLs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Обычно его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получают искусственным путем, расплавляя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жильный кварц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или чистые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кварцевые пески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электропечах при темпера­туре свыше 1728 °С (т. пл.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кристобалита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 При этом образуется густой вязкий расплав, содержащий большое количество мелких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газовоздушных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пузырьков. Чтобы сделать его подвижнее и уда­лить из него эти пузырьки, температуру расплава повышают свы­ше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2000°С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При охлаждении он превращается в прозрачное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кварцевое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стекло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https://www.ohara-gmbh.com/fileadmin/_processed_/0/6/csm_FusedSilica_WEB_51b04679b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79" t="4284" r="13293" b="1023"/>
          <a:stretch/>
        </p:blipFill>
        <p:spPr bwMode="auto">
          <a:xfrm>
            <a:off x="1236337" y="4309104"/>
            <a:ext cx="2371929" cy="232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/>
          <a:srcRect l="7386" t="47219" r="71030" b="21453"/>
          <a:stretch/>
        </p:blipFill>
        <p:spPr>
          <a:xfrm>
            <a:off x="3766284" y="4192885"/>
            <a:ext cx="2878392" cy="234890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73164" y="6384881"/>
            <a:ext cx="3401637" cy="4370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Кварцевое стекло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64300364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982" y="116632"/>
            <a:ext cx="8870497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Лешательерит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– редкий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 минералоид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природное кварцевое стекло. Его описал в 1915 году французский минералог Антуан Франсуа Альфред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Лакруа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и назвал в честь французского химика Анри Луи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Ле-Шателье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Чаще всего образуется из кварцевого песка, сплавленного ударом молнии или метеорита. Соответственно, образует фульгуриты или тектиты.</a:t>
            </a:r>
          </a:p>
        </p:txBody>
      </p:sp>
      <p:pic>
        <p:nvPicPr>
          <p:cNvPr id="1026" name="Picture 2" descr="Фульгурит, состоящий из лешательерит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51" t="24236" r="7471" b="19314"/>
          <a:stretch/>
        </p:blipFill>
        <p:spPr bwMode="auto">
          <a:xfrm>
            <a:off x="357246" y="3140968"/>
            <a:ext cx="5286236" cy="230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9562" y="5517232"/>
            <a:ext cx="8466933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Фульгурит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состоящий из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лешательерита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1028" name="Picture 4" descr="https://www.leonmin.ru/images/products/7392img_446548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44" t="9722" r="9912" b="14679"/>
          <a:stretch/>
        </p:blipFill>
        <p:spPr bwMode="auto">
          <a:xfrm>
            <a:off x="5828213" y="3138998"/>
            <a:ext cx="3024336" cy="224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04282" y="5290223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84569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11266" name="Picture 2" descr="https://aquaprom-sz.ru/images/detailed/3/843FAD17-87A9-42CB-B6B8-A98D52DACC69_pyao-hz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09" b="11918"/>
          <a:stretch/>
        </p:blipFill>
        <p:spPr bwMode="auto">
          <a:xfrm>
            <a:off x="2598138" y="3797892"/>
            <a:ext cx="2523998" cy="2279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35" y="6288616"/>
            <a:ext cx="7072168" cy="45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Кварцевые кюветы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трубки, пластины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8" name="Picture 4" descr="https://st33.stpulscen.ru/images/product/345/955/056_bi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026" t="9152" r="10782" b="11115"/>
          <a:stretch/>
        </p:blipFill>
        <p:spPr bwMode="auto">
          <a:xfrm>
            <a:off x="179512" y="2748404"/>
            <a:ext cx="2415375" cy="212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t13.stpulscen.ru/images/product/400/775/781_bi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78" t="17335" r="11299" b="14347"/>
          <a:stretch/>
        </p:blipFill>
        <p:spPr bwMode="auto">
          <a:xfrm>
            <a:off x="5796136" y="4306168"/>
            <a:ext cx="3024346" cy="177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ae04.alicdn.com/kf/HTB1PKHkfsUrBKNjSZPxq6x00pXan/103-67-2-handto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90" b="30779"/>
          <a:stretch/>
        </p:blipFill>
        <p:spPr bwMode="auto">
          <a:xfrm>
            <a:off x="5347776" y="2388427"/>
            <a:ext cx="3498697" cy="170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4702" y="0"/>
            <a:ext cx="910929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Ква́рцевое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 стекло́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 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пла́вленый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 кварц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однокомпонентное </a:t>
            </a:r>
            <a:r>
              <a:rPr lang="ru-RU" sz="2800" b="1" dirty="0">
                <a:solidFill>
                  <a:srgbClr val="0645AD"/>
                </a:solidFill>
                <a:latin typeface="Arial" panose="020B0604020202020204" pitchFamily="34" charset="0"/>
              </a:rPr>
              <a:t>стекло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из чистого </a:t>
            </a:r>
            <a:r>
              <a:rPr lang="ru-RU" sz="2800" b="1" dirty="0">
                <a:solidFill>
                  <a:srgbClr val="0645AD"/>
                </a:solidFill>
                <a:latin typeface="Arial" panose="020B0604020202020204" pitchFamily="34" charset="0"/>
              </a:rPr>
              <a:t>диоксида кремния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(SiO</a:t>
            </a:r>
            <a:r>
              <a:rPr lang="ru-RU" sz="2800" b="1" baseline="-25000" dirty="0">
                <a:solidFill>
                  <a:srgbClr val="202122"/>
                </a:solidFill>
                <a:latin typeface="Arial" panose="020B0604020202020204" pitchFamily="34" charset="0"/>
              </a:rPr>
              <a:t>2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), получаемое плавлением природных разновидностей </a:t>
            </a:r>
            <a:r>
              <a:rPr lang="ru-RU" sz="2800" b="1" dirty="0">
                <a:solidFill>
                  <a:srgbClr val="0645AD"/>
                </a:solidFill>
                <a:latin typeface="Arial" panose="020B0604020202020204" pitchFamily="34" charset="0"/>
              </a:rPr>
              <a:t>кремнезёма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высокой чистоты </a:t>
            </a:r>
            <a:r>
              <a:rPr lang="ru-RU" sz="28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>
                <a:solidFill>
                  <a:srgbClr val="CC00CC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</a:rPr>
              <a:t>горного хрусталя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жильного кварца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</a:rPr>
              <a:t>кварцевого песка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, а также синтетического диоксида кремния.</a:t>
            </a:r>
            <a:endParaRPr lang="ru-RU" sz="2800" b="1" dirty="0"/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8055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0795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568952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Так, при разности давлений в 0,1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МПа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азот диффундирует через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кварцевое стекло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начиная с 430 °С, а водород при 330 °С. С повышением температуры скорость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диффузии возрастает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Вода и минеральные кислоты, за исключением плавиковой и ортофосфорной, на кварцевое стекло не действуют. Пос­ледняя практически разлагает его при температурах выше 260 °С и тем интенсивнее, чем выше температура. Карбонаты щелочных металлов и едкие щелочи хорошо разлагают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кварцевое стекло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образованием силикатов щелочных металлов.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54110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7986" y="188640"/>
            <a:ext cx="8808509" cy="2459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0" indent="450215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Процессы химическою взаимодействия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кварцевого стекла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 соответствующими реа­гентами протекают, в таком виде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  <a:p>
            <a:pPr marR="285750" indent="450215" algn="just">
              <a:lnSpc>
                <a:spcPct val="85000"/>
              </a:lnSpc>
              <a:spcAft>
                <a:spcPts val="0"/>
              </a:spcAft>
            </a:pPr>
            <a:endParaRPr lang="ru-RU" sz="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85750" algn="ctr">
              <a:lnSpc>
                <a:spcPct val="90000"/>
              </a:lnSpc>
              <a:spcAft>
                <a:spcPts val="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2 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+ 4HF = SiF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+2H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lang="ru-RU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85750" algn="ctr">
              <a:lnSpc>
                <a:spcPct val="90000"/>
              </a:lnSpc>
              <a:spcAft>
                <a:spcPts val="0"/>
              </a:spcAft>
            </a:pP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+ 2NaOH =Na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+H</a:t>
            </a:r>
            <a:r>
              <a:rPr lang="en-US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endParaRPr lang="ru-RU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285750" algn="ctr">
              <a:lnSpc>
                <a:spcPct val="90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 Na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 Na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+CO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endParaRPr lang="ru-R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68311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327845"/>
            <a:ext cx="8784976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нагревании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разлагается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диспропорцио-нирует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SiO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2Si + 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500 °C взаимодействует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водяным паром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углекислым газом СО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с образованием водорода Н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и СО:</a:t>
            </a:r>
          </a:p>
          <a:p>
            <a:pPr algn="ctr">
              <a:lnSpc>
                <a:spcPct val="85000"/>
              </a:lnSpc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800 °C реагирует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 хлором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образуя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тетрахлорид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кремния SiCl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2SiO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4" y="5072073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0" indent="450215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Ценные свойства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кварцевого стекла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используются в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приборо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и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аппарато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-строении, в лабораторной практике, в технике и в медицине. Из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кварцевого стекла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изготовляют химически стойкую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лабораторную посуду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огнеупорные трубки, ртутно-кварцевые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лампы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крутильные нити для измерительных приборов и многие другие весьма ценные изделия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771277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88640"/>
            <a:ext cx="8892480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Опа́л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(от санскр. </a:t>
            </a:r>
            <a:r>
              <a:rPr lang="hi-IN" sz="2800" b="1" dirty="0">
                <a:latin typeface="Arial" panose="020B0604020202020204" pitchFamily="34" charset="0"/>
                <a:cs typeface="Arial" panose="020B0604020202020204" pitchFamily="34" charset="0"/>
              </a:rPr>
              <a:t>उपलः</a:t>
            </a:r>
            <a:r>
              <a:rPr lang="hi-IN" sz="2800" b="1" dirty="0">
                <a:latin typeface="Arial" panose="020B0604020202020204" pitchFamily="34" charset="0"/>
              </a:rPr>
              <a:t> [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upalaḥ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] «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камень» через др.-греч. </a:t>
            </a:r>
            <a:r>
              <a:rPr lang="el-GR" sz="2800" b="1" dirty="0">
                <a:latin typeface="Arial" panose="020B0604020202020204" pitchFamily="34" charset="0"/>
                <a:cs typeface="Arial" panose="020B0604020202020204" pitchFamily="34" charset="0"/>
              </a:rPr>
              <a:t>ὀπάλλιος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 лат. </a:t>
            </a:r>
            <a:r>
              <a:rPr lang="ru-RU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palus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 </a:t>
            </a:r>
            <a:r>
              <a:rPr lang="ru-RU" sz="2800" b="1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минералоид,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аморфный кремнезём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·nH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гидрат диоксида кремния), широко используемый в ювелирном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деле.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Opal 2 (8030289337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93566"/>
            <a:ext cx="3101618" cy="248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c/c3/Opledefeu2.jpg/800px-Opledefeu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29" t="6626" r="8968" b="8001"/>
          <a:stretch/>
        </p:blipFill>
        <p:spPr bwMode="auto">
          <a:xfrm>
            <a:off x="3307156" y="4234429"/>
            <a:ext cx="2721092" cy="210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8761" y="6405584"/>
            <a:ext cx="29530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Огненный опал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2054" name="Picture 6" descr="https://upload.wikimedia.org/wikipedia/commons/0/03/Opal_Armband_800pix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74" t="16095" r="12747" b="9482"/>
          <a:stretch/>
        </p:blipFill>
        <p:spPr bwMode="auto">
          <a:xfrm>
            <a:off x="184786" y="4458762"/>
            <a:ext cx="2978354" cy="20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3345" y="6356617"/>
            <a:ext cx="33973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</a:rPr>
              <a:t>Браслет с опалом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1F31DF"/>
              </a:solidFill>
            </a:endParaRPr>
          </a:p>
        </p:txBody>
      </p:sp>
      <p:pic>
        <p:nvPicPr>
          <p:cNvPr id="2056" name="Picture 8" descr="https://i.pinimg.com/originals/f0/34/ff/f034ffb32dd3b94cdec07efda1a6601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9" t="7560" r="4314" b="4556"/>
          <a:stretch/>
        </p:blipFill>
        <p:spPr bwMode="auto">
          <a:xfrm>
            <a:off x="5363002" y="2173788"/>
            <a:ext cx="3603396" cy="251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039431" y="4693456"/>
            <a:ext cx="3078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Опал фотонный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5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49514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574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4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15008" y="96838"/>
            <a:ext cx="8928992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0" indent="450215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Порошкообразный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тонкодисперсный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аморфный кремнезём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по­лучают путем обезвоживания гелей кремниевых кислот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прокаливанием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температурах порядка 1000 °С. Порошкообразный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кремнезём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является тонкодисперсным материалом, обладает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большой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поверхностью, поэтому широко используется как хороший адсорбент (Вспомним коллоидную химию: «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Адсорбентами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называют вещества, способные поглощать своей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поверхностью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отдельные молекулы других веществ») В отличие от кристаллического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аморфный кремнезем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химически активен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 l="3835" t="60996" r="73722" b="20547"/>
          <a:stretch>
            <a:fillRect/>
          </a:stretch>
        </p:blipFill>
        <p:spPr bwMode="auto">
          <a:xfrm>
            <a:off x="2970098" y="5302906"/>
            <a:ext cx="2140395" cy="1408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482262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964488" cy="1509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85750" indent="450215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Задание: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изучите приведённый выше материал и подготовьте презентацию, позволяющую углубить данный материал. </a:t>
            </a:r>
            <a:endParaRPr lang="ru-RU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90247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285720" y="71414"/>
            <a:ext cx="8572560" cy="78581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Проверим, как Вы поняли и запомнили</a:t>
            </a:r>
          </a:p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 пройденный материал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980728"/>
            <a:ext cx="8856984" cy="5716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Что такое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монооксид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кремния?</a:t>
            </a: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Оксид кремния (II) с формулой 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Оксид кремния (II) с формулой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Оксид кремния (I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с формулой 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Оксид кремния (I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с формулой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endParaRPr lang="ru-RU" sz="2800" b="1" dirty="0" smtClean="0"/>
          </a:p>
          <a:p>
            <a:pPr marL="609600" indent="-609600" algn="just">
              <a:lnSpc>
                <a:spcPct val="85000"/>
              </a:lnSpc>
              <a:defRPr/>
            </a:pPr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2.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Какие физические свойства имеет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монооксид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кремния?</a:t>
            </a: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Аморфное вещество, не проводит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электри-чество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не окисляется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Аморфное вещество, не проводит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электри-чество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окисляется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Аморфное вещество, проводит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электри-чество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окисляется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Аморфное вещество, проводит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электри-чество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окисляется</a:t>
            </a:r>
          </a:p>
        </p:txBody>
      </p:sp>
    </p:spTree>
    <p:extLst>
      <p:ext uri="{BB962C8B-B14F-4D97-AF65-F5344CB8AC3E}">
        <p14:creationId xmlns:p14="http://schemas.microsoft.com/office/powerpoint/2010/main" xmlns="" val="55599687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9512" y="188640"/>
            <a:ext cx="8856984" cy="461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каким веществом реагирует диоксид кремния при нормальных условиях?</a:t>
            </a: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активными металлами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 щелочами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 оксидами 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С плавиковой кислотой</a:t>
            </a:r>
            <a:endParaRPr lang="ru-RU" sz="2800" b="1" u="sng" dirty="0" smtClean="0"/>
          </a:p>
          <a:p>
            <a:pPr marL="609600" indent="-609600" algn="just">
              <a:lnSpc>
                <a:spcPct val="85000"/>
              </a:lnSpc>
              <a:defRPr/>
            </a:pPr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4.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Что образуется в результате реакции диоксида кремния с избытком металла?</a:t>
            </a: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Силицид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Монооксид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кремния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Реакция невозможна</a:t>
            </a:r>
          </a:p>
        </p:txBody>
      </p:sp>
    </p:spTree>
    <p:extLst>
      <p:ext uri="{BB962C8B-B14F-4D97-AF65-F5344CB8AC3E}">
        <p14:creationId xmlns:p14="http://schemas.microsoft.com/office/powerpoint/2010/main" xmlns="" val="13173618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9512" y="188640"/>
            <a:ext cx="8856984" cy="2420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5.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 какой реакции образуются силикаты?</a:t>
            </a: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Диоксид кремния + кислота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Монооксид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кремния + вода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Диоксид кремния + щелочь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Монооксид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кремния + щелочь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just">
              <a:lnSpc>
                <a:spcPct val="85000"/>
              </a:lnSpc>
              <a:defRPr/>
            </a:pPr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endParaRPr lang="ru-RU" sz="2800" b="1" strike="sngStrik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7178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571472" y="71414"/>
            <a:ext cx="8286808" cy="5715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85000"/>
              </a:lnSpc>
            </a:pPr>
            <a:r>
              <a:rPr lang="ru-RU" sz="3600" b="1" kern="10" dirty="0" smtClean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  <a:cs typeface="Arial"/>
              </a:rPr>
              <a:t>Проверьте свои ответы</a:t>
            </a:r>
            <a:endParaRPr lang="ru-RU" sz="3600" b="1" kern="10" dirty="0">
              <a:ln w="11430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2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980728"/>
            <a:ext cx="8856984" cy="5716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1.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Что такое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монооксид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кремния?</a:t>
            </a: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Оксид кремния (II) с формулой 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Оксид кремния (II) с формулой </a:t>
            </a:r>
            <a:r>
              <a:rPr lang="ru-RU" sz="2800" b="1" u="sng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endParaRPr lang="ru-RU" sz="2800" b="1" u="sng" baseline="-2500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Оксид кремния (I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с формулой 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Оксид кремния (I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с формулой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endParaRPr lang="ru-RU" sz="2800" b="1" dirty="0" smtClean="0"/>
          </a:p>
          <a:p>
            <a:pPr marL="609600" indent="-609600" algn="just">
              <a:lnSpc>
                <a:spcPct val="85000"/>
              </a:lnSpc>
              <a:defRPr/>
            </a:pPr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2.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Какие физические свойства имеет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монооксид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кремния?</a:t>
            </a: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Аморфное вещество, не проводит </a:t>
            </a:r>
            <a:r>
              <a:rPr lang="ru-RU" sz="2800" b="1" u="sng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электри-чество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не окисляется</a:t>
            </a:r>
            <a:endParaRPr lang="ru-RU" sz="2800" b="1" u="sng" baseline="-2500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Аморфное вещество, не проводит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электри-чество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окисляется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Аморфное вещество, проводит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электри-чество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окисляется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Аморфное вещество, проводит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электри-чество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окисляется</a:t>
            </a:r>
          </a:p>
        </p:txBody>
      </p:sp>
    </p:spTree>
    <p:extLst>
      <p:ext uri="{BB962C8B-B14F-4D97-AF65-F5344CB8AC3E}">
        <p14:creationId xmlns:p14="http://schemas.microsoft.com/office/powerpoint/2010/main" xmlns="" val="42268011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9512" y="188640"/>
            <a:ext cx="8856984" cy="4618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3.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каким веществом реагирует диоксид кремния при нормальных условиях?</a:t>
            </a: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активными металлами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 щелочами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 оксидами 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плавиковой кислотой</a:t>
            </a:r>
            <a:endParaRPr lang="ru-RU" sz="2800" b="1" u="sng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  <a:p>
            <a:pPr marL="609600" indent="-609600" algn="just">
              <a:lnSpc>
                <a:spcPct val="85000"/>
              </a:lnSpc>
              <a:defRPr/>
            </a:pPr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4.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Что образуется в результате реакции диоксида кремния с избытком металла?</a:t>
            </a: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Силицид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Монооксид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кремния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</a:p>
          <a:p>
            <a:pPr marL="628650" indent="-360363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Реакция невозможна</a:t>
            </a:r>
          </a:p>
        </p:txBody>
      </p:sp>
    </p:spTree>
    <p:extLst>
      <p:ext uri="{BB962C8B-B14F-4D97-AF65-F5344CB8AC3E}">
        <p14:creationId xmlns:p14="http://schemas.microsoft.com/office/powerpoint/2010/main" xmlns="" val="131736186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9512" y="188640"/>
            <a:ext cx="8856984" cy="205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5.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При какой реакции образуются силикаты?</a:t>
            </a: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Диоксид кремния + кислота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Монооксид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кремния + вода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 + щелочь</a:t>
            </a:r>
            <a:endParaRPr lang="ru-RU" sz="2800" b="1" u="sng" baseline="-2500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Монооксид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кремния + щелочь</a:t>
            </a:r>
            <a:endParaRPr lang="ru-RU" sz="2800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just">
              <a:lnSpc>
                <a:spcPct val="85000"/>
              </a:lnSpc>
              <a:defRPr/>
            </a:pPr>
            <a:endParaRPr lang="ru-RU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9719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712968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Инертен по отношению к кислотам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(кроме плавиковой):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HF → SiF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Хорошо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растворяется в щелочах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+ 4NaOH →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Na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Проявляет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свойства восстановителя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49263" algn="just">
              <a:lnSpc>
                <a:spcPct val="85000"/>
              </a:lnSpc>
            </a:pP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1954" y="508053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8712968" cy="889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Задания для подготовки к опросам и экзаменам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626" y="1032536"/>
            <a:ext cx="8828740" cy="4860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</a:t>
            </a: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Составить 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цепочку химических превращений по схеме: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SiО</a:t>
            </a:r>
            <a:r>
              <a:rPr lang="ru-RU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→Si→Мg</a:t>
            </a:r>
            <a:r>
              <a:rPr lang="ru-RU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Si→SiН</a:t>
            </a:r>
            <a:r>
              <a:rPr lang="ru-RU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→SiО</a:t>
            </a:r>
            <a:r>
              <a:rPr lang="ru-RU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→Nа</a:t>
            </a:r>
            <a:r>
              <a:rPr lang="ru-RU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SiО</a:t>
            </a:r>
            <a:r>
              <a:rPr lang="ru-RU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→Н</a:t>
            </a:r>
            <a:r>
              <a:rPr lang="ru-RU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SiО</a:t>
            </a:r>
            <a:r>
              <a:rPr lang="ru-RU" sz="28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  <a:p>
            <a:pPr marL="457200" indent="-45720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  <a:p>
            <a:pPr marL="457200" indent="-45720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  <a:p>
            <a:pPr marL="457200" indent="-45720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ru-RU" sz="28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ru-RU" sz="28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песка с массовой долей SiO</a:t>
            </a:r>
            <a:r>
              <a:rPr lang="ru-RU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95 % и угля с массовой долей углерода 98 % необходимо взять для получения карборунда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массой 10 кг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/>
          <a:srcRect l="35420" t="33867" r="33229" b="55849"/>
          <a:stretch/>
        </p:blipFill>
        <p:spPr>
          <a:xfrm>
            <a:off x="611560" y="2276872"/>
            <a:ext cx="6247135" cy="115212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/>
          <a:srcRect l="41039" t="69318" r="39086" b="19756"/>
          <a:stretch/>
        </p:blipFill>
        <p:spPr>
          <a:xfrm>
            <a:off x="615543" y="3463265"/>
            <a:ext cx="3960440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17178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16632"/>
            <a:ext cx="8712968" cy="495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  <a:cs typeface="Arial" pitchFamily="34" charset="0"/>
              </a:rPr>
              <a:t>Проверьте свои ответы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/>
          <a:srcRect l="10430" t="24006" r="15964" b="17124"/>
          <a:stretch/>
        </p:blipFill>
        <p:spPr>
          <a:xfrm>
            <a:off x="32" y="641346"/>
            <a:ext cx="9144000" cy="4111662"/>
          </a:xfrm>
          <a:prstGeom prst="rect">
            <a:avLst/>
          </a:prstGeom>
        </p:spPr>
      </p:pic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4219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5545274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347864" y="3917095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/>
          <a:srcRect l="10515" t="37406" r="18092" b="22253"/>
          <a:stretch/>
        </p:blipFill>
        <p:spPr>
          <a:xfrm>
            <a:off x="107504" y="476672"/>
            <a:ext cx="8964488" cy="284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124594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12176" t="22640" r="23626" b="11407"/>
          <a:stretch/>
        </p:blipFill>
        <p:spPr>
          <a:xfrm>
            <a:off x="160932" y="180113"/>
            <a:ext cx="8875564" cy="5126403"/>
          </a:xfrm>
          <a:prstGeom prst="rect">
            <a:avLst/>
          </a:prstGeom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4219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624772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784976" cy="450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Bef>
                <a:spcPts val="200"/>
              </a:spcBef>
              <a:spcAft>
                <a:spcPts val="0"/>
              </a:spcAft>
            </a:pP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Примечание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Кремний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 взаимодействует с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водными растворами кислот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но аморфный кремний растворяется в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плавиковой кислоте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с образованием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гексафторкремниевой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кислоты:</a:t>
            </a:r>
          </a:p>
          <a:p>
            <a:pPr algn="ctr">
              <a:spcBef>
                <a:spcPts val="200"/>
              </a:spcBef>
              <a:spcAft>
                <a:spcPts val="0"/>
              </a:spcAft>
            </a:pP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+ 6HF → H</a:t>
            </a:r>
            <a:r>
              <a:rPr lang="ru-RU" sz="2800" b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[SiF</a:t>
            </a:r>
            <a:r>
              <a:rPr lang="ru-RU" sz="2800" b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] + 2H</a:t>
            </a:r>
            <a:r>
              <a:rPr lang="ru-RU" sz="2800" b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Bef>
                <a:spcPts val="200"/>
              </a:spcBef>
              <a:spcAft>
                <a:spcPts val="0"/>
              </a:spcAft>
            </a:pP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При обработке кремния безводным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фтороводородом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комплекс не образуется:</a:t>
            </a:r>
          </a:p>
          <a:p>
            <a:pPr indent="450215" algn="ctr"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Si</a:t>
            </a:r>
            <a:r>
              <a:rPr lang="en-US" sz="2800" b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800" b="1" baseline="-25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тв</a:t>
            </a:r>
            <a:r>
              <a:rPr lang="en-US" sz="2800" b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+ 4HF</a:t>
            </a:r>
            <a:r>
              <a:rPr lang="en-US" sz="2800" b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sz="2800" b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en-US" sz="2800" b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→ SiF</a:t>
            </a:r>
            <a:r>
              <a:rPr lang="en-US" sz="2800" b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+ 2H</a:t>
            </a:r>
            <a:r>
              <a:rPr lang="en-US" sz="2800" b="1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ru-RU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Bef>
                <a:spcPts val="200"/>
              </a:spcBef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хлороводородом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кремний реагирует при 300 °С, с </a:t>
            </a:r>
            <a:r>
              <a:rPr lang="ru-RU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бромоводородом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при 500 °С.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864310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/>
          <a:srcRect l="12175" t="22639" r="18645" b="12393"/>
          <a:stretch/>
        </p:blipFill>
        <p:spPr>
          <a:xfrm>
            <a:off x="0" y="246117"/>
            <a:ext cx="9144000" cy="4828032"/>
          </a:xfrm>
          <a:prstGeom prst="rect">
            <a:avLst/>
          </a:prstGeom>
        </p:spPr>
      </p:pic>
      <p:pic>
        <p:nvPicPr>
          <p:cNvPr id="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4219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5021261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88640"/>
            <a:ext cx="8640960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0" indent="-360363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песка с массовой долей SiO</a:t>
            </a:r>
            <a:r>
              <a:rPr lang="ru-RU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95 % и угля с массовой долей углерода 98 % необходимо взять для получения карборунда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SiС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массой 10 кг?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/>
          <a:srcRect l="11814" t="26355" r="8492" b="11631"/>
          <a:stretch/>
        </p:blipFill>
        <p:spPr>
          <a:xfrm>
            <a:off x="0" y="1772816"/>
            <a:ext cx="9144000" cy="4000500"/>
          </a:xfrm>
          <a:prstGeom prst="rect">
            <a:avLst/>
          </a:prstGeom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996918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/>
          <a:srcRect l="12176" t="31499" r="17539" b="31725"/>
          <a:stretch/>
        </p:blipFill>
        <p:spPr>
          <a:xfrm>
            <a:off x="-1016" y="332656"/>
            <a:ext cx="9145016" cy="26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867697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/>
          <a:srcRect l="11621" t="26577" r="20859" b="13994"/>
          <a:stretch/>
        </p:blipFill>
        <p:spPr>
          <a:xfrm>
            <a:off x="0" y="305804"/>
            <a:ext cx="9144000" cy="452499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56176" y="90872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633919" y="1196752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865670" y="342900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525907" y="3789040"/>
            <a:ext cx="216024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58205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2844" y="709418"/>
            <a:ext cx="8858312" cy="5664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Белостоцкая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И.С. Химия кремния: Учебное пособие.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М.: ИНФА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М, 2019.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64с. (Среднее профессиональное образование )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Рабухин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	А.И.	Савельев  В.Г.	 Физическая химия тугоплавких	неметаллических	 и силикатных соединений: Учебник.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М.: ИНФРА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М, 2020.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304с.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Романков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П.Г.,   Фролов   В.Ф.,  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Флисюк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  О.М.   Методы   расчета   процессов   и   аппаратов химической технологии (примеры и задачи): Учебное пособие для СПО.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2-е изд.,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испр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СПб.: ХИМИЗДДТ, 2019.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44с.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/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Габриелян О.С. Химия для профессий и специальностей технического профиля:   учебник/   О.С.Габриелян,   И.Г.   Остроумов. М.: Издательский центр «Академия», 2020.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256 с.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129581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Управляющая кнопка: далее 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637865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003277" y="152101"/>
            <a:ext cx="27478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Получение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61188" y="832468"/>
            <a:ext cx="8875307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Моноксид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кремния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можно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получить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нагревая кремний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недостатке кислорода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при температуре выше 400 °C: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2Si + 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Также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образуется при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восстановлении 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кремнием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при высоких температурах (например, на поверхности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тигля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производстве монокристаллического кремния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методом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Чохральского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ru-RU" dirty="0"/>
          </a:p>
        </p:txBody>
      </p:sp>
      <p:sp>
        <p:nvSpPr>
          <p:cNvPr id="12294" name="AutoShape 6" descr="{\displaystyle {\mathsf {2Si+O_{2}\rightarrow 2SiO}}.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6" name="AutoShape 8" descr="{\displaystyle {\mathsf {SiO_{2}+Si\rightarrow 2SiO}}.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/>
          <a:srcRect t="50287"/>
          <a:stretch/>
        </p:blipFill>
        <p:spPr>
          <a:xfrm>
            <a:off x="2964619" y="4246717"/>
            <a:ext cx="4476473" cy="8171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/>
          <a:srcRect b="45037"/>
          <a:stretch/>
        </p:blipFill>
        <p:spPr>
          <a:xfrm>
            <a:off x="2969874" y="5302906"/>
            <a:ext cx="4476473" cy="9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9221" y="692696"/>
            <a:ext cx="8882483" cy="574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/Цели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и задачи учебной дисциплины «Химия кремния»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/Цели 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и задачи учебной дисциплины «Химия кремния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».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700" b="1" dirty="0" err="1" smtClean="0">
                <a:latin typeface="Arial" pitchFamily="34" charset="0"/>
                <a:cs typeface="Arial" pitchFamily="34" charset="0"/>
              </a:rPr>
              <a:t>Связь«Химии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 кремния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» с другими 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дисциплинами.</a:t>
            </a:r>
            <a:endParaRPr lang="ru-RU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 smtClean="0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7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Связь«Химии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кремния» с другими дисциплинами.</a:t>
            </a:r>
            <a:endParaRPr lang="ru-RU" sz="2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/Роль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русских ученых в развитие химии кремния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/Роль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русских ученых в развитие химии кремния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/Кремний </a:t>
            </a:r>
            <a:r>
              <a:rPr lang="ru-RU" sz="2700" b="1" dirty="0">
                <a:latin typeface="Arial" panose="020B0604020202020204" pitchFamily="34" charset="0"/>
                <a:cs typeface="Arial" panose="020B0604020202020204" pitchFamily="34" charset="0"/>
              </a:rPr>
              <a:t>и его соединения</a:t>
            </a:r>
            <a:r>
              <a:rPr lang="ru-RU" sz="27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5"/>
            </a:pPr>
            <a:r>
              <a:rPr lang="en-US" sz="27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7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700" b="1" dirty="0">
                <a:latin typeface="Arial" pitchFamily="34" charset="0"/>
                <a:cs typeface="Arial" pitchFamily="34" charset="0"/>
              </a:rPr>
              <a:t> /Кремний и его </a:t>
            </a:r>
            <a:r>
              <a:rPr lang="ru-RU" sz="2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соединения.</a:t>
            </a:r>
            <a:endParaRPr lang="ru-RU" sz="2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968330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9222" y="692696"/>
            <a:ext cx="8858312" cy="595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соединения кремния: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карбиды</a:t>
            </a:r>
            <a:r>
              <a:rPr lang="ru-RU" sz="2800" b="1" dirty="0" smtClean="0"/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карбиды</a:t>
            </a:r>
            <a:r>
              <a:rPr lang="ru-RU" sz="2800" b="1" dirty="0" smtClean="0"/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нитриды</a:t>
            </a:r>
            <a:r>
              <a:rPr lang="ru-RU" sz="2800" b="1" dirty="0" smtClean="0"/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нитриды</a:t>
            </a:r>
            <a:r>
              <a:rPr lang="ru-RU" sz="2800" b="1" dirty="0" smtClean="0"/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бориды</a:t>
            </a:r>
            <a:r>
              <a:rPr lang="ru-RU" sz="2800" b="1" dirty="0" smtClean="0"/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кремния: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бориды</a:t>
            </a:r>
            <a:r>
              <a:rPr lang="ru-RU" sz="2800" b="1" dirty="0" smtClean="0"/>
              <a:t>.</a:t>
            </a:r>
          </a:p>
          <a:p>
            <a:pPr marL="514350" lvl="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силициды</a:t>
            </a:r>
            <a:r>
              <a:rPr lang="ru-RU" sz="2800" b="1" dirty="0" smtClean="0"/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13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/Бинарные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соединения кремния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силициды</a:t>
            </a:r>
            <a:r>
              <a:rPr lang="ru-RU" sz="2800" b="1" dirty="0" smtClean="0"/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212068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8" descr="002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-142900"/>
            <a:ext cx="714383" cy="71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49222" y="692696"/>
            <a:ext cx="8858312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lnSpc>
                <a:spcPct val="85000"/>
              </a:lnSpc>
              <a:buFont typeface="+mj-lt"/>
              <a:buAutoNum type="arabicPeriod" startAt="21"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https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wikipedia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org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/Галоидные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соединения 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1"/>
            </a:pPr>
            <a:r>
              <a:rPr lang="en-US" sz="2800" b="1" dirty="0" err="1">
                <a:latin typeface="Arial" pitchFamily="34" charset="0"/>
                <a:cs typeface="Arial" pitchFamily="34" charset="0"/>
              </a:rPr>
              <a:t>ttps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://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yandex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ru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images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Галоидные соединения 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1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nauka.club/khimiya/oksid-kremniya.html</a:t>
            </a:r>
          </a:p>
          <a:p>
            <a:pPr marL="514350" indent="-514350" algn="just">
              <a:lnSpc>
                <a:spcPct val="85000"/>
              </a:lnSpc>
              <a:buFont typeface="+mj-lt"/>
              <a:buAutoNum type="arabicPeriod" startAt="21"/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https://www.neboleem.net/dioksid-kremnija.php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7224" y="58143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Использованные источники</a:t>
            </a:r>
            <a:endParaRPr lang="ru-RU" sz="4000" b="1" dirty="0">
              <a:ln w="1905">
                <a:solidFill>
                  <a:sysClr val="windowText" lastClr="0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031002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3c2dec3b108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196752"/>
            <a:ext cx="45116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8072462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Управляющая кнопка: домой 9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111313" y="188640"/>
            <a:ext cx="3137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Применение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1052736"/>
            <a:ext cx="8640960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Моноксид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кремния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материал для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изолирующих, защитных,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пассивирующих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оптических слоев в полупроводниковых устройствах, волоконной оптике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Слои наносятся напылением в вакууме, реактивным распылением кремния в кислородной плазме.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9181" y="260648"/>
            <a:ext cx="8784976" cy="3074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Монооксид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кремния используется при изготовлении волоконной оптики,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изоляционных материалов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полупроводников (оптические слои). 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Домашнее задание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подготовить презентацию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с описанием области использования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64813" y="2253986"/>
            <a:ext cx="8712968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Второе соединение кремния с кислородом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диоксид кремния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наиболее характерное и устойчивое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).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Диоксид кремния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кремнезём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; лат. 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silica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) –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оксид кремния (IV)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Бесцветные кристаллы практически нерастворимые в воде, обладающие высокой твёрдостью и прочностью,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 атомной кристаллической решеткой (в узлах расположены отдельные атомы, соединенные ковалентными связями). Температура плавления –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1713 °C, кипения –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2590 °C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8358" y="0"/>
            <a:ext cx="3315642" cy="207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upload.wikimedia.org/wikipedia/commons/thumb/d/d5/Si-OCage.svg/800px-Si-OCage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327" y="0"/>
            <a:ext cx="2382409" cy="231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357082" y="1038337"/>
            <a:ext cx="4328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Диоксид кремния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16632"/>
            <a:ext cx="8640960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– главный компонент почти всех земных горных пород, в частности, 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кизельгура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Из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кремнезёма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 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силикатов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состоит 87 % массы литосферы. В крови и плазме человека концентрация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кремнезёма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составляет 0,001 % по массе.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Диатомовая земля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кизельгур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(диатомит) – кремнистая осадочная горная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порода.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upload.wikimedia.org/wikipedia/commons/thumb/2/27/Ziemia_okrzemkowa.JPG/260px-Ziemia_okrzemkow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38999"/>
            <a:ext cx="3240360" cy="257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17935" y="5718825"/>
            <a:ext cx="437391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Сканирующая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электронная микрофотография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2400" b="1" dirty="0" smtClean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диатомовой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земли</a:t>
            </a:r>
          </a:p>
        </p:txBody>
      </p:sp>
      <p:pic>
        <p:nvPicPr>
          <p:cNvPr id="1028" name="Picture 4" descr="https://upload.wikimedia.org/wikipedia/commons/thumb/3/31/Diatoms_through_the_microscope.jpg/220px-Diatoms_through_the_microscop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1159" y="3138998"/>
            <a:ext cx="3459273" cy="227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32" y="5418975"/>
            <a:ext cx="4572000" cy="9787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Живые морские диатомовые водоросли из Антарктиды (увеличенные)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 descr="D:\химия кремния\SiO2\кремнезё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7" y="404664"/>
            <a:ext cx="3816424" cy="213765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915816" y="3212976"/>
            <a:ext cx="2146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Кремнезём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28" name="AutoShape 4" descr="Аутигенный кремнезём. Биогенный способ осаждения растворенного кремнезем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D:\химия кремния\SiO2\аутигенный кремнезё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789040"/>
            <a:ext cx="3287838" cy="216024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95536" y="5959616"/>
            <a:ext cx="3096345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Аутигенный кремнезём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D:\химия кремния\SiO2\кремнезём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1948" y="116632"/>
            <a:ext cx="4712052" cy="3140968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3923928" y="3861048"/>
            <a:ext cx="5040560" cy="2332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Аутигенные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 минералы (от греч. </a:t>
            </a:r>
            <a:r>
              <a:rPr lang="ru-RU" sz="2600" b="1" dirty="0" err="1" smtClean="0">
                <a:latin typeface="Arial" pitchFamily="34" charset="0"/>
                <a:cs typeface="Arial" pitchFamily="34" charset="0"/>
              </a:rPr>
              <a:t>αὐϑιγενής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 местного происхождения) – минералы осадочных горных пород, образовавшиеся на месте в процессе седиментации и последующих превращений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16146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61189" y="708582"/>
            <a:ext cx="871296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Диоксид кремния SiO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– кислотный оксид, 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не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 реагирующий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 водой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907207" y="44624"/>
            <a:ext cx="5317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Химические свойства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2268" t="27032" r="19131"/>
          <a:stretch/>
        </p:blipFill>
        <p:spPr>
          <a:xfrm>
            <a:off x="395536" y="1815598"/>
            <a:ext cx="2442899" cy="34987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6275" t="12505" r="58573" b="15125"/>
          <a:stretch/>
        </p:blipFill>
        <p:spPr>
          <a:xfrm>
            <a:off x="3563888" y="1945628"/>
            <a:ext cx="2448272" cy="3960440"/>
          </a:xfrm>
          <a:prstGeom prst="rect">
            <a:avLst/>
          </a:prstGeom>
        </p:spPr>
      </p:pic>
      <p:sp>
        <p:nvSpPr>
          <p:cNvPr id="2" name="Стрелка вправо 1"/>
          <p:cNvSpPr/>
          <p:nvPr/>
        </p:nvSpPr>
        <p:spPr>
          <a:xfrm>
            <a:off x="2558939" y="3705809"/>
            <a:ext cx="1067580" cy="440078"/>
          </a:xfrm>
          <a:prstGeom prst="rightArrow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/>
          <a:srcRect l="14878" t="9641" r="73500" b="39364"/>
          <a:stretch/>
        </p:blipFill>
        <p:spPr>
          <a:xfrm>
            <a:off x="7130284" y="1612606"/>
            <a:ext cx="1512168" cy="3730360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 rot="20648199">
            <a:off x="5939395" y="4345587"/>
            <a:ext cx="1522478" cy="440078"/>
          </a:xfrm>
          <a:prstGeom prst="rightArrow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476167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23.05.13-домашние документы\Мое фото 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1" y="214290"/>
            <a:ext cx="1956847" cy="2876550"/>
          </a:xfrm>
          <a:prstGeom prst="rect">
            <a:avLst/>
          </a:prstGeom>
          <a:noFill/>
        </p:spPr>
      </p:pic>
      <p:sp>
        <p:nvSpPr>
          <p:cNvPr id="6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61274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Управляющая кнопка: домой 8">
            <a:hlinkClick r:id="rId3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2285984" y="283862"/>
            <a:ext cx="6657975" cy="385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Я, Кузьмина Ирина Викторовна, кандидат технических наук с большим опытом преподавания в высшей школе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 НКСЭ. 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Много знаю, люблю свой предмет, обобщила полезную для Вас информацию </a:t>
            </a:r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 дисциплине 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«Химия кремния»</a:t>
            </a:r>
            <a:endParaRPr lang="ru-RU" sz="3200" b="1" kern="1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191406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61189" y="188640"/>
            <a:ext cx="871296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Химически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стоек к действию кислот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но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реагирует с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газообразным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фтороводородом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+ 4HF → SiF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+ 2H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плавиковой кислотой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+ 4HF →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SiF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indent="4445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Эти две реакции широко используют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травления стекла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7504" y="159540"/>
            <a:ext cx="8784976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сплавлении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 щелочами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основными оксидами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а также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карбонатами активных металлов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образуются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силикаты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соли не имеющих постоянного состава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очень слабых, нерастворимых в воде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кремниевых кислот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общей формулы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xH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O·ySiO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(довольно часто в литературе упоминаются не кремниевые кислоты, а кремниевая кислота, хотя фактически речь при этом идёт об одном и том же веществе).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Например, может быть получен 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ортосиликат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натрия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Na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метасиликат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натрия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Na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697894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116632"/>
            <a:ext cx="8856984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метасиликат кальция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С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СaСO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С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СO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смешанный силикат кальция и натрия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СaСO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+ 6SiO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СaSi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+ СO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Из силиката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CaSi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O·CaO·6SiO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 изготовляют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оконное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стекло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29009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l="22328" t="11078" r="35057"/>
          <a:stretch/>
        </p:blipFill>
        <p:spPr>
          <a:xfrm>
            <a:off x="1087688" y="2109663"/>
            <a:ext cx="2016224" cy="30740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/>
          <a:srcRect l="15197"/>
          <a:stretch/>
        </p:blipFill>
        <p:spPr>
          <a:xfrm>
            <a:off x="4554625" y="2162766"/>
            <a:ext cx="4427531" cy="293535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52394" y="5589450"/>
            <a:ext cx="7308956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Жидкое стекло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смесь метасиликата натрия (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Na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 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калия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800" baseline="-25000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07338" y="116632"/>
            <a:ext cx="892915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Большинство силикатов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не имеет постоянного состава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Из всех силикатов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растворимы в воде только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силикаты натрия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Растворы этих силикатов в воде называют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жидким стеклом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59504" y="3646689"/>
            <a:ext cx="2892616" cy="412876"/>
          </a:xfrm>
          <a:prstGeom prst="rightArrow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524563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93304" y="188640"/>
            <a:ext cx="8928992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Состав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жидкого стекла</a:t>
            </a:r>
            <a:r>
              <a:rPr lang="ru-RU" sz="2800" b="1" dirty="0">
                <a:latin typeface="Arial" panose="020B0604020202020204" pitchFamily="34" charset="0"/>
              </a:rPr>
              <a:t> как </a:t>
            </a:r>
            <a:r>
              <a:rPr lang="ru-RU" sz="2800" b="1" dirty="0" smtClean="0">
                <a:latin typeface="Arial" panose="020B0604020202020204" pitchFamily="34" charset="0"/>
              </a:rPr>
              <a:t>правило 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нестехиометричен</a:t>
            </a:r>
            <a:r>
              <a:rPr lang="ru-RU" sz="2800" b="1" dirty="0">
                <a:latin typeface="Arial" panose="020B0604020202020204" pitchFamily="34" charset="0"/>
              </a:rPr>
              <a:t> и характеризуется так </a:t>
            </a:r>
            <a:r>
              <a:rPr lang="ru-RU" sz="2800" b="1" dirty="0" smtClean="0">
                <a:latin typeface="Arial" panose="020B0604020202020204" pitchFamily="34" charset="0"/>
              </a:rPr>
              <a:t>называемым модулем – отношением массы диоксида </a:t>
            </a:r>
            <a:r>
              <a:rPr lang="ru-RU" sz="2800" b="1" dirty="0">
                <a:latin typeface="Arial" panose="020B0604020202020204" pitchFamily="34" charset="0"/>
              </a:rPr>
              <a:t>кремния к массе оксида щелочного металла в составе продукта. Так, например, модуль жидкого стекла в составе типичного силикатного канцелярского клея обычно </a:t>
            </a:r>
            <a:r>
              <a:rPr lang="ru-RU" sz="2800" b="1" dirty="0" smtClean="0">
                <a:latin typeface="Arial" panose="020B0604020202020204" pitchFamily="34" charset="0"/>
              </a:rPr>
              <a:t>колеблется от </a:t>
            </a:r>
            <a:r>
              <a:rPr lang="ru-RU" sz="2800" b="1" dirty="0">
                <a:latin typeface="Arial" panose="020B0604020202020204" pitchFamily="34" charset="0"/>
              </a:rPr>
              <a:t>2,1 до 2,8 при </a:t>
            </a:r>
            <a:r>
              <a:rPr lang="ru-RU" sz="2800" b="1" dirty="0" smtClean="0">
                <a:latin typeface="Arial" panose="020B0604020202020204" pitchFamily="34" charset="0"/>
              </a:rPr>
              <a:t>содержании воды порядка </a:t>
            </a:r>
            <a:r>
              <a:rPr lang="ru-RU" sz="2800" b="1" dirty="0">
                <a:latin typeface="Arial" panose="020B0604020202020204" pitchFamily="34" charset="0"/>
              </a:rPr>
              <a:t>65 %.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37584411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/>
          <a:srcRect l="15197"/>
          <a:stretch/>
        </p:blipFill>
        <p:spPr>
          <a:xfrm>
            <a:off x="309930" y="2106097"/>
            <a:ext cx="3317613" cy="2199504"/>
          </a:xfrm>
          <a:prstGeom prst="rect">
            <a:avLst/>
          </a:prstGeom>
        </p:spPr>
      </p:pic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107338" y="116632"/>
            <a:ext cx="892915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Из-за гидролиза эти растворы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характеризуются сильно щелочной средой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Для гидролизованных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силикатов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характерно образование не истинных, 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коллоидных растворов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/>
          <a:srcRect l="21307" r="5302" b="5987"/>
          <a:stretch/>
        </p:blipFill>
        <p:spPr>
          <a:xfrm>
            <a:off x="4547604" y="1733506"/>
            <a:ext cx="3516928" cy="2532896"/>
          </a:xfrm>
          <a:prstGeom prst="rect">
            <a:avLst/>
          </a:prstGeom>
        </p:spPr>
      </p:pic>
      <p:sp>
        <p:nvSpPr>
          <p:cNvPr id="24" name="Стрелка вправо 23"/>
          <p:cNvSpPr/>
          <p:nvPr/>
        </p:nvSpPr>
        <p:spPr>
          <a:xfrm>
            <a:off x="2945480" y="2792973"/>
            <a:ext cx="2146348" cy="412876"/>
          </a:xfrm>
          <a:prstGeom prst="rightArrow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6733927" y="2133189"/>
            <a:ext cx="9361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</a:t>
            </a:r>
            <a:endParaRPr lang="ru-RU" sz="2800" baseline="-25000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7762903" y="2895853"/>
            <a:ext cx="870298" cy="412876"/>
          </a:xfrm>
          <a:prstGeom prst="rightArrow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292432" y="4565337"/>
            <a:ext cx="1029445" cy="412876"/>
          </a:xfrm>
          <a:prstGeom prst="rightArrow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309930" y="4359355"/>
            <a:ext cx="8510542" cy="2167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Na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NaH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2800" b="1" baseline="-25000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</a:p>
          <a:p>
            <a:pPr algn="ctr">
              <a:lnSpc>
                <a:spcPct val="85000"/>
              </a:lnSpc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Na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+2)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NaOH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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baseline="-25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(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+2)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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endParaRPr lang="ru-RU" sz="2800" baseline="-25000" dirty="0"/>
          </a:p>
        </p:txBody>
      </p:sp>
    </p:spTree>
    <p:extLst>
      <p:ext uri="{BB962C8B-B14F-4D97-AF65-F5344CB8AC3E}">
        <p14:creationId xmlns:p14="http://schemas.microsoft.com/office/powerpoint/2010/main" xmlns="" val="317943402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7338" y="116632"/>
            <a:ext cx="8929158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подкислении растворов силикатов натрия или калия выпадает студенистый белый осадок гидратированных кремниевых кислот.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-36512" y="4287330"/>
            <a:ext cx="4536669" cy="41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rgbClr val="0033CC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Разбавили в 2 раза водой</a:t>
            </a:r>
            <a:endParaRPr lang="ru-RU" sz="2600" baseline="-25000" dirty="0">
              <a:ln>
                <a:solidFill>
                  <a:srgbClr val="0033CC"/>
                </a:solidFill>
              </a:ln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/>
          <a:srcRect l="21307" r="5302" b="5987"/>
          <a:stretch/>
        </p:blipFill>
        <p:spPr>
          <a:xfrm>
            <a:off x="251521" y="1435016"/>
            <a:ext cx="3960440" cy="2852314"/>
          </a:xfrm>
          <a:prstGeom prst="rect">
            <a:avLst/>
          </a:prstGeom>
        </p:spPr>
      </p:pic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13660" y="5095350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6" cstate="print"/>
          <a:srcRect l="5136" r="24257" b="13754"/>
          <a:stretch/>
        </p:blipFill>
        <p:spPr>
          <a:xfrm>
            <a:off x="4863569" y="1586445"/>
            <a:ext cx="3384376" cy="232419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70935" y="2163766"/>
            <a:ext cx="777777" cy="116955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7000" b="1" dirty="0">
                <a:ln>
                  <a:solidFill>
                    <a:srgbClr val="C00000"/>
                  </a:solidFill>
                </a:ln>
                <a:solidFill>
                  <a:srgbClr val="FF66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+</a:t>
            </a:r>
            <a:endParaRPr lang="ru-RU" sz="7000" dirty="0">
              <a:ln>
                <a:solidFill>
                  <a:srgbClr val="C00000"/>
                </a:solidFill>
              </a:ln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7938100" y="2481026"/>
            <a:ext cx="1067580" cy="440078"/>
          </a:xfrm>
          <a:prstGeom prst="rightArrow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2419" y="4771759"/>
            <a:ext cx="3631314" cy="2041617"/>
          </a:xfrm>
          <a:prstGeom prst="rect">
            <a:avLst/>
          </a:prstGeom>
        </p:spPr>
      </p:pic>
      <p:sp>
        <p:nvSpPr>
          <p:cNvPr id="27" name="Стрелка вправо 26"/>
          <p:cNvSpPr/>
          <p:nvPr/>
        </p:nvSpPr>
        <p:spPr>
          <a:xfrm>
            <a:off x="107338" y="5482925"/>
            <a:ext cx="2482910" cy="440078"/>
          </a:xfrm>
          <a:prstGeom prst="rightArrow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500157" y="4920564"/>
            <a:ext cx="3922713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Студенистый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белый осадок гидратированных кремниевых кислот</a:t>
            </a:r>
            <a:endParaRPr lang="ru-RU" sz="2800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3092729" y="5332777"/>
            <a:ext cx="2631399" cy="459790"/>
          </a:xfrm>
          <a:prstGeom prst="straightConnector1">
            <a:avLst/>
          </a:prstGeom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9625072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0862" y="94293"/>
            <a:ext cx="4135672" cy="232518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10226" y="2514948"/>
            <a:ext cx="8496944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высушивании кислота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Н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переходит в оксид (для кожи не опасен): </a:t>
            </a:r>
            <a:endParaRPr lang="ru-RU" sz="2800" baseline="-250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/>
          <a:srcRect l="15687" r="21221"/>
          <a:stretch/>
        </p:blipFill>
        <p:spPr>
          <a:xfrm>
            <a:off x="360199" y="3339789"/>
            <a:ext cx="3672408" cy="32725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/>
          <a:srcRect l="35610" t="32282" r="16241" b="5703"/>
          <a:stretch/>
        </p:blipFill>
        <p:spPr>
          <a:xfrm>
            <a:off x="4333349" y="3333158"/>
            <a:ext cx="4494989" cy="3254991"/>
          </a:xfrm>
          <a:prstGeom prst="rect">
            <a:avLst/>
          </a:prstGeom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49514" y="51205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95756281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6251" b="7672"/>
          <a:stretch/>
        </p:blipFill>
        <p:spPr>
          <a:xfrm>
            <a:off x="6371052" y="73488"/>
            <a:ext cx="2539600" cy="30132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/>
          <a:srcRect l="35610" t="32282" r="16241" b="5703"/>
          <a:stretch/>
        </p:blipFill>
        <p:spPr>
          <a:xfrm>
            <a:off x="314113" y="-7775"/>
            <a:ext cx="3600032" cy="2606919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>
            <a:off x="3369938" y="950744"/>
            <a:ext cx="1067580" cy="440078"/>
          </a:xfrm>
          <a:prstGeom prst="rightArrow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/>
          <a:srcRect l="43359" t="10625" r="36164" b="7673"/>
          <a:stretch/>
        </p:blipFill>
        <p:spPr>
          <a:xfrm>
            <a:off x="4451341" y="13684"/>
            <a:ext cx="1321854" cy="29652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/>
          <a:srcRect l="42806" t="9642" r="37271" b="7672"/>
          <a:stretch/>
        </p:blipFill>
        <p:spPr>
          <a:xfrm>
            <a:off x="2888428" y="2766270"/>
            <a:ext cx="1134544" cy="2647270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>
            <a:off x="233904" y="4283999"/>
            <a:ext cx="2508423" cy="215108"/>
          </a:xfrm>
          <a:prstGeom prst="rightArrow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-210205" y="3157537"/>
            <a:ext cx="3396642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гидроксид калия + тёплая вода</a:t>
            </a:r>
            <a:endParaRPr lang="ru-RU" sz="28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80687" y="5425719"/>
            <a:ext cx="8955809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перемешивания пробирка нагрелась – раствор загустел:</a:t>
            </a:r>
          </a:p>
          <a:p>
            <a:pPr algn="ctr">
              <a:lnSpc>
                <a:spcPct val="80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K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9" cstate="print"/>
          <a:srcRect l="45756" t="17757" r="37271" b="21892"/>
          <a:stretch/>
        </p:blipFill>
        <p:spPr>
          <a:xfrm>
            <a:off x="7088873" y="2490462"/>
            <a:ext cx="1284583" cy="2568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Стрелка вправо 22"/>
          <p:cNvSpPr/>
          <p:nvPr/>
        </p:nvSpPr>
        <p:spPr>
          <a:xfrm>
            <a:off x="4075559" y="3682540"/>
            <a:ext cx="3126849" cy="265386"/>
          </a:xfrm>
          <a:prstGeom prst="rightArrow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3766636" y="3932333"/>
            <a:ext cx="361097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перемешивания</a:t>
            </a:r>
            <a:endParaRPr lang="ru-RU" sz="2800" dirty="0"/>
          </a:p>
        </p:txBody>
      </p:sp>
      <p:sp>
        <p:nvSpPr>
          <p:cNvPr id="25" name="Стрелка вправо 24"/>
          <p:cNvSpPr/>
          <p:nvPr/>
        </p:nvSpPr>
        <p:spPr>
          <a:xfrm rot="7500234">
            <a:off x="277531" y="2367949"/>
            <a:ext cx="1296144" cy="440078"/>
          </a:xfrm>
          <a:prstGeom prst="rightArrow">
            <a:avLst/>
          </a:prstGeom>
          <a:ln w="5715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24866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79512" y="188640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нагреве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взаимодействует с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углеродом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водородом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результате этой химической реакции образуются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карборунд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кремний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2Н</a:t>
            </a:r>
            <a:r>
              <a:rPr lang="ru-RU" sz="28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ru-RU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ru-RU" sz="28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+ 3С → </a:t>
            </a:r>
            <a:r>
              <a:rPr lang="ru-RU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+ 2CO (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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SiO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388813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Управляющая кнопка: домой 6">
            <a:hlinkClick r:id="" action="ppaction://noaction" highlightClick="1"/>
          </p:cNvPr>
          <p:cNvSpPr/>
          <p:nvPr/>
        </p:nvSpPr>
        <p:spPr>
          <a:xfrm>
            <a:off x="1714480" y="1428736"/>
            <a:ext cx="720725" cy="72072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9" name="Блок-схема: процесс 8"/>
          <p:cNvSpPr>
            <a:spLocks noChangeArrowheads="1"/>
          </p:cNvSpPr>
          <p:nvPr/>
        </p:nvSpPr>
        <p:spPr bwMode="auto">
          <a:xfrm>
            <a:off x="2944813" y="1512888"/>
            <a:ext cx="5730875" cy="476250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Вернуться к содержанию</a:t>
            </a:r>
          </a:p>
        </p:txBody>
      </p:sp>
      <p:sp>
        <p:nvSpPr>
          <p:cNvPr id="11" name="Блок-схема: процесс 10"/>
          <p:cNvSpPr>
            <a:spLocks noChangeArrowheads="1"/>
          </p:cNvSpPr>
          <p:nvPr/>
        </p:nvSpPr>
        <p:spPr bwMode="auto">
          <a:xfrm>
            <a:off x="2944813" y="3789363"/>
            <a:ext cx="5730875" cy="8969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выхода из программы нажмите «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Esc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»</a:t>
            </a:r>
            <a:r>
              <a:rPr lang="en-US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клавиатуре</a:t>
            </a:r>
          </a:p>
        </p:txBody>
      </p:sp>
      <p:sp>
        <p:nvSpPr>
          <p:cNvPr id="12" name="Блок-схема: процесс 11"/>
          <p:cNvSpPr>
            <a:spLocks noChangeArrowheads="1"/>
          </p:cNvSpPr>
          <p:nvPr/>
        </p:nvSpPr>
        <p:spPr bwMode="auto">
          <a:xfrm>
            <a:off x="2944813" y="2276475"/>
            <a:ext cx="5730875" cy="1223963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Переход к тому действию, о котором гласит надпись, выделенная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вишневым или желтым цветом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598" name="Прямоугольник 12"/>
          <p:cNvSpPr>
            <a:spLocks noChangeArrowheads="1"/>
          </p:cNvSpPr>
          <p:nvPr/>
        </p:nvSpPr>
        <p:spPr bwMode="auto">
          <a:xfrm>
            <a:off x="684213" y="2339471"/>
            <a:ext cx="2124075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Справочная таблица</a:t>
            </a: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Вернемся к опыту 2</a:t>
            </a:r>
            <a:endParaRPr lang="ru-RU" b="1" u="sng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428728" y="3786190"/>
            <a:ext cx="928694" cy="92869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Управляющая кнопка: назад 3">
            <a:hlinkClick r:id="" action="ppaction://noaction" highlightClick="1"/>
          </p:cNvPr>
          <p:cNvSpPr/>
          <p:nvPr/>
        </p:nvSpPr>
        <p:spPr>
          <a:xfrm>
            <a:off x="1357290" y="521495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Управляющая кнопка: далее 4">
            <a:hlinkClick r:id="" action="ppaction://noaction" highlightClick="1"/>
          </p:cNvPr>
          <p:cNvSpPr/>
          <p:nvPr/>
        </p:nvSpPr>
        <p:spPr>
          <a:xfrm>
            <a:off x="2071670" y="521495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Блок-схема: процесс 13"/>
          <p:cNvSpPr>
            <a:spLocks noChangeArrowheads="1"/>
          </p:cNvSpPr>
          <p:nvPr/>
        </p:nvSpPr>
        <p:spPr bwMode="auto">
          <a:xfrm>
            <a:off x="2944813" y="4941888"/>
            <a:ext cx="5730875" cy="935037"/>
          </a:xfrm>
          <a:prstGeom prst="flowChartProcess">
            <a:avLst/>
          </a:prstGeom>
          <a:solidFill>
            <a:srgbClr val="FFFF00"/>
          </a:solidFill>
          <a:ln w="19050" algn="ctr">
            <a:solidFill>
              <a:srgbClr val="4F7480"/>
            </a:solidFill>
            <a:miter lim="800000"/>
            <a:headEnd/>
            <a:tailEnd/>
          </a:ln>
        </p:spPr>
        <p:txBody>
          <a:bodyPr anchor="ctr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Кнопки для перемещения вперед и назад по </a:t>
            </a:r>
            <a:r>
              <a:rPr lang="ru-RU" sz="25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материалу занятий</a:t>
            </a:r>
            <a:endParaRPr lang="ru-RU" sz="25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94609" name="WordArt 17"/>
          <p:cNvSpPr>
            <a:spLocks noChangeArrowheads="1" noChangeShapeType="1" noTextEdit="1"/>
          </p:cNvSpPr>
          <p:nvPr/>
        </p:nvSpPr>
        <p:spPr bwMode="auto">
          <a:xfrm>
            <a:off x="1403648" y="260648"/>
            <a:ext cx="6713537" cy="933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Инструкция по использованию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kern="10" dirty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mpact"/>
              </a:rPr>
              <a:t> интерфейса</a:t>
            </a:r>
          </a:p>
        </p:txBody>
      </p:sp>
      <p:sp>
        <p:nvSpPr>
          <p:cNvPr id="18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01024" y="6286520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29520" y="6286520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2" action="ppaction://hlinksldjump" highlightClick="1"/>
          </p:cNvPr>
          <p:cNvSpPr/>
          <p:nvPr/>
        </p:nvSpPr>
        <p:spPr>
          <a:xfrm>
            <a:off x="8572528" y="6286520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D:\химия кремния\SiO2\oGG06CYFX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48575" r="36845" b="35596"/>
          <a:stretch/>
        </p:blipFill>
        <p:spPr bwMode="auto">
          <a:xfrm>
            <a:off x="1601005" y="2234638"/>
            <a:ext cx="6426853" cy="1584176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035" y="3652848"/>
            <a:ext cx="2695575" cy="26955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86331" y="6296036"/>
            <a:ext cx="1829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16632"/>
            <a:ext cx="864096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особых условиях взаимодействует с водой.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Окислительные свойства не характерны, и проявляются лишь в реакциях с сильными восстановителями: углём, алюминием, магнием, кальцием.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0" y="7284"/>
            <a:ext cx="9144000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</a:rPr>
              <a:t>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промышленности фосфор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</a:rPr>
              <a:t>получают </a:t>
            </a:r>
            <a:r>
              <a:rPr lang="ru-RU" sz="2800" b="1" dirty="0" smtClean="0">
                <a:latin typeface="Arial" panose="020B0604020202020204" pitchFamily="34" charset="0"/>
              </a:rPr>
              <a:t>из апатитов или фосфоритов в </a:t>
            </a:r>
            <a:r>
              <a:rPr lang="ru-RU" sz="2800" b="1" dirty="0">
                <a:latin typeface="Arial" panose="020B0604020202020204" pitchFamily="34" charset="0"/>
              </a:rPr>
              <a:t>результате взаимодействия </a:t>
            </a:r>
            <a:r>
              <a:rPr lang="ru-RU" sz="2800" b="1" dirty="0" smtClean="0">
                <a:latin typeface="Arial" panose="020B0604020202020204" pitchFamily="34" charset="0"/>
              </a:rPr>
              <a:t>с коксом и</a:t>
            </a:r>
            <a:r>
              <a:rPr lang="ru-RU" sz="2800" b="1" dirty="0">
                <a:latin typeface="Arial" panose="020B0604020202020204" pitchFamily="34" charset="0"/>
              </a:rPr>
              <a:t> 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кремнезёмом</a:t>
            </a:r>
            <a:r>
              <a:rPr lang="ru-RU" sz="2800" b="1" dirty="0">
                <a:latin typeface="Arial" panose="020B0604020202020204" pitchFamily="34" charset="0"/>
              </a:rPr>
              <a:t> при температуре около 1600 °С: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960" t="51299" r="50129" b="36219"/>
          <a:stretch/>
        </p:blipFill>
        <p:spPr>
          <a:xfrm>
            <a:off x="143508" y="1586871"/>
            <a:ext cx="8856984" cy="194772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297" y="3579464"/>
            <a:ext cx="8856984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</a:rPr>
              <a:t>Образующиеся пары фосфора </a:t>
            </a:r>
            <a:r>
              <a:rPr lang="ru-RU" sz="2800" b="1" dirty="0" smtClean="0">
                <a:latin typeface="Arial" panose="020B0604020202020204" pitchFamily="34" charset="0"/>
              </a:rPr>
              <a:t>конденсируются в </a:t>
            </a:r>
            <a:r>
              <a:rPr lang="ru-RU" sz="2800" b="1" dirty="0">
                <a:latin typeface="Arial" panose="020B0604020202020204" pitchFamily="34" charset="0"/>
              </a:rPr>
              <a:t>приёмнике под слоем воды в аллотропическую модификацию в виде белого фосфора.</a:t>
            </a:r>
            <a:endParaRPr lang="ru-RU" sz="28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825432" y="4604098"/>
            <a:ext cx="1493134" cy="2219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185095" y="6326539"/>
            <a:ext cx="2970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</a:rPr>
              <a:t>Белый фосфор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27783" y="2866199"/>
            <a:ext cx="1005005" cy="5629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851920" y="1609497"/>
            <a:ext cx="1008112" cy="5629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8397275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41" y="38999"/>
            <a:ext cx="9032463" cy="5190201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627784" y="4509120"/>
            <a:ext cx="1080120" cy="562954"/>
          </a:xfrm>
          <a:prstGeom prst="rect">
            <a:avLst/>
          </a:prstGeom>
          <a:noFill/>
          <a:ln w="57150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79119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316" y="564341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322684" y="0"/>
            <a:ext cx="69557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  <a:latin typeface="Arial Black" panose="020B0A04020102020204" pitchFamily="34" charset="0"/>
              </a:rPr>
              <a:t>Получение </a:t>
            </a:r>
            <a:r>
              <a:rPr 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диоксид кремния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842" y="740536"/>
            <a:ext cx="892915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промышленным способом получается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кварцевых заводах, производящих чистый кварцевый концентрат, который затем используется в химической и электронной промышленности, в производстве оптики, наполнителей для резиновых и лакокрасочных изделий, изготовлении ювелирных украшений и т.д. 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7986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03316" y="564341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07504" y="132505"/>
            <a:ext cx="8929158" cy="5366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Синтетический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получают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нагреванием кремния до температуры +400…+500 °C в атмосфере кислорода, при этом кремний окисляется до диоксида 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А также термическим оксидированием при больших температурах.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лабораторных условиях синтетический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может быть получен действием кислот, даже слабой уксусной, на растворимые силикаты. Например:</a:t>
            </a:r>
          </a:p>
          <a:p>
            <a:pPr algn="ctr">
              <a:lnSpc>
                <a:spcPct val="85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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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кремниевая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кислота сразу распадается на воду 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выпадающий в осадок.</a:t>
            </a:r>
          </a:p>
          <a:p>
            <a:pPr indent="442913" algn="just">
              <a:lnSpc>
                <a:spcPct val="85000"/>
              </a:lnSpc>
            </a:pP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2291019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515719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0979" y="221119"/>
            <a:ext cx="896448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некоторых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случаях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может быть получен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действием кислот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иные растворимые силикаты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методом коагуляции коллоидного кремнезема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под воздействием ионов. </a:t>
            </a: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Кроме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того,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получают путем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окисления кремния кислородом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температуре около 500 градусов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Цельсия:</a:t>
            </a:r>
          </a:p>
          <a:p>
            <a:pPr algn="ctr">
              <a:lnSpc>
                <a:spcPct val="85000"/>
              </a:lnSpc>
            </a:pPr>
            <a:r>
              <a:rPr lang="ru-RU" sz="28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О</a:t>
            </a:r>
            <a:r>
              <a:rPr lang="ru-RU" sz="2800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→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Натуральный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</a:t>
            </a:r>
            <a:r>
              <a:rPr lang="ru-R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виде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используется там, где не требуется высокая чистота материала.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86214"/>
            <a:ext cx="849694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33CC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Кристаллические модификации диоксида кремния и их природные минералы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33CC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464638"/>
            <a:ext cx="8784976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имеет несколько полиморфных модификаций.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Самая распространённая из них на поверхности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земли –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α-кварц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– кристаллизуется в тригональной сингонии. При нормальных условиях диоксид кремния чаще всего находится в полиморфной модификации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α-кварца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которая при температуре выше +573 °C обратимо переходит 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β-кварц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При дальнейшем повышении температуры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кварц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переходит в 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тридимит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и 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кристобалит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Эти полиморфные модификации устойчивы при высоких температурах и низких давлениях.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6036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3695" y="75103"/>
            <a:ext cx="8856984" cy="558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высоких температуре и давлении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сначала превращается 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коэсит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(который в 1953 году был синтезирован американским химиком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Лорингом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Коэсом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а затем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 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стишовит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(который в 1961 году был синтезирован С. М. Стишовым, а в 1962 году был обнаружен в кратере Бэрринджера (кратере Аризонского метеорита). Согласно некоторым исследованиям,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стишовит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слагает значительную часть мантии, так что вопрос о том, какая разновидность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наиболее распространена на Земле, пока не имеет однозначного ответа.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Также имеет аморфную модификацию –  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кварцевое стекло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165237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l="13474" t="5703" r="12920" b="15547"/>
          <a:stretch/>
        </p:blipFill>
        <p:spPr>
          <a:xfrm>
            <a:off x="35496" y="620688"/>
            <a:ext cx="9073009" cy="5457448"/>
          </a:xfrm>
          <a:prstGeom prst="rect">
            <a:avLst/>
          </a:prstGeom>
        </p:spPr>
      </p:pic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31225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077319" y="2348880"/>
            <a:ext cx="854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или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65375975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5656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61188" y="124816"/>
            <a:ext cx="8875307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природе также встречаются формы – опал, халцедон, кварцин, лютецит, аутигенный кварц, которые относятся к группе кремнезёма. Опал (SiO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·</a:t>
            </a:r>
            <a:r>
              <a:rPr lang="ru-RU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O) в шлифе бесцветен, изотропен, имеет отрицательный рельеф, отлагается в морских водоёмах, входит в состав многих кремнистых пород.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/>
          <a:srcRect l="14027" t="26375" r="16241" b="39172"/>
          <a:stretch/>
        </p:blipFill>
        <p:spPr>
          <a:xfrm>
            <a:off x="567277" y="3378761"/>
            <a:ext cx="7767130" cy="215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95286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21" name="WordArt 5"/>
          <p:cNvSpPr>
            <a:spLocks noChangeArrowheads="1" noChangeShapeType="1" noTextEdit="1"/>
          </p:cNvSpPr>
          <p:nvPr/>
        </p:nvSpPr>
        <p:spPr bwMode="auto">
          <a:xfrm>
            <a:off x="2908211" y="72976"/>
            <a:ext cx="4176042" cy="3794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Содержание</a:t>
            </a:r>
          </a:p>
        </p:txBody>
      </p:sp>
      <p:pic>
        <p:nvPicPr>
          <p:cNvPr id="495624" name="Picture 8" descr="читатель 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4382" y="3845"/>
            <a:ext cx="100965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4287" y="959876"/>
            <a:ext cx="9001156" cy="3977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-6350" algn="just">
              <a:lnSpc>
                <a:spcPct val="75000"/>
              </a:lnSpc>
            </a:pPr>
            <a:r>
              <a:rPr lang="ru-RU" sz="2800" b="1" dirty="0" smtClean="0">
                <a:ln w="1905"/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>Инструкция по использованию интерфейса</a:t>
            </a:r>
            <a:endParaRPr lang="ru-RU" sz="2800" b="1" dirty="0" smtClean="0">
              <a:ln w="1905"/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75000"/>
              </a:lnSpc>
            </a:pPr>
            <a:endParaRPr lang="ru-RU" sz="23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  <a:hlinkClick r:id="rId5" action="ppaction://hlinksldjump"/>
              </a:rPr>
              <a:t>Низшие кислородные соединения кремния (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  <a:hlinkClick r:id="rId5" action="ppaction://hlinksldjump"/>
              </a:rPr>
              <a:t>монооксид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5" action="ppaction://hlinksldjump"/>
              </a:rPr>
              <a:t>).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6" action="ppaction://hlinksldjump"/>
              </a:rPr>
              <a:t>Диоксид кремния.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7" action="ppaction://hlinksldjump"/>
              </a:rPr>
              <a:t>Кристаллические модификации диоксида кремния и их природные минералы.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rId8" action="ppaction://hlinksldjump"/>
              </a:rPr>
              <a:t>Практическая работа № 2 «Изучение модификаций кремнезёма».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9" action="ppaction://hlinksldjump"/>
              </a:rPr>
              <a:t>Проверим, как Вы поняли и запомнили  пройденный материал.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>
                <a:latin typeface="Arial" pitchFamily="34" charset="0"/>
                <a:cs typeface="Arial" pitchFamily="34" charset="0"/>
                <a:hlinkClick r:id="rId10" action="ppaction://hlinksldjump"/>
              </a:rPr>
              <a:t>Проверьте свои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10" action="ppaction://hlinksldjump"/>
              </a:rPr>
              <a:t>ответы.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  <a:hlinkClick r:id="rId11" action="ppaction://hlinksldjump"/>
              </a:rPr>
              <a:t>Задания для подготовки к опросам и экзаменам.</a:t>
            </a:r>
            <a:r>
              <a:rPr lang="ru-RU" sz="2800" b="1" kern="1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kern="10" dirty="0">
                <a:latin typeface="Arial" pitchFamily="34" charset="0"/>
                <a:cs typeface="Arial" pitchFamily="34" charset="0"/>
                <a:hlinkClick r:id="rId12" action="ppaction://hlinksldjump"/>
              </a:rPr>
              <a:t>Проверьте свои ответы. </a:t>
            </a:r>
            <a:endParaRPr lang="ru-RU" sz="2800" b="1" kern="10" dirty="0">
              <a:latin typeface="Arial" pitchFamily="34" charset="0"/>
              <a:cs typeface="Arial" pitchFamily="34" charset="0"/>
            </a:endParaRPr>
          </a:p>
          <a:p>
            <a:pPr marL="446088" indent="-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  <a:hlinkClick r:id="rId13" action="ppaction://hlinksldjump"/>
              </a:rPr>
              <a:t>Использованные источники.</a:t>
            </a:r>
            <a:r>
              <a:rPr lang="ru-RU" sz="2800" b="1" dirty="0" smtClean="0">
                <a:latin typeface="Arial" pitchFamily="34" charset="0"/>
                <a:cs typeface="Arial" pitchFamily="34" charset="0"/>
                <a:hlinkClick r:id="" action="ppaction://noaction"/>
              </a:rPr>
              <a:t> 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1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061453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l="16241" t="5703" r="14027" b="7673"/>
          <a:stretch/>
        </p:blipFill>
        <p:spPr>
          <a:xfrm>
            <a:off x="971600" y="1268760"/>
            <a:ext cx="7128792" cy="4978839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50228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61188" y="75103"/>
            <a:ext cx="8875307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Халцедон, кварцин, лютецит – 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представляют собой скрытокристаллические разновидности кварца. </a:t>
            </a:r>
          </a:p>
        </p:txBody>
      </p:sp>
    </p:spTree>
    <p:extLst>
      <p:ext uri="{BB962C8B-B14F-4D97-AF65-F5344CB8AC3E}">
        <p14:creationId xmlns:p14="http://schemas.microsoft.com/office/powerpoint/2010/main" xmlns="" val="180826981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36036" y="529274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61188" y="75103"/>
            <a:ext cx="8875307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Образуют волокнистые агрегаты, розетки, сферолиты, бесцветные, голубоватые, желтоватые. Отличаются между собой некоторыми свойствами – у халцедона и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кварцина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– прямое погасание, у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лютецита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– косое, у халцедона – отрицательное удлинение.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575" y="3010672"/>
            <a:ext cx="2182659" cy="2061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69052" y="3075191"/>
            <a:ext cx="1679412" cy="19318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95936" y="3092769"/>
            <a:ext cx="1995334" cy="147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72339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338" y="13846"/>
            <a:ext cx="8929158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Главным структурным элементом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как твёрдого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диоксида 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так 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всех силикатов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выступает группа [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], в которой атом кремния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окружен тетраэдром из четырёх атомов кислорода О. При этом каждый атом кислорода соединён с двумя атомами кремния. Фрагменты [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] могут быть связаны между собой по-разному. Среди силикатов по характеру связи в них фрагментов [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4/2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] выделяют островные, цепочечные, ленточные, слоистые, каркасные и другие.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4208622"/>
            <a:ext cx="2848131" cy="14397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7811" y="4134973"/>
            <a:ext cx="4168393" cy="26558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91764" y="5967927"/>
            <a:ext cx="572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46676" y="4150232"/>
            <a:ext cx="503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ru-RU" sz="3200" dirty="0">
              <a:solidFill>
                <a:srgbClr val="FF0000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220637" y="4533414"/>
            <a:ext cx="783411" cy="2552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16" idx="1"/>
          </p:cNvCxnSpPr>
          <p:nvPr/>
        </p:nvCxnSpPr>
        <p:spPr>
          <a:xfrm flipH="1">
            <a:off x="3185096" y="4442620"/>
            <a:ext cx="56158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2976195" y="5112988"/>
            <a:ext cx="572593" cy="953812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064357" y="6243808"/>
            <a:ext cx="1759969" cy="74466"/>
          </a:xfrm>
          <a:prstGeom prst="straightConnector1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Управляющая кнопка: далее 3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3" name="Управляющая кнопка: назад 3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4" name="Управляющая кнопка: домой 33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5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612823" y="5196879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7905198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547664" y="53981"/>
            <a:ext cx="56316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33CC"/>
                </a:solidFill>
                <a:latin typeface="Arial Black" panose="020B0A04020102020204" pitchFamily="34" charset="0"/>
              </a:rPr>
              <a:t>Пористые кремнезёмы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504" y="764704"/>
            <a:ext cx="896448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Пористые кремнезёмы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получают различными методами.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Силохром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получают путём агрегирования аэросила, который, в свою очередь, получают сжиганием 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силана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SiH</a:t>
            </a:r>
            <a:r>
              <a:rPr lang="ru-RU" sz="2800" b="1" baseline="-25000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Силохром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характеризуется высокой чистотой, низкой механической прочностью. Характерный размер удельной поверхности 60–120 м²/г.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Применяется в качестве сорбента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 хроматографии, наполнителя резин, катализе.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9258" y="4644382"/>
            <a:ext cx="2861106" cy="211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567330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2008" y="188640"/>
            <a:ext cx="896448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Силикагель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получают путём высушивания геля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кремниевой кислоты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В сравнении с </a:t>
            </a:r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силохромом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обладает меньшей чистотой, однако может обладать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чрезвычайно развитой поверхностью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обычно от 300 м²/г до 700 м²/г .</a:t>
            </a:r>
          </a:p>
        </p:txBody>
      </p:sp>
      <p:pic>
        <p:nvPicPr>
          <p:cNvPr id="17" name="Picture 2" descr="https://silikagel.ru/upload/iblock/4e0/4e0f206b0138b2fccd4a29d7672874c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5480" y="3112581"/>
            <a:ext cx="6581659" cy="306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6072" y="6296036"/>
            <a:ext cx="6010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Силикагель КСКГ индикаторный</a:t>
            </a:r>
          </a:p>
        </p:txBody>
      </p:sp>
      <p:pic>
        <p:nvPicPr>
          <p:cNvPr id="18" name="Picture 2" descr="https://upload.wikimedia.org/wikipedia/commons/thumb/7/71/SilicaGel.jpg/1280px-SilicaGe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5955"/>
          <a:stretch/>
        </p:blipFill>
        <p:spPr bwMode="auto">
          <a:xfrm>
            <a:off x="5673917" y="1997293"/>
            <a:ext cx="3638222" cy="33535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5923818" y="5302906"/>
            <a:ext cx="3388321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Гранулы сухого силикагеля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9879111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7504" y="188640"/>
            <a:ext cx="896448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Кремниевый аэрогель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приблизительно на 99,8 % состоит из воздуха и может иметь плотность до 1,9 кг/м³ (всего в 1,5 раза больше плотности воздуха).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88224" y="2852936"/>
            <a:ext cx="2555776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Блок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аэрогеля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в руке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5" cstate="print"/>
          <a:srcRect l="19191" t="21129" r="27654" b="43434"/>
          <a:stretch>
            <a:fillRect/>
          </a:stretch>
        </p:blipFill>
        <p:spPr bwMode="auto">
          <a:xfrm>
            <a:off x="6551712" y="1412776"/>
            <a:ext cx="2592288" cy="138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7" name="AutoShape 7" descr="Структуру аэрогеля иногда иносказательно называют «жемчужной нитью». Как явствует из иллюстрации, сравнение достаточно точно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7288" name="Picture 8"/>
          <p:cNvPicPr>
            <a:picLocks noChangeAspect="1" noChangeArrowheads="1"/>
          </p:cNvPicPr>
          <p:nvPr/>
        </p:nvPicPr>
        <p:blipFill>
          <a:blip r:embed="rId6" cstate="print"/>
          <a:srcRect l="14563" t="41879" r="40550" b="26376"/>
          <a:stretch>
            <a:fillRect/>
          </a:stretch>
        </p:blipFill>
        <p:spPr bwMode="auto">
          <a:xfrm>
            <a:off x="0" y="2046450"/>
            <a:ext cx="6516216" cy="3686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0" y="5733256"/>
            <a:ext cx="752432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Структуру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аэрогеля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иногда иносказательно называют 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«жемчужной нитью»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56780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5" cstate="print"/>
          <a:srcRect l="13875" t="15961" r="40057" b="9473"/>
          <a:stretch>
            <a:fillRect/>
          </a:stretch>
        </p:blipFill>
        <p:spPr bwMode="auto">
          <a:xfrm>
            <a:off x="72008" y="54052"/>
            <a:ext cx="5220072" cy="675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292080" y="476672"/>
            <a:ext cx="3851920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Образцы «звездной пыли»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из кометы 81P/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Вильда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пойманные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аэрогелевыми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ловушками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исследовательского аппарата </a:t>
            </a:r>
            <a:r>
              <a:rPr lang="ru-RU" sz="2800" b="1" i="1" dirty="0" err="1" smtClean="0">
                <a:latin typeface="Arial" pitchFamily="34" charset="0"/>
                <a:cs typeface="Arial" pitchFamily="34" charset="0"/>
              </a:rPr>
              <a:t>Stardust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Фото с сайта </a:t>
            </a:r>
            <a:r>
              <a:rPr lang="ru-RU" sz="28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stardust.jpl.nasa.gov</a:t>
            </a:r>
            <a:endParaRPr lang="ru-RU" sz="28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3076" name="Picture 4" descr="https://present5.com/presentation/1/181907673_428183478.pdf-img/181907673_428183478.pdf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6"/>
            <a:ext cx="9141822" cy="685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Управляющая кнопка: далее 1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назад 18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домой 19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513" y="520550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9290" y="53735"/>
            <a:ext cx="9004742" cy="1923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Повторим: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имеет атомную кристаллическую решётку,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нерастворим в воде, 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тугоплавкий (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пл.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= 1700 </a:t>
            </a:r>
            <a:r>
              <a:rPr lang="ru-RU" sz="2800" b="1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широко распространён в природе 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584" y="2204864"/>
            <a:ext cx="8720812" cy="3702991"/>
          </a:xfrm>
          <a:prstGeom prst="rect">
            <a:avLst/>
          </a:prstGeom>
        </p:spPr>
      </p:pic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домой 20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233384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4098" name="Picture 2" descr="D:\химия кремния\SiO2\slide-10.jpg"/>
          <p:cNvPicPr>
            <a:picLocks noChangeAspect="1" noChangeArrowheads="1"/>
          </p:cNvPicPr>
          <p:nvPr/>
        </p:nvPicPr>
        <p:blipFill rotWithShape="1">
          <a:blip r:embed="rId3" cstate="print"/>
          <a:srcRect l="1963" t="12161" r="1963" b="13189"/>
          <a:stretch/>
        </p:blipFill>
        <p:spPr bwMode="auto">
          <a:xfrm>
            <a:off x="-20635" y="836712"/>
            <a:ext cx="9143999" cy="5321508"/>
          </a:xfrm>
          <a:prstGeom prst="rect">
            <a:avLst/>
          </a:prstGeom>
          <a:noFill/>
        </p:spPr>
      </p:pic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назад 1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20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513" y="528497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843808" y="0"/>
            <a:ext cx="31373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33CC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Применение</a:t>
            </a:r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33CC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8861"/>
            <a:ext cx="8496944" cy="889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Низшие кислородные соединения кремния (</a:t>
            </a:r>
            <a:r>
              <a:rPr lang="ru-RU" sz="3200" b="1" dirty="0" err="1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монооксид</a:t>
            </a: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)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1026" name="Picture 2" descr="https://cf.ppt-online.org/files/slide/j/JGfIdZEthWPe3z0TvRYVgXy75aF9oCHSj2iDcb/slide-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94" t="13149" r="5540" b="7749"/>
          <a:stretch/>
        </p:blipFill>
        <p:spPr bwMode="auto">
          <a:xfrm>
            <a:off x="2913" y="2990397"/>
            <a:ext cx="5900433" cy="3886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47398" y="1066793"/>
            <a:ext cx="8817089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Окси́д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кре́мния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(II) (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моноокси́д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кремния)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смолоподобное </a:t>
            </a:r>
            <a:r>
              <a:rPr lang="ru-RU" sz="2800" b="1" u="sng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аморфное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вещество, при обычных условиях устойчиво к действию кислорода. </a:t>
            </a:r>
            <a:r>
              <a:rPr lang="ru-RU" sz="28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Относится к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несолеобразующим оксидам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923928" y="4221088"/>
            <a:ext cx="144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83056859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93166"/>
            <a:ext cx="8784976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Аморфный непористый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применяется: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 пищевой промышленности в качестве вспомогательного вещества E551, препятствующего слёживанию и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комкованию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08" y="3050958"/>
            <a:ext cx="5076056" cy="3807042"/>
          </a:xfrm>
          <a:prstGeom prst="rect">
            <a:avLst/>
          </a:prstGeom>
        </p:spPr>
      </p:pic>
      <p:pic>
        <p:nvPicPr>
          <p:cNvPr id="5122" name="Picture 2" descr="https://koketta.ru/wp-content/uploads/7/4/c/74cc0404c806b559583a751c4870d34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5531" y="2276872"/>
            <a:ext cx="3597741" cy="458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61457088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35930" y="124816"/>
            <a:ext cx="882855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парафармацевтике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(зубные пасты), 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 фармацевтической промышленности в качестве вспомогательного вещества (внесён в большинство фармакопей), для стабилизации суспензий и линиментов, в качестве загустителя мазевых основ, наполнителя таблеток и суппозиториев.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90" y="2758360"/>
            <a:ext cx="7421684" cy="409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945277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35930" y="0"/>
            <a:ext cx="882855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входит в состав композиции пломбировочных материалов, 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снижает гигроскопичность сухих экстрактов, замедляет выход БАВ из различных лекарственных форм; </a:t>
            </a:r>
          </a:p>
        </p:txBody>
      </p:sp>
      <p:pic>
        <p:nvPicPr>
          <p:cNvPr id="12290" name="Picture 2" descr="https://rk-stom.ru/upload/iblock/076/mhuhld9855wr1srfjeceafpszgpy78c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53" y="2065610"/>
            <a:ext cx="5694983" cy="481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670925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209" t="33646" r="56780" b="34072"/>
          <a:stretch/>
        </p:blipFill>
        <p:spPr>
          <a:xfrm>
            <a:off x="4723849" y="2410891"/>
            <a:ext cx="4144559" cy="2892015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/>
          <a:srcRect l="26203" t="25391" r="38378" b="30313"/>
          <a:stretch/>
        </p:blipFill>
        <p:spPr>
          <a:xfrm>
            <a:off x="-10598" y="3617640"/>
            <a:ext cx="4608513" cy="3240360"/>
          </a:xfrm>
          <a:prstGeom prst="rect">
            <a:avLst/>
          </a:prstGeom>
        </p:spPr>
      </p:pic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4376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AutoShape 2" descr="Рисунок 2. Высокоэффективный сорбент широкого спектра на основе коллоидного диоксида крем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8" cstate="print"/>
          <a:srcRect l="9741" t="32203" r="34741" b="16856"/>
          <a:stretch>
            <a:fillRect/>
          </a:stretch>
        </p:blipFill>
        <p:spPr bwMode="auto">
          <a:xfrm>
            <a:off x="853498" y="2230580"/>
            <a:ext cx="2880320" cy="211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35930" y="0"/>
            <a:ext cx="882855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качестве пищевой добавки или лекарственного препарата в качестве энтеросорбента 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Полисорб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МП с широким спектром применения с учётом высокой удельной поверхности сорбции (в интервале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300 – 400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м²) на 1 г основного вещества.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4405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5930" y="0"/>
            <a:ext cx="882855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качестве пищевых добавок и сорбента, 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матриц для создания лекарственных форм с заданными свойствами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так как нет кристаллической структуры (аморфен),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17347" t="16532" r="32844" b="22438"/>
          <a:stretch/>
        </p:blipFill>
        <p:spPr>
          <a:xfrm>
            <a:off x="28962" y="1694238"/>
            <a:ext cx="7495820" cy="5163786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74599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4624"/>
            <a:ext cx="8964488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Наноструктурный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(пирогенный)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коллоидный диоксид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кремния (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), очень легкий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микронизированный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порошок с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выраженными  адсорбционными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свойствами.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Аэросил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это торговое название первоначального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разработчика –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немецкой химической компании «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Evonik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Degussa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AG».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Техническое название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пирогенная двуокись 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85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Получают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взаимодействием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газообразного четыреххлористого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кремния с парами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воды:</a:t>
            </a:r>
          </a:p>
          <a:p>
            <a:pPr algn="ctr">
              <a:lnSpc>
                <a:spcPct val="85000"/>
              </a:lnSpc>
            </a:pP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→ 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/>
          <a:srcRect l="47682" t="28128" r="31842" b="36435"/>
          <a:stretch/>
        </p:blipFill>
        <p:spPr>
          <a:xfrm>
            <a:off x="5517786" y="4507242"/>
            <a:ext cx="2304256" cy="22419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l="13383" t="6688" r="16794" b="38187"/>
          <a:stretch/>
        </p:blipFill>
        <p:spPr>
          <a:xfrm>
            <a:off x="55912" y="4532006"/>
            <a:ext cx="5151821" cy="2286725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4" name="Picture 12" descr="пишу 1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95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07284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78849" name="Picture 1"/>
          <p:cNvPicPr>
            <a:picLocks noChangeAspect="1" noChangeArrowheads="1"/>
          </p:cNvPicPr>
          <p:nvPr/>
        </p:nvPicPr>
        <p:blipFill>
          <a:blip r:embed="rId3" cstate="print"/>
          <a:srcRect l="22821" t="53933" r="40937" b="15420"/>
          <a:stretch>
            <a:fillRect/>
          </a:stretch>
        </p:blipFill>
        <p:spPr bwMode="auto">
          <a:xfrm>
            <a:off x="107504" y="6570"/>
            <a:ext cx="8928992" cy="605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0" y="5877272"/>
            <a:ext cx="9144000" cy="781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Средний размер первичных частиц различных типов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AEROSIL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/>
          </a:p>
        </p:txBody>
      </p:sp>
      <p:sp>
        <p:nvSpPr>
          <p:cNvPr id="20" name="Управляющая кнопка: далее 1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Управляющая кнопка: назад 2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домой 21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5820104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0372" t="44784" r="48169" b="51906"/>
          <a:stretch/>
        </p:blipFill>
        <p:spPr bwMode="auto">
          <a:xfrm>
            <a:off x="120044" y="98775"/>
            <a:ext cx="6468180" cy="56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16795" t="59844" r="20114" b="31297"/>
          <a:stretch/>
        </p:blipFill>
        <p:spPr>
          <a:xfrm>
            <a:off x="539552" y="692696"/>
            <a:ext cx="7632848" cy="6025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12919" t="2750" r="12921" b="21454"/>
          <a:stretch/>
        </p:blipFill>
        <p:spPr>
          <a:xfrm>
            <a:off x="600337" y="1323244"/>
            <a:ext cx="7644071" cy="43924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/>
          <a:srcRect l="47682" t="28128" r="31842" b="36435"/>
          <a:stretch/>
        </p:blipFill>
        <p:spPr>
          <a:xfrm>
            <a:off x="0" y="4826207"/>
            <a:ext cx="2088232" cy="2031793"/>
          </a:xfrm>
          <a:prstGeom prst="rect">
            <a:avLst/>
          </a:prstGeom>
        </p:spPr>
      </p:pic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домой 9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495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98280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58556"/>
            <a:ext cx="5364088" cy="18994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5856" y="709884"/>
            <a:ext cx="1359296" cy="13592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65002" y="3245273"/>
            <a:ext cx="1831303" cy="3612727"/>
          </a:xfrm>
          <a:prstGeom prst="rect">
            <a:avLst/>
          </a:prstGeom>
        </p:spPr>
      </p:pic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0421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0" y="188640"/>
            <a:ext cx="91440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применяют в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производстве стекла, 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керамики, 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абразивов, 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бетонных изделий, 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для получения кремния, 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 наполнитель в производстве резин, 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 производстве кремнезёмистых огнеупоров, </a:t>
            </a:r>
          </a:p>
          <a:p>
            <a:pPr marL="457200" indent="-457200" algn="just">
              <a:lnSpc>
                <a:spcPct val="85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 хроматографии и другом.</a:t>
            </a: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2008" y="46594"/>
            <a:ext cx="8964488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Кристаллы кварца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 обладают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пьезоэлектри-ческими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 свойствами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 поэтому используются в радиотехнике, ультразвуковых установках, в зажигалках, в изготовлении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оргонитов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indent="449263" algn="just">
              <a:lnSpc>
                <a:spcPct val="85000"/>
              </a:lnSpc>
              <a:buClr>
                <a:srgbClr val="C00000"/>
              </a:buClr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Разобрав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itchFamily="34" charset="0"/>
                <a:cs typeface="Arial" pitchFamily="34" charset="0"/>
              </a:rPr>
              <a:t>кварцевый резонатор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, мы можем увидеть воочию сам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кристалл кварца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 Давайте вскроем кварц советского производства вот в </a:t>
            </a:r>
            <a:r>
              <a:rPr lang="ru-RU" sz="2800" b="1" u="sng" dirty="0" smtClean="0">
                <a:latin typeface="Arial" pitchFamily="34" charset="0"/>
                <a:cs typeface="Arial" pitchFamily="34" charset="0"/>
              </a:rPr>
              <a:t>таком корпусе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4754" name="AutoShape 2" descr="что внутри кварцевого резонатор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4" cstate="print"/>
          <a:srcRect l="12694" t="33680" r="40057" b="10212"/>
          <a:stretch>
            <a:fillRect/>
          </a:stretch>
        </p:blipFill>
        <p:spPr bwMode="auto">
          <a:xfrm>
            <a:off x="0" y="3300805"/>
            <a:ext cx="3744416" cy="355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779912" y="4869160"/>
            <a:ext cx="5364088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Прозрачный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кристалл кварца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размещенный между двумя металлическими пластинками, к которым подпаяны выводы.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5" cstate="print"/>
          <a:srcRect l="25785" t="35234" r="50000" b="49262"/>
          <a:stretch>
            <a:fillRect/>
          </a:stretch>
        </p:blipFill>
        <p:spPr bwMode="auto">
          <a:xfrm>
            <a:off x="3707904" y="3356992"/>
            <a:ext cx="29523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5"/>
          <p:cNvPicPr>
            <a:picLocks noChangeAspect="1" noChangeArrowheads="1"/>
          </p:cNvPicPr>
          <p:nvPr/>
        </p:nvPicPr>
        <p:blipFill>
          <a:blip r:embed="rId6" cstate="print"/>
          <a:srcRect l="10429" t="41141" r="63584" b="35973"/>
          <a:stretch>
            <a:fillRect/>
          </a:stretch>
        </p:blipFill>
        <p:spPr bwMode="auto">
          <a:xfrm>
            <a:off x="6732240" y="2780928"/>
            <a:ext cx="2160240" cy="152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Прямая со стрелкой 15"/>
          <p:cNvCxnSpPr/>
          <p:nvPr/>
        </p:nvCxnSpPr>
        <p:spPr>
          <a:xfrm>
            <a:off x="2915816" y="2780928"/>
            <a:ext cx="4680520" cy="36004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3582894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3000364" y="116632"/>
            <a:ext cx="25731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434"/>
                </a:solidFill>
                <a:latin typeface="Arial Black" panose="020B0A04020102020204" pitchFamily="34" charset="0"/>
              </a:rPr>
              <a:t>В природе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7434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09850"/>
            <a:ext cx="4762500" cy="424815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61189" y="656169"/>
            <a:ext cx="871296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Газообразный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моноксид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кремния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обнаружен в межзвёздных газопылевых облаках и солнечных пятнах. На Земле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газообразный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не встречается.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247888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260648"/>
            <a:ext cx="8640960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Также используется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производства волоконно-оптических кабелей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Используется чистый плавленый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диоксид 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 добавкой в него некоторых специальных ингредиентов.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Кремнезёмная нить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также используется в нагревательных элементах электронных сигарет, так как хорошо впитывает жидкость и не разрушается под нагревом спирали.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0657" name="Picture 1"/>
          <p:cNvPicPr>
            <a:picLocks noChangeAspect="1" noChangeArrowheads="1"/>
          </p:cNvPicPr>
          <p:nvPr/>
        </p:nvPicPr>
        <p:blipFill>
          <a:blip r:embed="rId5" cstate="print"/>
          <a:srcRect l="3244" t="30727" b="21286"/>
          <a:stretch>
            <a:fillRect/>
          </a:stretch>
        </p:blipFill>
        <p:spPr bwMode="auto">
          <a:xfrm>
            <a:off x="251520" y="3649268"/>
            <a:ext cx="6284021" cy="249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51520" y="5592722"/>
            <a:ext cx="864096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Волоконно-оптическими</a:t>
            </a:r>
            <a:r>
              <a:rPr lang="ru-RU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называют линии, предназначенные для передачи информации в оптическом диапазоне.</a:t>
            </a:r>
            <a:endParaRPr lang="ru-RU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188640"/>
            <a:ext cx="871296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Диоксид кремния 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нашёл наиболее широкое применение в шинной промышленности, производстве РТИ и пластмасс, химической промышленности, машиностроении, а в ряде конкретных операций:</a:t>
            </a:r>
          </a:p>
          <a:p>
            <a:pPr marL="36195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носитель катализаторов и химических средств защиты растений;</a:t>
            </a: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5" cstate="print"/>
          <a:srcRect l="13285" t="38848" r="38285" b="9473"/>
          <a:stretch>
            <a:fillRect/>
          </a:stretch>
        </p:blipFill>
        <p:spPr bwMode="auto">
          <a:xfrm>
            <a:off x="611560" y="3140968"/>
            <a:ext cx="3456384" cy="295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6093296"/>
            <a:ext cx="581439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Керамические автомобильные катализаторы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188640"/>
            <a:ext cx="871296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в качестве сорбентов и фильтровальных порошков для регенерации нефтепродуктов;</a:t>
            </a:r>
          </a:p>
          <a:p>
            <a:pPr marL="36195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высококачественный флюс в процессах цветной металлургии;</a:t>
            </a:r>
          </a:p>
        </p:txBody>
      </p:sp>
      <p:sp>
        <p:nvSpPr>
          <p:cNvPr id="202754" name="AutoShape 2" descr="https://s.alicdn.com/@sc04/kf/HTB14Ok3gtrJ8KJjSspaq6xuKpXan.jpg_960x9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5" cstate="print"/>
          <a:srcRect l="16828" t="26297" r="47735" b="32360"/>
          <a:stretch>
            <a:fillRect/>
          </a:stretch>
        </p:blipFill>
        <p:spPr bwMode="auto">
          <a:xfrm>
            <a:off x="251520" y="1916832"/>
            <a:ext cx="3528392" cy="32931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23528" y="5229200"/>
            <a:ext cx="7200800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Гидрофобный порошок диоксида кремния </a:t>
            </a:r>
            <a:r>
              <a:rPr lang="ru-RU" sz="2800" b="1" dirty="0" err="1" smtClean="0">
                <a:latin typeface="Arial" pitchFamily="34" charset="0"/>
                <a:cs typeface="Arial" pitchFamily="34" charset="0"/>
              </a:rPr>
              <a:t>Nano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99,99% для покрытия вспомогательного агента/адсорбента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2756" name="Picture 4"/>
          <p:cNvPicPr>
            <a:picLocks noChangeAspect="1" noChangeArrowheads="1"/>
          </p:cNvPicPr>
          <p:nvPr/>
        </p:nvPicPr>
        <p:blipFill>
          <a:blip r:embed="rId6" cstate="print"/>
          <a:srcRect l="16926" t="25637" r="46456" b="31543"/>
          <a:stretch>
            <a:fillRect/>
          </a:stretch>
        </p:blipFill>
        <p:spPr bwMode="auto">
          <a:xfrm>
            <a:off x="4067944" y="1844824"/>
            <a:ext cx="3600400" cy="3368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>
          <a:blip r:embed="rId4" cstate="print"/>
          <a:srcRect l="22735" t="33680" r="63090" b="47863"/>
          <a:stretch>
            <a:fillRect/>
          </a:stretch>
        </p:blipFill>
        <p:spPr bwMode="auto">
          <a:xfrm>
            <a:off x="2339752" y="-243408"/>
            <a:ext cx="4320480" cy="3862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3408206"/>
            <a:ext cx="9144000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Белая сажа 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– 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гидратированный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диоксид кремния</a:t>
            </a:r>
            <a:r>
              <a:rPr lang="ru-RU" sz="2600" b="1" dirty="0" smtClean="0">
                <a:latin typeface="Arial" pitchFamily="34" charset="0"/>
                <a:cs typeface="Arial" pitchFamily="34" charset="0"/>
              </a:rPr>
              <a:t>, который получают осаждением из раствора силиката натрия (жидкого стекла) кислотой, чаще всего серной, с последующей фильтрацией, промывкой и сушкой. Является основой для получения большого количества наполнителей для полимерных композиционных материалов, которые являются продуктами модификации белой сажи органическими модификаторами, чаще всего полимерным воском.</a:t>
            </a:r>
            <a:endParaRPr lang="ru-RU" sz="2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7820" y="511781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188640"/>
            <a:ext cx="8712968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сырьё для производства экологически чистого стекла, стеклотары и хрусталя;</a:t>
            </a:r>
          </a:p>
          <a:p>
            <a:pPr marL="36195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как наполнитель в бумагу и картон для получения гигиенически чистых упаковочных материалов для пищевой промышленности;</a:t>
            </a:r>
          </a:p>
        </p:txBody>
      </p:sp>
      <p:sp>
        <p:nvSpPr>
          <p:cNvPr id="210946" name="AutoShape 2" descr="https://portalkeramiki.ru/images/stories/virtuemart/product/4617-as-it-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0948" name="AutoShape 4" descr="https://portalkeramiki.ru/images/stories/virtuemart/product/4617-as-it-i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5" cstate="print"/>
          <a:srcRect l="3835" t="60996" r="73722" b="20547"/>
          <a:stretch>
            <a:fillRect/>
          </a:stretch>
        </p:blipFill>
        <p:spPr bwMode="auto">
          <a:xfrm>
            <a:off x="2807804" y="2424878"/>
            <a:ext cx="3456384" cy="22739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9512" y="4581128"/>
            <a:ext cx="871296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Кварцевая тонкомолотая мука,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S-4617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– Тонкомолотый кварц SiO</a:t>
            </a:r>
            <a:r>
              <a:rPr lang="ru-RU" sz="2800" b="1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с размером частиц менее 70 мкм. Для модификации составов глинистых масс, глазурей, ангобов. 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188640"/>
            <a:ext cx="871296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фильтрующие порошки для пива, масел, соков, матирующие добавки в лаки и краски;</a:t>
            </a:r>
          </a:p>
          <a:p>
            <a:pPr marL="36195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получения карбида кремния в машиностроении – керамические двигатели, детали для авиастроительного комплекса;</a:t>
            </a:r>
          </a:p>
        </p:txBody>
      </p:sp>
      <p:pic>
        <p:nvPicPr>
          <p:cNvPr id="206849" name="Picture 1"/>
          <p:cNvPicPr>
            <a:picLocks noChangeAspect="1" noChangeArrowheads="1"/>
          </p:cNvPicPr>
          <p:nvPr/>
        </p:nvPicPr>
        <p:blipFill>
          <a:blip r:embed="rId5" cstate="print"/>
          <a:srcRect l="8560" t="32941" r="36513" b="16856"/>
          <a:stretch>
            <a:fillRect/>
          </a:stretch>
        </p:blipFill>
        <p:spPr bwMode="auto">
          <a:xfrm>
            <a:off x="1619672" y="2708920"/>
            <a:ext cx="5004048" cy="3658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1520" y="188640"/>
            <a:ext cx="8712968" cy="2656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получения кристаллического кремния в электронной и электротехнической промышленностях, керамические электро-изоляторы, стекловолокна, волоконная оптика, супертонкое волокно;</a:t>
            </a:r>
          </a:p>
          <a:p>
            <a:pPr marL="361950" indent="-361950" algn="just">
              <a:lnSpc>
                <a:spcPct val="85000"/>
              </a:lnSpc>
              <a:buClr>
                <a:srgbClr val="C00000"/>
              </a:buClr>
              <a:buFont typeface="Wingdings" pitchFamily="2" charset="2"/>
              <a:buChar char="Ø"/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для синтеза искусственных цеолитов в нефтехимии – крекинг нефти и прочее.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r="77603" b="46949"/>
          <a:stretch/>
        </p:blipFill>
        <p:spPr>
          <a:xfrm>
            <a:off x="377280" y="5245058"/>
            <a:ext cx="1512756" cy="15215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/>
          <a:srcRect l="82577" t="51702"/>
          <a:stretch/>
        </p:blipFill>
        <p:spPr>
          <a:xfrm>
            <a:off x="5464173" y="5241923"/>
            <a:ext cx="1367180" cy="16092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/>
          <a:srcRect l="45414" r="4218" b="47402"/>
          <a:stretch/>
        </p:blipFill>
        <p:spPr>
          <a:xfrm>
            <a:off x="1965338" y="5229200"/>
            <a:ext cx="3467081" cy="15373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33197" y="116632"/>
            <a:ext cx="8640960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Крупные прозрачные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кристаллы кварца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используются в качестве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полудрагоценных камней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; бесцветные кристаллы называют горным хрусталём, фиолетовые – аметистами, жёлтые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цитрином.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 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микроэлектронике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диоксид кремния является одним из основных материалов. Его применяют в качестве изолирующего слоя (например,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подзатворного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диэлектрика в полевых транзисторах), а также в качестве защитного покрытия. Получают в виде тонких плёнок термическим окислением кремния, химическим осаждением из газовой фазы, магнетронным распылением.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00364" y="11266"/>
            <a:ext cx="3159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Токсичность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66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3" cstate="print"/>
          <a:srcRect l="14563" t="41879" r="40550" b="26376"/>
          <a:stretch>
            <a:fillRect/>
          </a:stretch>
        </p:blipFill>
        <p:spPr bwMode="auto">
          <a:xfrm>
            <a:off x="2252517" y="3672296"/>
            <a:ext cx="5630547" cy="318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9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513" y="5119413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107504" y="548680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виде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наночастиц</a:t>
            </a:r>
            <a:endParaRPr lang="ru-RU" sz="2800" b="1" dirty="0" smtClean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Способность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наночастиц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проникать через биологические барьеры и накапливаться в организме, их высокая химическая и каталитическая активность, определяют наличие у многих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наночастиц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токсических свойств, которые необходимо учитывать при оценке возможных рисков их воздействия на человека. </a:t>
            </a: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7504" y="116632"/>
            <a:ext cx="8856984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В качестве основных критериев рисков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наночастиц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используются объем их производства и неспособность к растворению в воде и биологических средах.</a:t>
            </a:r>
          </a:p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Согласно ТР ТС 021/20111 пищевая продукция, содержащая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наночастицы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или произведённая с использованием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нанотехнологий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обладающая свойствами, рассматривается как «продукция нового вида», для которой обязательной является оценка соответствия в форме государственной регистрации.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7424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138396" y="188640"/>
            <a:ext cx="8712968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Моноксид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кремния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широко распространен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природе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присутствует в составе практически всех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горных пород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indent="450000" algn="just">
              <a:lnSpc>
                <a:spcPct val="85000"/>
              </a:lnSpc>
            </a:pPr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0000" algn="just">
              <a:lnSpc>
                <a:spcPct val="85000"/>
              </a:lnSpc>
            </a:pPr>
            <a:r>
              <a:rPr lang="ru-RU" sz="32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Домашнее задание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подготовить презентацию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с описанием и внешним видом минералов, в состав которых входит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6431"/>
            <a:ext cx="88569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2018 году в России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и Таможенном союзе прошли государственную регистрацию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качестве пищевой продукции нового вида около 60 видов продукции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наноиндустрии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В основном это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иологически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ктивные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обавки к пище (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БАД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содержащие пищевые вещества в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наноформе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комплексные пищевые добавки – эмульгаторы и отдельные виды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технологичес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-ких вспомогательных средств и композитных упаковочных материалов, использующих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наноглины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026" name="Picture 2" descr="https://upload.wikimedia.org/wikipedia/commons/1/1d/Mineraly.sk_-_montm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581238"/>
            <a:ext cx="3870494" cy="2276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08520" y="4856223"/>
            <a:ext cx="5422127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Монтмориллони́т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 </a:t>
            </a:r>
            <a:endParaRPr lang="ru-RU" sz="2600" b="1" dirty="0" smtClean="0">
              <a:ln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(от города </a:t>
            </a:r>
            <a:r>
              <a:rPr lang="ru-RU" sz="26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Монморийон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 (фр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. </a:t>
            </a:r>
            <a:r>
              <a:rPr lang="ru-RU" sz="26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Montmorillon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) во французском 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департаменте Вьенна</a:t>
            </a:r>
            <a:r>
              <a:rPr lang="ru-RU" sz="2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; иначе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наноглина</a:t>
            </a:r>
            <a:r>
              <a:rPr lang="ru-RU" sz="2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)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глинистый минерал</a:t>
            </a:r>
            <a:endParaRPr lang="ru-RU" sz="26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80828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512" y="26431"/>
            <a:ext cx="88569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Однако, анализ ассортимента представлен-ной на рынке пищевой продукции, нормативно-правовых документов, устанавливающих требования к ее составу и безопасности, показывает, что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масштабы использования пищевых добавок в виде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наночастиц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наноматериалов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 пищевых производствах, возможно,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недооценены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поскольку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размер частиц не регулируется и не контролируется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ни российской, ни международной нормативной базой, особенно диоксид кремния аморфный и диоксид титана.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16632"/>
            <a:ext cx="8640960" cy="88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Практическая работа № 2 «Изучение модификаций кремнезёма»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3" cstate="print"/>
          <a:srcRect l="12920" t="3154" r="13473" b="5703"/>
          <a:stretch/>
        </p:blipFill>
        <p:spPr>
          <a:xfrm>
            <a:off x="196586" y="986498"/>
            <a:ext cx="8352928" cy="5832647"/>
          </a:xfrm>
          <a:prstGeom prst="rect">
            <a:avLst/>
          </a:prstGeom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4745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20550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144184"/>
            <a:ext cx="8856984" cy="3516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Цель: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Изучить</a:t>
            </a:r>
            <a:r>
              <a:rPr lang="ru-RU" sz="2800" b="1" spc="16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модификации</a:t>
            </a:r>
            <a:r>
              <a:rPr lang="ru-RU" sz="2800" b="1" spc="15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кремнезёма</a:t>
            </a:r>
          </a:p>
          <a:p>
            <a:pPr indent="450215" algn="just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</a:pPr>
            <a:endParaRPr lang="ru-RU" sz="2800" b="1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</a:pPr>
            <a:endParaRPr lang="ru-RU" sz="2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just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indent="450215" algn="just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Наиболее широко распространенным в природе и хорошо изученным </a:t>
            </a:r>
            <a:r>
              <a:rPr lang="ru-RU" sz="2800" b="1" u="db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кислородным соединением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является </a:t>
            </a:r>
            <a:r>
              <a:rPr lang="ru-RU" sz="2800" b="1" u="dbl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кремнезём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или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диоксид кремния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indent="450215" algn="just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</a:pP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s://mjc.si/wp-content/uploads/2019/08/quart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3978" y="3885860"/>
            <a:ext cx="3441591" cy="229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663201" y="6282386"/>
            <a:ext cx="3312368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Кварц кремнезём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25398508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49513" y="520550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приблизительным подсчетам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общее содержание кремнезема в поверхностных, слоях земной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коры составляет около 58,2 %. Он является </a:t>
            </a:r>
            <a:r>
              <a:rPr lang="ru-RU" sz="2800" b="1" u="db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наиболее устойчивым соединением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Энергия связи равна 464 кДж/моль. </a:t>
            </a:r>
            <a:r>
              <a:rPr lang="ru-RU" sz="2800" b="1" u="dbl" dirty="0" smtClean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Кремнезём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который состоит из атомов кремния и кислорода и с атомами каких-либо других элемен­тов не связан, </a:t>
            </a:r>
            <a:r>
              <a:rPr lang="ru-RU" sz="2800" b="1" u="dbl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встречается в природе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как в кристаллическом, так и в аморфном видах.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7347" t="10625" r="16794" b="2751"/>
          <a:stretch/>
        </p:blipFill>
        <p:spPr>
          <a:xfrm>
            <a:off x="2498370" y="3429000"/>
            <a:ext cx="4377886" cy="336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608934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7" name="Рисунок 6" descr="D:\диск D\25.12.20-домашние документы\НКСЭ-20.07.22\уроки 2022-2023\химия кремния\модификации кремнезёма\image002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47" y="4458157"/>
            <a:ext cx="7285366" cy="2342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tudwood.net/imag_/43/90611/image00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03749"/>
            <a:ext cx="8387408" cy="20613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107504" y="-27384"/>
            <a:ext cx="8856984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 </a:t>
            </a:r>
            <a:r>
              <a:rPr lang="ru-RU" sz="2700" b="1" u="dbl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кристаллическим разновидностям</a:t>
            </a:r>
            <a:r>
              <a:rPr lang="ru-RU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кремнезёма</a:t>
            </a:r>
            <a:r>
              <a:rPr lang="ru-RU" sz="2700" b="1" dirty="0" smtClean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относятся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кварц</a:t>
            </a:r>
            <a:r>
              <a:rPr lang="ru-RU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тридимит</a:t>
            </a:r>
            <a:r>
              <a:rPr lang="ru-RU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7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криетобалит</a:t>
            </a:r>
            <a:r>
              <a:rPr lang="ru-RU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халцедон</a:t>
            </a:r>
            <a:r>
              <a:rPr lang="ru-RU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В зависимости от тем­пературных условий эти разновидности, кроме халцедона, способны к 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полиморфным превращениям</a:t>
            </a:r>
            <a:r>
              <a:rPr lang="ru-RU" sz="27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7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могут существовать в виде нескольких кристаллических </a:t>
            </a:r>
            <a:r>
              <a:rPr lang="ru-RU" sz="27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модификаций.</a:t>
            </a:r>
            <a:endParaRPr lang="ru-RU" sz="2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8992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5150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7" name="Рисунок 6" descr="D:\диск D\25.12.20-домашние документы\НКСЭ-20.07.22\уроки 2022-2023\химия кремния\модификации кремнезёма\image02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30239" y="973552"/>
            <a:ext cx="5594543" cy="576781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42096" y="116632"/>
            <a:ext cx="899440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Кристаллические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разновидности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кремнезёма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зависимости от тем­пературных </a:t>
            </a:r>
            <a:r>
              <a:rPr lang="ru-RU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условий: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Управляющая кнопка: далее 1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домой 15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0432" y="5085928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9" y="260648"/>
            <a:ext cx="8570844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Область устойчивости температуры и давления различных модификаций диоксида кремния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9769424"/>
              </p:ext>
            </p:extLst>
          </p:nvPr>
        </p:nvGraphicFramePr>
        <p:xfrm>
          <a:off x="181405" y="1642368"/>
          <a:ext cx="8712968" cy="22790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60439">
                  <a:extLst>
                    <a:ext uri="{9D8B030D-6E8A-4147-A177-3AD203B41FA5}">
                      <a16:colId xmlns:a16="http://schemas.microsoft.com/office/drawing/2014/main" xmlns="" val="3495389892"/>
                    </a:ext>
                  </a:extLst>
                </a:gridCol>
                <a:gridCol w="2602293">
                  <a:extLst>
                    <a:ext uri="{9D8B030D-6E8A-4147-A177-3AD203B41FA5}">
                      <a16:colId xmlns:a16="http://schemas.microsoft.com/office/drawing/2014/main" xmlns="" val="3393900843"/>
                    </a:ext>
                  </a:extLst>
                </a:gridCol>
                <a:gridCol w="2150236">
                  <a:extLst>
                    <a:ext uri="{9D8B030D-6E8A-4147-A177-3AD203B41FA5}">
                      <a16:colId xmlns:a16="http://schemas.microsoft.com/office/drawing/2014/main" xmlns="" val="2618064198"/>
                    </a:ext>
                  </a:extLst>
                </a:gridCol>
              </a:tblGrid>
              <a:tr h="50365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Область устойчивости модификации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 Narrow" panose="020B0606020202030204" pitchFamily="34" charset="0"/>
                        </a:rPr>
                        <a:t>Температура, °С</a:t>
                      </a:r>
                      <a:endParaRPr lang="ru-RU" sz="2800" b="1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 Narrow" panose="020B0606020202030204" pitchFamily="34" charset="0"/>
                        </a:rPr>
                        <a:t>Давление, кбар</a:t>
                      </a:r>
                      <a:endParaRPr lang="ru-RU" sz="2800" b="1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11329860"/>
                  </a:ext>
                </a:extLst>
              </a:tr>
              <a:tr h="50365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effectLst/>
                          <a:latin typeface="Arial Narrow" panose="020B0606020202030204" pitchFamily="34" charset="0"/>
                        </a:rPr>
                        <a:t>Китит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400–500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 Narrow" panose="020B0606020202030204" pitchFamily="34" charset="0"/>
                        </a:rPr>
                        <a:t>0,8–1,3</a:t>
                      </a:r>
                      <a:endParaRPr lang="ru-RU" sz="2800" b="1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533691"/>
                  </a:ext>
                </a:extLst>
              </a:tr>
              <a:tr h="50365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err="1">
                          <a:effectLst/>
                          <a:latin typeface="Arial Narrow" panose="020B0606020202030204" pitchFamily="34" charset="0"/>
                        </a:rPr>
                        <a:t>Коэсит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от 300 до 1700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от 15 до 40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21039025"/>
                  </a:ext>
                </a:extLst>
              </a:tr>
              <a:tr h="50365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Arial Narrow" panose="020B0606020202030204" pitchFamily="34" charset="0"/>
                        </a:rPr>
                        <a:t>Стишовит</a:t>
                      </a:r>
                      <a:endParaRPr lang="ru-RU" sz="2800" b="1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1200–1400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Arial Narrow" panose="020B0606020202030204" pitchFamily="34" charset="0"/>
                        </a:rPr>
                        <a:t>160</a:t>
                      </a:r>
                      <a:endParaRPr lang="ru-RU" sz="28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647378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568952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Взаимные переходы между различными модификациями в графическом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виде (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фазовая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диаграмма переходов различных модификаций 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https://studwood.net/imag_/43/90611/image002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94406"/>
            <a:ext cx="5274741" cy="5082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/>
          <a:srcRect l="12920" t="19370" r="34015" b="31412"/>
          <a:stretch/>
        </p:blipFill>
        <p:spPr>
          <a:xfrm>
            <a:off x="3250586" y="4165492"/>
            <a:ext cx="5040560" cy="26369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7504" y="116632"/>
            <a:ext cx="8928992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Наиболее устойчивой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из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кристаллических модификаций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при обычных температурах является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минерал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кварц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обра­зующий в природе оплошные или зернистые, бесцветные, полупро­зрачные или окрашенные в молочно-белый или в другие цвета и оттенки массы и отдельные включения в различные горные по­роды. В чистом виде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кристаллический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кварц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представляет собой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правильные шестигранные призмы, заканчивающиеся шестигран­ными пирамидами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513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5759358" y="3789040"/>
            <a:ext cx="468826" cy="128303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1620" y="5090885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51720" y="188640"/>
            <a:ext cx="5309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Arial Black" panose="020B0A04020102020204" pitchFamily="34" charset="0"/>
              </a:rPr>
              <a:t>Физические свойства</a:t>
            </a:r>
            <a:endParaRPr lang="ru-RU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2541" y="1013769"/>
            <a:ext cx="8784976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Температура плавления 1702 °C (3096 °F; 1975 K), температура кипения 1880 °C (3420 °F; 2150 K).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l="5726" t="4720" r="32290" b="14563"/>
          <a:stretch/>
        </p:blipFill>
        <p:spPr>
          <a:xfrm>
            <a:off x="-14271" y="2769955"/>
            <a:ext cx="5544616" cy="4059451"/>
          </a:xfrm>
          <a:prstGeom prst="rect">
            <a:avLst/>
          </a:prstGeom>
        </p:spPr>
      </p:pic>
      <p:pic>
        <p:nvPicPr>
          <p:cNvPr id="2050" name="Picture 2" descr="Монооксид кремн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6893" y="2204864"/>
            <a:ext cx="4247107" cy="27363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4" name="Picture 2" descr="https://cs5.livemaster.ru/storage/60/4e/14a15b52b3df3187a45ce65d1c4v--dlya-doma-i-interera-kollektsionnaya-druza-molochnogo-kvart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57" y="3210349"/>
            <a:ext cx="2890707" cy="216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7504" y="44624"/>
            <a:ext cx="903649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 algn="just">
              <a:lnSpc>
                <a:spcPct val="80000"/>
              </a:lnSpc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Кварц</a:t>
            </a:r>
            <a:r>
              <a:rPr lang="ru-RU" sz="2800" b="1" dirty="0">
                <a:latin typeface="Arial" panose="020B0604020202020204" pitchFamily="34" charset="0"/>
              </a:rPr>
              <a:t> (нем. </a:t>
            </a:r>
            <a:r>
              <a:rPr lang="ru-RU" sz="2800" b="1" i="1" dirty="0" err="1">
                <a:latin typeface="Arial" panose="020B0604020202020204" pitchFamily="34" charset="0"/>
              </a:rPr>
              <a:t>Quarz</a:t>
            </a:r>
            <a:r>
              <a:rPr lang="ru-RU" sz="2800" b="1" dirty="0">
                <a:latin typeface="Arial" panose="020B0604020202020204" pitchFamily="34" charset="0"/>
              </a:rPr>
              <a:t> ← </a:t>
            </a:r>
            <a:r>
              <a:rPr lang="ru-RU" sz="2800" b="1" dirty="0" smtClean="0">
                <a:latin typeface="Arial" panose="020B0604020202020204" pitchFamily="34" charset="0"/>
              </a:rPr>
              <a:t>древнепольский.</a:t>
            </a:r>
            <a:r>
              <a:rPr lang="ru-RU" sz="2800" b="1" dirty="0">
                <a:latin typeface="Arial" panose="020B0604020202020204" pitchFamily="34" charset="0"/>
              </a:rPr>
              <a:t> </a:t>
            </a:r>
            <a:r>
              <a:rPr lang="ru-RU" sz="2800" b="1" i="1" dirty="0" err="1">
                <a:latin typeface="Arial" panose="020B0604020202020204" pitchFamily="34" charset="0"/>
              </a:rPr>
              <a:t>kwardy</a:t>
            </a:r>
            <a:r>
              <a:rPr lang="ru-RU" sz="2800" b="1" dirty="0">
                <a:latin typeface="Arial" panose="020B0604020202020204" pitchFamily="34" charset="0"/>
              </a:rPr>
              <a:t>)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800" b="1" dirty="0" smtClean="0">
                <a:latin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</a:rPr>
              <a:t>один из самых </a:t>
            </a:r>
            <a:r>
              <a:rPr lang="ru-RU" sz="2800" b="1" dirty="0" smtClean="0">
                <a:latin typeface="Arial" panose="020B0604020202020204" pitchFamily="34" charset="0"/>
              </a:rPr>
              <a:t>распространённых минералов в</a:t>
            </a:r>
            <a:r>
              <a:rPr lang="ru-RU" sz="2800" b="1" dirty="0">
                <a:latin typeface="Arial" panose="020B0604020202020204" pitchFamily="34" charset="0"/>
              </a:rPr>
              <a:t> земной </a:t>
            </a:r>
            <a:r>
              <a:rPr lang="ru-RU" sz="2800" b="1" dirty="0" smtClean="0">
                <a:latin typeface="Arial" panose="020B0604020202020204" pitchFamily="34" charset="0"/>
              </a:rPr>
              <a:t>коре, породообразующий минерал </a:t>
            </a:r>
            <a:r>
              <a:rPr lang="ru-RU" sz="2800" b="1" dirty="0">
                <a:latin typeface="Arial" panose="020B0604020202020204" pitchFamily="34" charset="0"/>
              </a:rPr>
              <a:t>большинства магматических </a:t>
            </a:r>
            <a:r>
              <a:rPr lang="ru-RU" sz="2800" b="1" dirty="0" smtClean="0">
                <a:latin typeface="Arial" panose="020B0604020202020204" pitchFamily="34" charset="0"/>
              </a:rPr>
              <a:t>и метаморфических пород</a:t>
            </a:r>
            <a:r>
              <a:rPr lang="ru-RU" sz="2800" b="1" dirty="0">
                <a:latin typeface="Arial" panose="020B0604020202020204" pitchFamily="34" charset="0"/>
              </a:rPr>
              <a:t>. Свободное содержание в земной коре 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2800" b="1" dirty="0" smtClean="0">
                <a:latin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</a:rPr>
              <a:t>12 %. Входит в состав других минералов в виде смесей и силикатов</a:t>
            </a:r>
            <a:r>
              <a:rPr lang="ru-RU" sz="2800" b="1" dirty="0" smtClean="0">
                <a:latin typeface="Arial" panose="020B0604020202020204" pitchFamily="34" charset="0"/>
              </a:rPr>
              <a:t>. Химическая </a:t>
            </a:r>
            <a:r>
              <a:rPr lang="ru-RU" sz="2800" b="1" dirty="0">
                <a:latin typeface="Arial" panose="020B0604020202020204" pitchFamily="34" charset="0"/>
              </a:rPr>
              <a:t>формула: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SiO</a:t>
            </a:r>
            <a:r>
              <a:rPr lang="ru-RU" sz="2800" b="1" baseline="-25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</a:rPr>
              <a:t> (является полиморфной </a:t>
            </a:r>
            <a:r>
              <a:rPr lang="ru-RU" sz="2800" b="1" dirty="0" smtClean="0">
                <a:latin typeface="Arial" panose="020B0604020202020204" pitchFamily="34" charset="0"/>
              </a:rPr>
              <a:t>модификацией диоксида </a:t>
            </a:r>
            <a:r>
              <a:rPr lang="ru-RU" sz="2800" b="1" dirty="0">
                <a:latin typeface="Arial" panose="020B0604020202020204" pitchFamily="34" charset="0"/>
              </a:rPr>
              <a:t>кремния).</a:t>
            </a:r>
            <a:endParaRPr lang="ru-RU" sz="2800" b="1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101174" y="5414388"/>
            <a:ext cx="2638690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Молочно-белый кварц (друза)</a:t>
            </a:r>
            <a:endParaRPr lang="ru-RU" sz="2800" dirty="0"/>
          </a:p>
        </p:txBody>
      </p:sp>
      <p:pic>
        <p:nvPicPr>
          <p:cNvPr id="8" name="Picture 4" descr="https://cs5.livemaster.ru/storage/ec/af/2ebd61209be4aee564264456afb7--suveniry-i-podarki-kvarts-schetk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23"/>
          <a:stretch/>
        </p:blipFill>
        <p:spPr bwMode="auto">
          <a:xfrm>
            <a:off x="4958301" y="2907588"/>
            <a:ext cx="4194586" cy="27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860473" y="5699880"/>
            <a:ext cx="3312368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Щётка кварца</a:t>
            </a:r>
            <a:endParaRPr lang="ru-RU" sz="2800" dirty="0"/>
          </a:p>
        </p:txBody>
      </p:sp>
      <p:pic>
        <p:nvPicPr>
          <p:cNvPr id="1026" name="Picture 2" descr="https://mjc.si/wp-content/uploads/2019/08/quartz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8199" y="4119915"/>
            <a:ext cx="3441591" cy="229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98590" y="6405070"/>
            <a:ext cx="3312368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Кварц кремнезём</a:t>
            </a:r>
            <a:endParaRPr lang="ru-RU" sz="2800" dirty="0"/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07004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16632"/>
            <a:ext cx="8892480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Бесцветная прозрачная, хорошо развитая кри­сталлическая разновидность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называется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горным хруста­лем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Горный хрусталь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окрашенный растворенными в нем приме­сями марганца в лиловый цвет, называется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аметистом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окрашен­ный в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буровато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-темный цвет – дымчатым </a:t>
            </a: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A04A2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топазом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 черный цвет –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морионом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в золотисто-желтый или в лимонно-желтый –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цитрином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l="14026" t="3735" r="13474" b="61812"/>
          <a:stretch/>
        </p:blipFill>
        <p:spPr>
          <a:xfrm>
            <a:off x="21526" y="3588230"/>
            <a:ext cx="9122474" cy="243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4639103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назад 1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домой 12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/>
          <a:srcRect l="20115" t="8657" r="19561" b="42125"/>
          <a:stretch/>
        </p:blipFill>
        <p:spPr>
          <a:xfrm>
            <a:off x="5153359" y="3730310"/>
            <a:ext cx="3981188" cy="18262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/>
          <a:srcRect l="13474" t="3735" r="14026" b="52953"/>
          <a:stretch/>
        </p:blipFill>
        <p:spPr>
          <a:xfrm>
            <a:off x="107504" y="3853283"/>
            <a:ext cx="5003177" cy="16804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/>
          <a:srcRect l="33397" t="20469" r="30076" b="31297"/>
          <a:stretch/>
        </p:blipFill>
        <p:spPr>
          <a:xfrm>
            <a:off x="5026661" y="5374856"/>
            <a:ext cx="1997737" cy="148316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07504" y="44624"/>
            <a:ext cx="889248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Кроме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прозрачных разновидностей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встречаются отдельные кристаллы его, </a:t>
            </a:r>
            <a:r>
              <a:rPr lang="ru-RU" sz="2800" b="1" i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окрашенные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тот или иной цвет различными включениями посторонних минералов. К этой группе относится </a:t>
            </a: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авантюрин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желтовато- или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буровато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-красный кварц с мерцающим отливом, обусловленным мельчайшими включениями слюд и железной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слюдки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(Fe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а также </a:t>
            </a: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празем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 включениями зеленых иголочек минерала </a:t>
            </a:r>
            <a:r>
              <a:rPr lang="ru-RU" sz="2800" b="1" u="sng" dirty="0">
                <a:ln>
                  <a:solidFill>
                    <a:schemeClr val="tx1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актинолита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330845" y="5856169"/>
            <a:ext cx="2822514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2600" b="1" dirty="0" smtClean="0">
                <a:ln>
                  <a:solidFill>
                    <a:schemeClr val="tx1"/>
                  </a:solidFill>
                </a:ln>
                <a:solidFill>
                  <a:srgbClr val="0096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Актинолит</a:t>
            </a:r>
            <a:r>
              <a:rPr lang="ru-RU" sz="32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609092" y="6318274"/>
            <a:ext cx="254426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58510333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4098" name="Picture 2" descr="Tridymite tabulars - Ochtendung, Eifel, German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44" t="14410" r="11016"/>
          <a:stretch/>
        </p:blipFill>
        <p:spPr bwMode="auto">
          <a:xfrm>
            <a:off x="5874506" y="3394587"/>
            <a:ext cx="3114600" cy="310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30227" y="5696329"/>
            <a:ext cx="19439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Тридимит</a:t>
            </a:r>
            <a:endParaRPr lang="ru-RU" sz="2800" dirty="0">
              <a:solidFill>
                <a:srgbClr val="3366FF"/>
              </a:solidFill>
            </a:endParaRPr>
          </a:p>
        </p:txBody>
      </p:sp>
      <p:pic>
        <p:nvPicPr>
          <p:cNvPr id="4100" name="Picture 4" descr="Сферы кристобалита, сформированные в результате расстекловывания (потери оксида кремния) из матрицы обсидиана (Калифорния, США) 5,9×3,8×3,8 см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6" t="11110" r="12095" b="3915"/>
          <a:stretch/>
        </p:blipFill>
        <p:spPr bwMode="auto">
          <a:xfrm>
            <a:off x="1601924" y="3284984"/>
            <a:ext cx="2180945" cy="188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5120605"/>
            <a:ext cx="579613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</a:rPr>
              <a:t>Сферы </a:t>
            </a:r>
            <a:r>
              <a:rPr lang="ru-RU" sz="2600" b="1" dirty="0" err="1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</a:rPr>
              <a:t>кристобалита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</a:rPr>
              <a:t>, сформированные в результате </a:t>
            </a:r>
            <a:r>
              <a:rPr lang="ru-RU" sz="2600" b="1" dirty="0" err="1">
                <a:solidFill>
                  <a:srgbClr val="202122"/>
                </a:solidFill>
                <a:latin typeface="Arial" panose="020B0604020202020204" pitchFamily="34" charset="0"/>
              </a:rPr>
              <a:t>расстекловывания</a:t>
            </a:r>
            <a:r>
              <a:rPr lang="ru-RU" sz="2600" b="1" dirty="0">
                <a:solidFill>
                  <a:srgbClr val="202122"/>
                </a:solidFill>
                <a:latin typeface="Arial" panose="020B0604020202020204" pitchFamily="34" charset="0"/>
              </a:rPr>
              <a:t> (потери оксида кремния) из матрицы обсидиана </a:t>
            </a:r>
            <a:endParaRPr lang="ru-RU" sz="26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116632"/>
            <a:ext cx="8892480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</a:t>
            </a:r>
            <a:r>
              <a:rPr lang="ru-RU" sz="2800" b="1" u="heavy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обычных температурах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кварц существует в виде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β-кварца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С повышением температуры до 573 °С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β-кварц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превращается в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α-кварц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который свыше 870 °С переходит 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3366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тридимит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за­тем при 1470 °С в 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кристобалит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Он плавится при 1728 °С, образуя вязкую стекломассу, которая, остывая, превращается в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квар­цевое стекло (аморфную разновидность кремнезема)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Управляющая кнопка: далее 1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назад 1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Управляющая кнопка: домой 17">
            <a:hlinkClick r:id="rId5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0206090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32456" y="529204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518" y="3213383"/>
            <a:ext cx="1963089" cy="1576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294" y="5157709"/>
            <a:ext cx="1592000" cy="1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09966" y="3213384"/>
            <a:ext cx="1880000" cy="1576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46418" y="5129274"/>
            <a:ext cx="1912000" cy="1336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80542" y="5157709"/>
            <a:ext cx="1544000" cy="125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70393" y="5129274"/>
            <a:ext cx="1560000" cy="1304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4258" y="5127106"/>
            <a:ext cx="1486606" cy="12835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22214" y="3213383"/>
            <a:ext cx="2016224" cy="16212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88067" y="3213384"/>
            <a:ext cx="1832001" cy="159200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-108520" y="116632"/>
            <a:ext cx="871067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tabLst>
                <a:tab pos="7259638" algn="l"/>
              </a:tabLs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Соединения на основе оксида кремния (IV) SiO</a:t>
            </a:r>
            <a:r>
              <a:rPr lang="ru-RU" sz="27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</a:p>
          <a:p>
            <a:pPr algn="ctr">
              <a:lnSpc>
                <a:spcPct val="75000"/>
              </a:lnSpc>
              <a:tabLst>
                <a:tab pos="7259638" algn="l"/>
              </a:tabLst>
            </a:pP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(около</a:t>
            </a:r>
            <a:r>
              <a:rPr lang="ru-RU" sz="27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12 % массы земной коры</a:t>
            </a:r>
            <a:r>
              <a:rPr lang="ru-RU" sz="27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ru-RU" sz="27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25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0335" y="644038"/>
            <a:ext cx="2373665" cy="248383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61574" y="4767143"/>
            <a:ext cx="8615399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Кварц              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Песок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Горный хрусталь   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Аметист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C00CC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5769" y="6518784"/>
            <a:ext cx="8615399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Яшма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   Халцедон   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Сердолик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Агат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5126" y="1092076"/>
            <a:ext cx="6589123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75000"/>
              </a:lnSpc>
            </a:pPr>
            <a:r>
              <a:rPr lang="ru-RU" sz="26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</a:rPr>
              <a:t>Диоксид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</a:rPr>
              <a:t>кремния </a:t>
            </a:r>
            <a:r>
              <a:rPr lang="ru-RU" sz="2600" b="1" dirty="0" smtClean="0">
                <a:latin typeface="Arial" panose="020B0604020202020204" pitchFamily="34" charset="0"/>
              </a:rPr>
              <a:t>(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</a:rPr>
              <a:t>кремнезём</a:t>
            </a:r>
            <a:r>
              <a:rPr lang="ru-RU" sz="2600" b="1" dirty="0" smtClean="0">
                <a:latin typeface="Arial" panose="020B0604020202020204" pitchFamily="34" charset="0"/>
              </a:rPr>
              <a:t>, 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</a:rPr>
              <a:t>SiO</a:t>
            </a:r>
            <a:r>
              <a:rPr lang="ru-RU" sz="2600" b="1" baseline="-250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</a:rPr>
              <a:t>2</a:t>
            </a:r>
            <a:r>
              <a:rPr lang="ru-RU" sz="2600" b="1" dirty="0">
                <a:latin typeface="Arial" panose="020B0604020202020204" pitchFamily="34" charset="0"/>
              </a:rPr>
              <a:t> </a:t>
            </a:r>
            <a:r>
              <a:rPr lang="ru-RU" sz="2600" b="1" dirty="0" smtClean="0">
                <a:latin typeface="Arial" panose="020B0604020202020204" pitchFamily="34" charset="0"/>
              </a:rPr>
              <a:t>– оксид  кремния (IV</a:t>
            </a:r>
            <a:r>
              <a:rPr lang="ru-RU" sz="2600" b="1" dirty="0">
                <a:latin typeface="Arial" panose="020B0604020202020204" pitchFamily="34" charset="0"/>
              </a:rPr>
              <a:t>). </a:t>
            </a:r>
            <a:r>
              <a:rPr lang="ru-RU" sz="2600" b="1" dirty="0" smtClean="0">
                <a:latin typeface="Arial" panose="020B0604020202020204" pitchFamily="34" charset="0"/>
              </a:rPr>
              <a:t>Бесцветные кристаллы с температурой плавления +1713 … +1728 °C</a:t>
            </a:r>
            <a:r>
              <a:rPr lang="ru-RU" sz="2600" b="1" dirty="0">
                <a:latin typeface="Arial" panose="020B0604020202020204" pitchFamily="34" charset="0"/>
              </a:rPr>
              <a:t>, </a:t>
            </a:r>
            <a:r>
              <a:rPr lang="ru-RU" sz="2600" b="1" dirty="0" err="1">
                <a:latin typeface="Arial" panose="020B0604020202020204" pitchFamily="34" charset="0"/>
              </a:rPr>
              <a:t>нелетучи</a:t>
            </a:r>
            <a:r>
              <a:rPr lang="ru-RU" sz="2600" b="1" dirty="0">
                <a:latin typeface="Arial" panose="020B0604020202020204" pitchFamily="34" charset="0"/>
              </a:rPr>
              <a:t>, практически не </a:t>
            </a:r>
            <a:r>
              <a:rPr lang="ru-RU" sz="2600" b="1" dirty="0" smtClean="0">
                <a:latin typeface="Arial" panose="020B0604020202020204" pitchFamily="34" charset="0"/>
              </a:rPr>
              <a:t>растворимы в </a:t>
            </a:r>
            <a:r>
              <a:rPr lang="ru-RU" sz="2600" b="1" dirty="0">
                <a:latin typeface="Arial" panose="020B0604020202020204" pitchFamily="34" charset="0"/>
              </a:rPr>
              <a:t>воде, обладающие </a:t>
            </a:r>
            <a:r>
              <a:rPr lang="ru-RU" sz="2600" b="1" dirty="0" smtClean="0">
                <a:latin typeface="Arial" panose="020B0604020202020204" pitchFamily="34" charset="0"/>
              </a:rPr>
              <a:t>высокой твёрдостью и прочностью</a:t>
            </a:r>
            <a:r>
              <a:rPr lang="ru-RU" sz="2600" b="1" dirty="0">
                <a:latin typeface="Arial" panose="020B0604020202020204" pitchFamily="34" charset="0"/>
              </a:rPr>
              <a:t>.</a:t>
            </a:r>
            <a:endParaRPr lang="ru-RU" sz="26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525373" y="5693822"/>
            <a:ext cx="1311578" cy="3877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Цитрин</a:t>
            </a:r>
            <a:endParaRPr lang="ru-RU" sz="2400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1" name="Управляющая кнопка: далее 20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Управляющая кнопка: домой 22">
            <a:hlinkClick r:id="rId1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833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779600"/>
            <a:ext cx="8496944" cy="56737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3540" y="179929"/>
            <a:ext cx="6966972" cy="54636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6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 Black" panose="020B0A04020102020204" pitchFamily="34" charset="0"/>
                <a:cs typeface="Arial" pitchFamily="34" charset="0"/>
              </a:rPr>
              <a:t>Оксид кремния в природе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16338" y="2060848"/>
            <a:ext cx="1804134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Песок, ракушки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68863" y="4414075"/>
            <a:ext cx="1571649" cy="4124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Аметист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7584" y="6400955"/>
            <a:ext cx="914033" cy="4124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Агат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91880" y="6400955"/>
            <a:ext cx="1796774" cy="4124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Сердолик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414867" y="3356992"/>
            <a:ext cx="1813317" cy="4124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Халцедон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164142" y="4293096"/>
            <a:ext cx="1183722" cy="4124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Кварц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-36512" y="3212976"/>
            <a:ext cx="1865314" cy="7325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Горный хрусталь</a:t>
            </a:r>
            <a:endParaRPr lang="ru-RU" sz="2600" dirty="0">
              <a:ln>
                <a:solidFill>
                  <a:sysClr val="windowText" lastClr="000000"/>
                </a:solidFill>
              </a:ln>
              <a:solidFill>
                <a:srgbClr val="00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5161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7386" t="47219" r="71030" b="21453"/>
          <a:stretch/>
        </p:blipFill>
        <p:spPr>
          <a:xfrm>
            <a:off x="5680033" y="4083088"/>
            <a:ext cx="3203863" cy="2614504"/>
          </a:xfrm>
          <a:prstGeom prst="rect">
            <a:avLst/>
          </a:prstGeom>
        </p:spPr>
      </p:pic>
      <p:pic>
        <p:nvPicPr>
          <p:cNvPr id="5122" name="Picture 2" descr="https://www.ohara-gmbh.com/fileadmin/_processed_/0/6/csm_FusedSilica_WEB_51b04679b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79" t="4284" r="13293" b="1023"/>
          <a:stretch/>
        </p:blipFill>
        <p:spPr bwMode="auto">
          <a:xfrm>
            <a:off x="3027933" y="4139618"/>
            <a:ext cx="2605060" cy="255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tars.mds.yandex.net/i?id=2fc7f45c47d97f7f11c483488bc6bf884447d128-8259609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844" y="4666135"/>
            <a:ext cx="2957335" cy="216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6" name="Управляющая кнопка: назад 15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Управляющая кнопка: домой 16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8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49514" y="5101212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973164" y="6384881"/>
            <a:ext cx="3401637" cy="4370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Кварцевое стекло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18490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Bef>
                <a:spcPts val="200"/>
              </a:spcBef>
              <a:spcAft>
                <a:spcPts val="0"/>
              </a:spcAft>
            </a:pP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Блеск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</a:t>
            </a: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стеклянный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оптические константы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его </a:t>
            </a:r>
            <a:r>
              <a:rPr lang="ru-RU" sz="28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ru-RU" sz="2800" b="1" i="1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ru-RU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 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1,553 и </a:t>
            </a:r>
            <a:r>
              <a:rPr lang="ru-RU" sz="2800" b="1" i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ru-RU" sz="2800" b="1" i="1" baseline="-25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ru-RU" sz="2800" b="1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= 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1,544,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спайность </a:t>
            </a: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несовершенная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излом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раковистый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твердость 7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плотность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2,65 г/см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Кристаллический кварц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кварцевое стекло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прозрачны для ультрафиолетовых лучей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ru-RU" sz="28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при нагревании или охлаж­дении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на поверхности кварца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появляются электрические заряды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меняющие свой знак с изменением температуры (нагревания или охлаждения).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обладает свойством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пьезоэлектризации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/>
          <a:srcRect l="14027" t="10625" r="36800" b="61197"/>
          <a:stretch/>
        </p:blipFill>
        <p:spPr>
          <a:xfrm>
            <a:off x="90675" y="5294823"/>
            <a:ext cx="4852059" cy="15631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/>
          <a:srcRect l="15182" t="45575" r="31735" b="27359"/>
          <a:stretch/>
        </p:blipFill>
        <p:spPr>
          <a:xfrm>
            <a:off x="4716016" y="4889859"/>
            <a:ext cx="4404919" cy="1262802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4488" y="74932"/>
            <a:ext cx="8947315" cy="5219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Особенно распространенную в природе 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микроволокнистую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скрытокристаллическую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разновидность кварца представляет собой минерал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халцедон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содержащий в своем составе в растворенном виде некоторое количество воды, удаляющейся при нагревании до 650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800° С.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Халцедон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окрашен в молочно-серый, синевато-черный, желтый, красный, оранжевый (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сердолик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коричневый, бурый (</a:t>
            </a:r>
            <a:r>
              <a:rPr lang="ru-RU" sz="28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сардер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яблочно-зеленый (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43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хризопраз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зеленый с красными пят­нышками (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00743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гелиотроп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и в другие различные цвета.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Плотность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халцедона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колеблется в пределах от 2,55 до 2,61 г/см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твердость 6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</a:t>
            </a:r>
            <a:endParaRPr lang="ru-R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02223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7" name="Рисунок 6" descr="Нож из халцедона, 1200—1000 гг. до н. э.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7275"/>
            <a:ext cx="3855720" cy="1438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9527" y="2708920"/>
            <a:ext cx="4058417" cy="82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Нож из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халцедона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1200 – 1000 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гг. до н. э.</a:t>
            </a:r>
            <a:endParaRPr lang="ru-RU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https://upload.wikimedia.org/wikipedia/commons/thumb/7/7d/Chalcedony_-_museum_.jpg/800px-Chalcedony_-_museum_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15" b="21584"/>
          <a:stretch/>
        </p:blipFill>
        <p:spPr bwMode="auto">
          <a:xfrm>
            <a:off x="411404" y="3317181"/>
            <a:ext cx="2432050" cy="2376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https://upload.wikimedia.org/wikipedia/commons/thumb/7/7d/Chalcedony_-_museum_.jpg/800px-Chalcedony_-_museum_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67" t="76401" r="21674"/>
          <a:stretch/>
        </p:blipFill>
        <p:spPr bwMode="auto">
          <a:xfrm>
            <a:off x="0" y="5503346"/>
            <a:ext cx="3456384" cy="1526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03943" y="96097"/>
            <a:ext cx="8814317" cy="119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Халцедо́н</a:t>
            </a:r>
            <a:r>
              <a:rPr lang="ru-RU" sz="2800" b="1" dirty="0" smtClean="0">
                <a:solidFill>
                  <a:srgbClr val="2021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800" b="1" dirty="0" smtClean="0">
                <a:latin typeface="Arial" panose="020B0604020202020204" pitchFamily="34" charset="0"/>
              </a:rPr>
              <a:t>полупрозрачный</a:t>
            </a:r>
            <a:r>
              <a:rPr lang="ru-RU" sz="2800" b="1" dirty="0">
                <a:latin typeface="Arial" panose="020B0604020202020204" pitchFamily="34" charset="0"/>
              </a:rPr>
              <a:t> минерал,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</a:rPr>
              <a:t>скрытокристаллическая тонковолокнистая</a:t>
            </a:r>
            <a:r>
              <a:rPr lang="ru-RU" sz="2800" b="1" dirty="0">
                <a:latin typeface="Arial" panose="020B0604020202020204" pitchFamily="34" charset="0"/>
              </a:rPr>
              <a:t> разновидность </a:t>
            </a:r>
            <a:r>
              <a:rPr lang="ru-RU" sz="2800" b="1" dirty="0" smtClean="0">
                <a:latin typeface="Arial" panose="020B0604020202020204" pitchFamily="34" charset="0"/>
              </a:rPr>
              <a:t>кварца.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29219" y="2996952"/>
            <a:ext cx="4572000" cy="192360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Агат с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халцедоновой</a:t>
            </a:r>
            <a:r>
              <a:rPr lang="ru-RU" sz="2800" b="1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жеодой, размер 71х63х30 мм, вес 125 </a:t>
            </a:r>
            <a:r>
              <a:rPr lang="ru-RU" sz="2800" b="1" dirty="0" err="1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</a:t>
            </a:r>
            <a:r>
              <a:rPr lang="ru-RU" sz="2800" b="1" dirty="0">
                <a:solidFill>
                  <a:srgbClr val="2020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месторождение Туркменистан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Минерал в коллекцию, агат с халцедоновой жеодой, размер 71х63х30 мм, вес 125 гр, месторождение Туркмениста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993026"/>
            <a:ext cx="2880320" cy="213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strovik.ru/assets/images/kamni/halced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2982" y="4907815"/>
            <a:ext cx="2713234" cy="183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8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6" name="Picture 12" descr="пишу 1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84191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5129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/>
          <a:srcRect l="12919" t="13579" r="12921" b="1766"/>
          <a:stretch/>
        </p:blipFill>
        <p:spPr>
          <a:xfrm>
            <a:off x="13682" y="3505252"/>
            <a:ext cx="5119715" cy="32857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/>
          <a:srcRect l="15133" t="4720" r="14580" b="52953"/>
          <a:stretch/>
        </p:blipFill>
        <p:spPr>
          <a:xfrm>
            <a:off x="5133397" y="3506331"/>
            <a:ext cx="3923797" cy="132852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/>
          <a:srcRect l="14580" t="3735" r="22329" b="40156"/>
          <a:stretch/>
        </p:blipFill>
        <p:spPr>
          <a:xfrm>
            <a:off x="4803123" y="4907417"/>
            <a:ext cx="2737308" cy="136865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06388" y="44624"/>
            <a:ext cx="8858100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Aft>
                <a:spcPts val="0"/>
              </a:spcAf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Разновидности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халцедона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агат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яшма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кремень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Агат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яшма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состоят из окрашенных в различные цвета, подчас тончайших, плоско-параллельных или </a:t>
            </a:r>
            <a:r>
              <a:rPr lang="ru-RU" sz="2800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концентрически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расположенных слоев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халцедона. Это придает им своеобразно красивый вид.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Кремень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 прокаливании подобно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халцедону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β-кварцу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претерпевая полиморфные превращения, в конечном итоге превращается в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α-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кристобалит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355012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9512" y="260648"/>
            <a:ext cx="8784976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В твёрдом состоянии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монооксид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порошок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тёмно-коричневого цвета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механически прочный, обладающий хорошими диэлектрическими характеристиками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SiO — порошок, тёмно-коричневого цвет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60848"/>
            <a:ext cx="5893636" cy="44164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7565171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8856984" cy="3388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Тридимит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(греч. 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trídymos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тройной, назван так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ввиду двойникования кристаллов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 образования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тройников),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28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асманит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редкий минерал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класса кремнезёмов с химической формулой SiO</a:t>
            </a:r>
            <a:r>
              <a:rPr lang="ru-RU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встречающийся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метеоритах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трещинах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изверженных пород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Венгрии и Мексике,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был также обнаружен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Марсе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ровером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«Кьюриосити» марсианской научной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лаборатории.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https://upload.wikimedia.org/wikipedia/commons/d/d1/Tridymite_tabulars_-_Ochtendung%2C_Eifel%2C_German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863" t="17182" r="21754" b="11228"/>
          <a:stretch/>
        </p:blipFill>
        <p:spPr bwMode="auto">
          <a:xfrm>
            <a:off x="160790" y="4077072"/>
            <a:ext cx="2611010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www.mineralienatlas.de/VIEWmaxFULL.php/param/1538594334-Tridymi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90" t="24961" r="17891"/>
          <a:stretch/>
        </p:blipFill>
        <p:spPr bwMode="auto">
          <a:xfrm>
            <a:off x="5600618" y="3068961"/>
            <a:ext cx="351481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/>
          <a:srcRect l="22329" t="27360" r="40038" b="23422"/>
          <a:stretch/>
        </p:blipFill>
        <p:spPr>
          <a:xfrm>
            <a:off x="2915816" y="4091499"/>
            <a:ext cx="3603822" cy="2649869"/>
          </a:xfrm>
          <a:prstGeom prst="rect">
            <a:avLst/>
          </a:prstGeo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7" name="Управляющая кнопка: назад 6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Управляющая кнопка: домой 7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9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35606" y="5162181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2705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4624"/>
            <a:ext cx="878497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5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Кристобали́т</a:t>
            </a:r>
            <a:r>
              <a:rPr lang="ru-RU" sz="2800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smtClean="0">
                <a:latin typeface="Arial" panose="020B0604020202020204" pitchFamily="34" charset="0"/>
              </a:rPr>
              <a:t>минерал, </a:t>
            </a:r>
            <a:r>
              <a:rPr lang="ru-RU" sz="2800" b="1" dirty="0" err="1" smtClean="0">
                <a:latin typeface="Arial" panose="020B0604020202020204" pitchFamily="34" charset="0"/>
              </a:rPr>
              <a:t>высокотемператур-ная</a:t>
            </a:r>
            <a:r>
              <a:rPr lang="ru-RU" sz="2800" b="1" dirty="0" smtClean="0">
                <a:latin typeface="Arial" panose="020B0604020202020204" pitchFamily="34" charset="0"/>
              </a:rPr>
              <a:t> полиморфная</a:t>
            </a:r>
            <a:r>
              <a:rPr lang="ru-RU" sz="2800" b="1" dirty="0">
                <a:latin typeface="Arial" panose="020B0604020202020204" pitchFamily="34" charset="0"/>
              </a:rPr>
              <a:t> модификация кварца или </a:t>
            </a:r>
            <a:r>
              <a:rPr lang="ru-RU" sz="2800" b="1" dirty="0" smtClean="0">
                <a:latin typeface="Arial" panose="020B0604020202020204" pitchFamily="34" charset="0"/>
              </a:rPr>
              <a:t>низкотемпературная тетрагональная </a:t>
            </a:r>
            <a:r>
              <a:rPr lang="ru-RU" sz="2800" b="1" dirty="0" err="1" smtClean="0">
                <a:latin typeface="Arial" panose="020B0604020202020204" pitchFamily="34" charset="0"/>
              </a:rPr>
              <a:t>псевдокубичная</a:t>
            </a:r>
            <a:r>
              <a:rPr lang="ru-RU" sz="2800" b="1" dirty="0" smtClean="0">
                <a:latin typeface="Arial" panose="020B0604020202020204" pitchFamily="34" charset="0"/>
              </a:rPr>
              <a:t> модификация кремнезема координационного </a:t>
            </a:r>
            <a:r>
              <a:rPr lang="ru-RU" sz="2800" b="1" dirty="0">
                <a:latin typeface="Arial" panose="020B0604020202020204" pitchFamily="34" charset="0"/>
              </a:rPr>
              <a:t>строения.</a:t>
            </a:r>
            <a:endParaRPr lang="ru-RU" sz="2800" b="1" dirty="0"/>
          </a:p>
        </p:txBody>
      </p:sp>
      <p:pic>
        <p:nvPicPr>
          <p:cNvPr id="3074" name="Picture 2" descr="Сферы кристобалита, сформированные в результате расстекловывания (потери оксида кремния) из матрицы обсидиана (Калифорния, США) 5,9×3,8×3,8 см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9" t="12489" r="13061" b="3999"/>
          <a:stretch/>
        </p:blipFill>
        <p:spPr bwMode="auto">
          <a:xfrm>
            <a:off x="336068" y="1920105"/>
            <a:ext cx="2664296" cy="230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8645" y="4149080"/>
            <a:ext cx="3744541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</a:rPr>
              <a:t>Сферы 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</a:rPr>
              <a:t>кристобалита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</a:rPr>
              <a:t>, сформированные в результате </a:t>
            </a:r>
            <a:r>
              <a:rPr lang="ru-RU" sz="2400" b="1" dirty="0" err="1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</a:rPr>
              <a:t>расстекловывания</a:t>
            </a:r>
            <a:r>
              <a:rPr lang="ru-RU" sz="24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</a:rPr>
              <a:t> (потери оксида кремния) из матрицы обсидиана (Калифорния, США) 5,9×3,8×3,8 см.</a:t>
            </a:r>
            <a:endParaRPr lang="ru-RU" sz="2400" b="1" dirty="0">
              <a:ln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3076" name="Picture 4" descr="https://www.mindat.org/imagecache/9f/62/019177000160148446098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8716" y="1628800"/>
            <a:ext cx="2952328" cy="22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www.mindat.org/xpic.php?fname=02574510014970412271701.jpg&amp;h=89ef5a54aca2a0d2f308095c1aa462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841" y="2920491"/>
            <a:ext cx="4021330" cy="30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9782" y="5896549"/>
            <a:ext cx="4560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Опал 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</a:rPr>
              <a:t>кристобали́т</a:t>
            </a:r>
            <a:r>
              <a:rPr lang="ru-RU" sz="2400" b="1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ru-RU" sz="24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т</a:t>
            </a:r>
            <a:r>
              <a:rPr lang="ru-RU" sz="2400" b="1" dirty="0" err="1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ридимит</a:t>
            </a:r>
            <a:endParaRPr lang="ru-RU" sz="2400" dirty="0"/>
          </a:p>
        </p:txBody>
      </p:sp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6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84191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86400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 rotWithShape="1">
          <a:blip r:embed="rId5" cstate="print"/>
          <a:srcRect l="17347" t="10625" r="16794" b="2751"/>
          <a:stretch/>
        </p:blipFill>
        <p:spPr>
          <a:xfrm>
            <a:off x="142706" y="4077072"/>
            <a:ext cx="3781222" cy="2766329"/>
          </a:xfrm>
          <a:prstGeom prst="rect">
            <a:avLst/>
          </a:prstGeom>
        </p:spPr>
      </p:pic>
      <p:pic>
        <p:nvPicPr>
          <p:cNvPr id="11" name="Рисунок 10" descr="D:\диск D\25.12.20-домашние документы\Виртуальные лекции-14.01.20\Химия\сложные в-ва\оксиды\оксиды кремния\SiO2_prop_1.GIF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5512" y="4653136"/>
            <a:ext cx="1602692" cy="150897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107504" y="44624"/>
            <a:ext cx="8856984" cy="412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Aft>
                <a:spcPts val="0"/>
              </a:spcAft>
              <a:tabLst>
                <a:tab pos="5941060" algn="l"/>
              </a:tabLst>
            </a:pP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Кислородные соединения кремния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состоят из атомов кремния и кислорода. Четыре атома, кислорода с одной ненасыщенной связью каждый присоединяются к одному атому кремния и обра­зуют прочно связанную группу атомов [SiO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4–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В результате ненасыщенности [SiO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4–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кремнекислородные соединения могут образовывать структуры из многократно повторяющихся групп атомов, состоящих из одного атома кремния и двух атомов кислорода, что соответствует формуле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899816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71" y="56236"/>
            <a:ext cx="309634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Изображение химической структуры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4328" y="50398"/>
            <a:ext cx="3129880" cy="3168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:\диск D\25.12.20-домашние документы\Виртуальные лекции-14.01.20\Химия\сложные в-ва\оксиды\оксиды кремния\474px-silica_svg.pn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3007" y="91063"/>
            <a:ext cx="2699792" cy="27363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98471" y="3031941"/>
            <a:ext cx="8866017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Атомы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непосредственно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между собой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не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связаны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а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соединение их осуществляется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только с помощью атомов кислорода по так называемой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силоксановой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связи</a:t>
            </a:r>
            <a:endParaRPr lang="ru-RU" sz="28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 descr="https://upload.wikimedia.org/wikipedia/commons/thumb/8/85/SiO4_tetrahedral.svg/1200px-SiO4_tetrahedral.svg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7984" y="4737152"/>
            <a:ext cx="3096344" cy="136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slideplayer.com/slide/5098712/16/images/9/Silicon+Oxygen+Tetrahedron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633" r="3082" b="15288"/>
          <a:stretch/>
        </p:blipFill>
        <p:spPr bwMode="auto">
          <a:xfrm>
            <a:off x="5604686" y="4895363"/>
            <a:ext cx="2754295" cy="12403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Рисунок 17" descr="https://upload.wikimedia.org/wikipedia/commons/thumb/d/dc/SiO4.svg/1200px-SiO4.svg.pn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68064" y="4848321"/>
            <a:ext cx="1832336" cy="13116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826777" y="6173254"/>
            <a:ext cx="6586098" cy="5457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594106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Условное обозначение иона [SiO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4–</a:t>
            </a:r>
            <a:endParaRPr lang="ru-R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989685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4016" y="78756"/>
            <a:ext cx="8964488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Aft>
                <a:spcPts val="0"/>
              </a:spcAft>
              <a:tabLst>
                <a:tab pos="594106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Основная особенность такого, сочетания атомов кремния и кис­лорода заключается в том, что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основе этого сочетания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лежит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структурная группа, состоящая из одного атома кремния и четы­рех атомов кислорода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отстоящих от атома кремния на одинаковом расстоянии, равном 0,16нм. В то же время атомы кислорода друг от друга располагаются тоже на одинаковом расстоянии, равном 0,264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нм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Таким образом, вся группа [SiO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4–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представляет собой правильный тетраэдр, в центре которого находится атом кремния, а в каждой вершине по одному атому кислорода. </a:t>
            </a:r>
            <a:endParaRPr lang="ru-RU" sz="2800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D:\диск D\25.12.20-домашние документы\Виртуальные лекции-14.01.20\Химия\сложные в-ва\оксиды\оксиды кремния\SiO2_prop_1.GIF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8148" y="4932392"/>
            <a:ext cx="2016224" cy="1925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48016527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4016" y="78756"/>
            <a:ext cx="8964488" cy="448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Aft>
                <a:spcPts val="0"/>
              </a:spcAft>
              <a:tabLst>
                <a:tab pos="5941060" algn="l"/>
              </a:tabLst>
            </a:pP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Атом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кремния с каждым из окружающих его атомов кислорода связан только одной полной ковалентной связью. Благодаря этому у каждого атома кислорода остается еще по одной полной свободной связи, за счет которых группа [SiO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4–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может присоединять подобные группы атомов или отдельные атомы различных элементов или сама присоединяться к ним. Группу атомов [SiO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4–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можно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рассмат­ривать как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четырех-зарядный отрицательный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ион [SiO</a:t>
            </a:r>
            <a:r>
              <a:rPr lang="ru-RU" sz="2800" b="1" baseline="-25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4–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каким он и является в виде основной структурной единицы в кремнекислородных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соединениях.</a:t>
            </a:r>
            <a:endParaRPr lang="ru-R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https://upload.wikimedia.org/wikipedia/commons/thumb/8/85/SiO4_tetrahedral.svg/1200px-SiO4_tetrahedral.svg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691161"/>
            <a:ext cx="4464496" cy="1896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8455294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/>
          <a:srcRect l="12920" t="3154" r="13473" b="5703"/>
          <a:stretch/>
        </p:blipFill>
        <p:spPr>
          <a:xfrm>
            <a:off x="34089" y="-4320"/>
            <a:ext cx="9110446" cy="6673679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" name="Управляющая кнопка: домой 13">
            <a:hlinkClick r:id="rId4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87542929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4" cstate="print"/>
          <a:srcRect l="13642" t="64765" r="29908" b="1487"/>
          <a:stretch/>
        </p:blipFill>
        <p:spPr>
          <a:xfrm>
            <a:off x="-13320" y="2531494"/>
            <a:ext cx="8874489" cy="300224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241" y="188640"/>
            <a:ext cx="9036495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Aft>
                <a:spcPts val="0"/>
              </a:spcAft>
              <a:tabLst>
                <a:tab pos="594106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Кремнекислородные тетраэдры, соединяясь друг с другом по всем направлениям через общие атомы кислорода, создают прост­ранственные решетки, которые обусловливают кристаллическое строение полиморфных разновидностей 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кремнезема.</a:t>
            </a:r>
            <a:endParaRPr lang="ru-RU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2" descr="пишу 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49514" y="5083403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12867525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12" name="Управляющая кнопка: далее 11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3" name="Управляющая кнопка: назад 12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5" name="Управляющая кнопка: домой 14">
            <a:hlinkClick r:id="rId3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" name="Picture 12" descr="пишу 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94713" y="5000636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upload.wikimedia.org/wikipedia/commons/thumb/c/ca/Muscovite-Albite-122886.jpg/1280px-Muscovite-Albite-12288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2" t="628" r="10886" b="-628"/>
          <a:stretch/>
        </p:blipFill>
        <p:spPr bwMode="auto">
          <a:xfrm>
            <a:off x="845802" y="4821033"/>
            <a:ext cx="2019781" cy="199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7504" y="6365557"/>
            <a:ext cx="34154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Коэсит</a:t>
            </a:r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и </a:t>
            </a:r>
            <a:r>
              <a:rPr lang="ru-RU" sz="26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стишовит</a:t>
            </a:r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ru-RU" sz="2600" dirty="0"/>
          </a:p>
        </p:txBody>
      </p:sp>
      <p:pic>
        <p:nvPicPr>
          <p:cNvPr id="14" name="Picture 4" descr="https://webmineral.ru/upload/f3025de18f81bdb6c50744397dd1aeef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" t="11294" r="6213"/>
          <a:stretch/>
        </p:blipFill>
        <p:spPr bwMode="auto">
          <a:xfrm>
            <a:off x="4683774" y="4637652"/>
            <a:ext cx="1953027" cy="179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062741" y="6414361"/>
            <a:ext cx="327724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Кварц и </a:t>
            </a:r>
            <a:r>
              <a:rPr lang="ru-RU" sz="2600" b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стишовит</a:t>
            </a:r>
            <a:r>
              <a:rPr lang="ru-RU" sz="26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endParaRPr lang="ru-RU" sz="26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19804" y="44624"/>
            <a:ext cx="8784976" cy="4853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85000"/>
              </a:lnSpc>
              <a:spcAft>
                <a:spcPts val="0"/>
              </a:spcAft>
              <a:tabLst>
                <a:tab pos="5941060" algn="l"/>
              </a:tabLst>
            </a:pP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Кроме перечисленных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кристаллических разновидностей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кремнезёма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на­стоящее время известны еще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коэсит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китит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стишовит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1F31D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волокнистая модифи­кация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называемая кремнеземом W.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Коэсит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представляет собой более плотную, чем 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кварц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(плотность 2,93 г/см</a:t>
            </a:r>
            <a:r>
              <a:rPr lang="ru-RU" sz="2800" b="1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прозрачную, переходящую в 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кристобалит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при 1700 </a:t>
            </a:r>
            <a:r>
              <a:rPr lang="ru-RU" sz="2800" b="1" baseline="30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</a:t>
            </a:r>
            <a:r>
              <a:rPr lang="ru-RU" sz="28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кристаллическую модификацию </a:t>
            </a:r>
            <a:r>
              <a:rPr lang="ru-RU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кремнезёма</a:t>
            </a:r>
            <a:r>
              <a:rPr lang="ru-RU" sz="2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плавиковой кислоте он нераство­рим. </a:t>
            </a: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CC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Коэсит</a:t>
            </a:r>
            <a:r>
              <a:rPr lang="ru-RU" sz="2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образуется при давлении 3,5 тыс. МПа*. Этим объясняется, что в природе он был обнаружен в больших метеоритных кратерах</a:t>
            </a:r>
            <a:r>
              <a:rPr lang="ru-RU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3394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00364" y="5072074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400" b="1" u="sng" dirty="0">
              <a:solidFill>
                <a:srgbClr val="3333CC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40"/>
            <a:ext cx="8784976" cy="28500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000" algn="just">
              <a:lnSpc>
                <a:spcPct val="80000"/>
              </a:lnSpc>
            </a:pPr>
            <a:r>
              <a:rPr lang="ru-RU" sz="2800" b="1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Коэси́т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(англ. </a:t>
            </a:r>
            <a:r>
              <a:rPr lang="ru-RU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Coesite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) 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высокобарическая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 модификация кремнезёма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Коэсит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минерал очень редкий. Дело в том, что он образуется при высоких давлениях (порядка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2–3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 ГПа), где породы с высоким содержанием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SiO</a:t>
            </a:r>
            <a:r>
              <a:rPr lang="ru-RU" sz="2800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относительно редки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, и при уменьшении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давления </a:t>
            </a:r>
            <a:r>
              <a:rPr lang="ru-RU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коэсит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превращается обратно в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кварц.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oesiteim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66" r="18545"/>
          <a:stretch/>
        </p:blipFill>
        <p:spPr bwMode="auto">
          <a:xfrm>
            <a:off x="216172" y="3049231"/>
            <a:ext cx="2354052" cy="220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5/56/Coesi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4278" y="5222381"/>
            <a:ext cx="2087821" cy="160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17347" t="12594" r="32290" b="22438"/>
          <a:stretch/>
        </p:blipFill>
        <p:spPr>
          <a:xfrm>
            <a:off x="3113178" y="3764297"/>
            <a:ext cx="3161732" cy="229312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45625" y="6133051"/>
            <a:ext cx="302358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Коэси́т</a:t>
            </a:r>
            <a:r>
              <a:rPr lang="ru-RU" sz="2600" b="1" dirty="0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b="1" dirty="0" err="1" smtClean="0">
                <a:ln>
                  <a:solidFill>
                    <a:sysClr val="windowText" lastClr="0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стишовит</a:t>
            </a:r>
            <a:endParaRPr lang="ru-RU" sz="2600" dirty="0"/>
          </a:p>
        </p:txBody>
      </p:sp>
      <p:pic>
        <p:nvPicPr>
          <p:cNvPr id="4108" name="Picture 12" descr="https://quebulfineminerals.com/files/offers/images3/24813_big_im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10" r="8155"/>
          <a:stretch/>
        </p:blipFill>
        <p:spPr bwMode="auto">
          <a:xfrm>
            <a:off x="6228967" y="3333527"/>
            <a:ext cx="2887506" cy="2799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далее 9">
            <a:hlinkClick r:id="" action="ppaction://hlinkshowjump?jump=nextslide" highlightClick="1"/>
          </p:cNvPr>
          <p:cNvSpPr/>
          <p:nvPr/>
        </p:nvSpPr>
        <p:spPr>
          <a:xfrm>
            <a:off x="8064532" y="6318274"/>
            <a:ext cx="539750" cy="53975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7493028" y="6318274"/>
            <a:ext cx="539750" cy="53975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2" name="Управляющая кнопка: домой 11">
            <a:hlinkClick r:id="rId7" action="ppaction://hlinksldjump" highlightClick="1"/>
          </p:cNvPr>
          <p:cNvSpPr/>
          <p:nvPr/>
        </p:nvSpPr>
        <p:spPr>
          <a:xfrm>
            <a:off x="8604282" y="6318274"/>
            <a:ext cx="539750" cy="53975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3" name="Picture 12" descr="пишу 1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84191" y="5072074"/>
            <a:ext cx="6492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9720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300">
        <p:wheel spokes="1"/>
      </p:transition>
    </mc:Choice>
    <mc:Fallback>
      <p:transition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36147</TotalTime>
  <Words>3999</Words>
  <Application>Microsoft Office PowerPoint</Application>
  <PresentationFormat>Экран (4:3)</PresentationFormat>
  <Paragraphs>547</Paragraphs>
  <Slides>133</Slides>
  <Notes>124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133</vt:i4>
      </vt:variant>
    </vt:vector>
  </HeadingPairs>
  <TitlesOfParts>
    <vt:vector size="134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ikuzmina</cp:lastModifiedBy>
  <cp:revision>3923</cp:revision>
  <dcterms:created xsi:type="dcterms:W3CDTF">2009-11-04T17:47:55Z</dcterms:created>
  <dcterms:modified xsi:type="dcterms:W3CDTF">2023-02-22T05:51:23Z</dcterms:modified>
</cp:coreProperties>
</file>