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66" r:id="rId5"/>
    <p:sldId id="314" r:id="rId6"/>
    <p:sldId id="322" r:id="rId7"/>
    <p:sldId id="315" r:id="rId8"/>
    <p:sldId id="308" r:id="rId9"/>
    <p:sldId id="309" r:id="rId10"/>
    <p:sldId id="310" r:id="rId11"/>
    <p:sldId id="311" r:id="rId12"/>
    <p:sldId id="317" r:id="rId13"/>
    <p:sldId id="313" r:id="rId14"/>
    <p:sldId id="312" r:id="rId15"/>
    <p:sldId id="318" r:id="rId16"/>
    <p:sldId id="319" r:id="rId17"/>
    <p:sldId id="321" r:id="rId18"/>
    <p:sldId id="323" r:id="rId1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73" d="100"/>
          <a:sy n="73" d="100"/>
        </p:scale>
        <p:origin x="-36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E894A-DEE8-48CE-A579-7F0419AAED1F}" type="datetime1">
              <a:rPr lang="ru-RU" smtClean="0"/>
              <a:pPr/>
              <a:t>04.03.2023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ED543-87DF-443D-B01E-AA747AA37B8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63419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518D3-BDE9-4629-97F0-A896A7900633}" type="datetime1">
              <a:rPr lang="ru-RU" smtClean="0"/>
              <a:pPr/>
              <a:t>04.03.2023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3DEB0-4ADC-4B07-910D-707A049A13A9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10656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3DEB0-4ADC-4B07-910D-707A049A13A9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32721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3DEB0-4ADC-4B07-910D-707A049A13A9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7819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3DEB0-4ADC-4B07-910D-707A049A13A9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33912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3DEB0-4ADC-4B07-910D-707A049A13A9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4644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3DEB0-4ADC-4B07-910D-707A049A13A9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85893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3DEB0-4ADC-4B07-910D-707A049A13A9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96515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8D7406-0BB6-4FD5-BA3D-2DCCFCCBD74C}" type="datetime1">
              <a:rPr lang="ru-RU" noProof="0" smtClean="0"/>
              <a:pPr rtl="0"/>
              <a:t>04.03.2023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=""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52ED66-FD88-40BD-9C99-00BF93C62CF4}" type="datetime1">
              <a:rPr lang="ru-RU" noProof="0" smtClean="0"/>
              <a:pPr rtl="0"/>
              <a:t>04.03.2023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3D9808-0449-4533-8A2C-86727B338F5C}" type="datetime1">
              <a:rPr lang="ru-RU" noProof="0" smtClean="0"/>
              <a:pPr rtl="0"/>
              <a:t>04.03.2023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=""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6398D4-E716-4F92-B255-9E79D6F0396D}" type="datetime1">
              <a:rPr lang="ru-RU" noProof="0" smtClean="0"/>
              <a:pPr rtl="0"/>
              <a:t>04.03.2023</a:t>
            </a:fld>
            <a:endParaRPr lang="ru-RU" noProof="0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=""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=""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3ACE9F-3B4F-4FA3-9AEA-02C4E027484F}" type="datetime1">
              <a:rPr lang="ru-RU" noProof="0" smtClean="0"/>
              <a:pPr rtl="0"/>
              <a:t>04.03.2023</a:t>
            </a:fld>
            <a:endParaRPr lang="ru-RU" noProof="0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=""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2" name="Номер слайда 11">
            <a:extLst>
              <a:ext uri="{FF2B5EF4-FFF2-40B4-BE49-F238E27FC236}">
                <a16:creationId xmlns=""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Дата 5">
            <a:extLst>
              <a:ext uri="{FF2B5EF4-FFF2-40B4-BE49-F238E27FC236}">
                <a16:creationId xmlns=""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94EE59-2E58-4739-BDCC-61AD5863E730}" type="datetime1">
              <a:rPr lang="ru-RU" noProof="0" smtClean="0"/>
              <a:pPr rtl="0"/>
              <a:t>04.03.2023</a:t>
            </a:fld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8" name="Номер слайда 7">
            <a:extLst>
              <a:ext uri="{FF2B5EF4-FFF2-40B4-BE49-F238E27FC236}">
                <a16:creationId xmlns=""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820220-CA3C-4F34-9948-26A75D621A88}" type="datetime1">
              <a:rPr lang="ru-RU" noProof="0" smtClean="0"/>
              <a:pPr rtl="0"/>
              <a:t>04.03.2023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=""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EAE0012C-660A-46D7-B38A-EFBC452B1B32}" type="datetime1">
              <a:rPr lang="ru-RU" noProof="0" smtClean="0"/>
              <a:pPr rtl="0"/>
              <a:t>04.03.2023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4AD7F785-949D-4597-B02E-12777729CDA2}" type="datetime1">
              <a:rPr lang="ru-RU" noProof="0" smtClean="0"/>
              <a:pPr rtl="0"/>
              <a:t>04.03.2023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  <a:latin typeface="Calibri Light" panose="020F0302020204030204" pitchFamily="34" charset="0"/>
              </a:defRPr>
            </a:lvl1pPr>
          </a:lstStyle>
          <a:p>
            <a:fld id="{91597758-0F8E-421C-8287-08E5EA7B6270}" type="datetime1">
              <a:rPr lang="ru-RU" noProof="0" smtClean="0"/>
              <a:pPr/>
              <a:t>04.03.2023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  <a:latin typeface="Calibri Light" panose="020F0302020204030204" pitchFamily="34" charset="0"/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latin typeface="Calibri Light" panose="020F0302020204030204" pitchFamily="34" charset="0"/>
              </a:defRPr>
            </a:lvl1pPr>
          </a:lstStyle>
          <a:p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F452A527-3631-41ED-858D-3777A7D149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940CBE3-3F91-419A-A649-32AB388ECA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D28A9C89-B313-458F-9C85-515930A51A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2BF58F8-026D-D904-2043-AC8D1BA348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8049" y="3954526"/>
            <a:ext cx="4223127" cy="279172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AB2EA78-AEB3-469B-9025-3B17201A457B}"/>
              </a:ext>
            </a:extLst>
          </p:cNvPr>
          <p:cNvSpPr txBox="1">
            <a:spLocks/>
          </p:cNvSpPr>
          <p:nvPr/>
        </p:nvSpPr>
        <p:spPr>
          <a:xfrm>
            <a:off x="6061166" y="338652"/>
            <a:ext cx="6130834" cy="36063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0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Цена в комплексе маркетинга гостиничного предприятия. Особенности ценообразования в гостиничном бизнесе</a:t>
            </a:r>
            <a:endParaRPr kumimoji="0" lang="ru-RU" sz="4400" b="1" i="0" u="none" strike="noStrike" kern="1200" cap="none" spc="-5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591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E3CF48-3C1D-F334-9F4A-7B71C4573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86603"/>
            <a:ext cx="11723914" cy="1450757"/>
          </a:xfrm>
        </p:spPr>
        <p:txBody>
          <a:bodyPr>
            <a:noAutofit/>
          </a:bodyPr>
          <a:lstStyle/>
          <a:p>
            <a:pPr algn="just"/>
            <a:r>
              <a:rPr lang="ru-RU" sz="2800" b="1" i="0" dirty="0">
                <a:solidFill>
                  <a:srgbClr val="2B3D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Пример. </a:t>
            </a:r>
            <a:r>
              <a:rPr lang="ru-RU" sz="2800" i="0" dirty="0">
                <a:solidFill>
                  <a:srgbClr val="2B3D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Отель рассчитывает и настраивает в модуле бронирования несколько уровней цен. Если меняется спрос или цены конкурентов, отель меняет свой уровень цен и получает наибольший доход. Спрос и предложение максимально близки друг к другу: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6C0AD0E-AE78-FB3F-17BD-C7E7F0804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5510309"/>
            <a:ext cx="11891865" cy="1256018"/>
          </a:xfrm>
        </p:spPr>
        <p:txBody>
          <a:bodyPr>
            <a:noAutofit/>
          </a:bodyPr>
          <a:lstStyle/>
          <a:p>
            <a:pPr algn="just"/>
            <a:r>
              <a:rPr lang="ru-RU" sz="2400" b="0" i="0" dirty="0">
                <a:solidFill>
                  <a:srgbClr val="2B3D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Динамическое ценообразование помогает отелю зарабатывать больше, оперативно реагируя на изменения рынка.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481A78A-45EB-F658-30D4-024C16785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285" y="1815969"/>
            <a:ext cx="5443430" cy="36943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076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pPr algn="l" fontAlgn="base"/>
            <a:r>
              <a:rPr lang="ru-RU" sz="5400" b="1" i="0">
                <a:solidFill>
                  <a:srgbClr val="2B3D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отели управляют ценой</a:t>
            </a:r>
            <a:endParaRPr lang="ru-RU" sz="5400" b="1" i="0" dirty="0">
              <a:solidFill>
                <a:srgbClr val="2B3D5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C716C592-F02E-3CC1-B474-DDDD51A14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2445" y="2599742"/>
            <a:ext cx="6555534" cy="4082143"/>
          </a:xfrm>
        </p:spPr>
        <p:txBody>
          <a:bodyPr>
            <a:normAutofit/>
          </a:bodyPr>
          <a:lstStyle/>
          <a:p>
            <a:r>
              <a:rPr lang="ru-RU" sz="2800" b="0" i="0">
                <a:solidFill>
                  <a:srgbClr val="2B3D56"/>
                </a:solidFill>
                <a:effectLst/>
                <a:latin typeface="Noto Serif" panose="02020600060500020200" pitchFamily="18" charset="0"/>
              </a:rPr>
              <a:t>Одни стремятся к максимальной загрузке, вторые завышают цены, третьи стараются найти баланс между этими показателями. </a:t>
            </a:r>
          </a:p>
          <a:p>
            <a:r>
              <a:rPr lang="ru-RU" sz="2800" b="0" i="0">
                <a:solidFill>
                  <a:srgbClr val="2B3D56"/>
                </a:solidFill>
                <a:effectLst/>
                <a:latin typeface="Noto Serif" panose="02020600060500020200" pitchFamily="18" charset="0"/>
              </a:rPr>
              <a:t>Какая стратегия эффективнее, разберем на примере.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7979E6E-81A8-D9C3-E2B2-479FF12E14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24" r="29456"/>
          <a:stretch/>
        </p:blipFill>
        <p:spPr>
          <a:xfrm>
            <a:off x="817206" y="2162332"/>
            <a:ext cx="3428224" cy="41836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052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E3CF48-3C1D-F334-9F4A-7B71C4573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86603"/>
            <a:ext cx="11723914" cy="1450757"/>
          </a:xfrm>
        </p:spPr>
        <p:txBody>
          <a:bodyPr>
            <a:noAutofit/>
          </a:bodyPr>
          <a:lstStyle/>
          <a:p>
            <a:r>
              <a:rPr lang="ru-RU" sz="2800" b="1" i="0" dirty="0">
                <a:solidFill>
                  <a:srgbClr val="2B3D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Пример. </a:t>
            </a:r>
            <a:r>
              <a:rPr lang="ru-RU" sz="2800" dirty="0">
                <a:solidFill>
                  <a:srgbClr val="2B3D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гостиницы «Уют», «Турист» и «Комфорт» с одинаковым номерным фондом (10 номеров) по-разному работают с ценами: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2DE4F99-EC9B-5E82-DB8D-607AC1331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739" y="2002097"/>
            <a:ext cx="11543521" cy="1235122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2B3D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«Уют» увеличивает загрузку: устанавливает низкие цены — 1 000 ₽, продает 10 номеров;</a:t>
            </a:r>
            <a:br>
              <a:rPr lang="ru-RU" sz="2200" dirty="0">
                <a:solidFill>
                  <a:srgbClr val="2B3D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2B3D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«Турист» увеличивает цену: устанавливает высокие цены — 10 000 ₽, продает 1 номер;</a:t>
            </a:r>
            <a:br>
              <a:rPr lang="ru-RU" sz="2200" dirty="0">
                <a:solidFill>
                  <a:srgbClr val="2B3D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2B3D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«Комфорт» находит баланс: устанавливает средние цены — 3 500 ₽, продает 5 номеров.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/>
          </a:p>
        </p:txBody>
      </p:sp>
      <p:pic>
        <p:nvPicPr>
          <p:cNvPr id="5122" name="Picture 2" descr="Пример управления ценами">
            <a:extLst>
              <a:ext uri="{FF2B5EF4-FFF2-40B4-BE49-F238E27FC236}">
                <a16:creationId xmlns="" xmlns:a16="http://schemas.microsoft.com/office/drawing/2014/main" id="{F3AAF2F0-031D-EC6D-BA77-0A5FDDA11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20" y="3237219"/>
            <a:ext cx="11225504" cy="3154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378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E3CF48-3C1D-F334-9F4A-7B71C4573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42" y="211570"/>
            <a:ext cx="11723914" cy="1450757"/>
          </a:xfrm>
        </p:spPr>
        <p:txBody>
          <a:bodyPr>
            <a:noAutofit/>
          </a:bodyPr>
          <a:lstStyle/>
          <a:p>
            <a:r>
              <a:rPr lang="ru-RU" sz="5400" b="1" i="0" dirty="0">
                <a:solidFill>
                  <a:srgbClr val="2B3D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2DE4F99-EC9B-5E82-DB8D-607AC1331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4555670"/>
            <a:ext cx="11601449" cy="1820637"/>
          </a:xfrm>
        </p:spPr>
        <p:txBody>
          <a:bodyPr>
            <a:noAutofit/>
          </a:bodyPr>
          <a:lstStyle/>
          <a:p>
            <a:r>
              <a:rPr lang="ru-RU" sz="2400" b="0" i="0" dirty="0">
                <a:solidFill>
                  <a:srgbClr val="2B3D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«Уют» и «Турист» заработали по 10 000 ₽, но это обошлось им сильно заниженной ценой и почти нулевой загрузкой соответственно. </a:t>
            </a:r>
          </a:p>
          <a:p>
            <a:r>
              <a:rPr lang="ru-RU" sz="2400" b="0" i="0" dirty="0">
                <a:solidFill>
                  <a:srgbClr val="2B3D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наш середнячок «Комфорт» заработал на 75% больше только за счет тонкого баланса между загрузкой и ценой.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C665206-F496-E2ED-909F-4A0F51B3F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78" y="1662327"/>
            <a:ext cx="10714471" cy="30072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162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E3CF48-3C1D-F334-9F4A-7B71C4573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42" y="211570"/>
            <a:ext cx="11723914" cy="1450757"/>
          </a:xfrm>
        </p:spPr>
        <p:txBody>
          <a:bodyPr>
            <a:noAutofit/>
          </a:bodyPr>
          <a:lstStyle/>
          <a:p>
            <a:r>
              <a:rPr lang="ru-RU" sz="5400" b="1" i="0" dirty="0">
                <a:solidFill>
                  <a:srgbClr val="2B3D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2DE4F99-EC9B-5E82-DB8D-607AC1331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6645" y="1963532"/>
            <a:ext cx="7311311" cy="4278648"/>
          </a:xfrm>
        </p:spPr>
        <p:txBody>
          <a:bodyPr>
            <a:noAutofit/>
          </a:bodyPr>
          <a:lstStyle/>
          <a:p>
            <a:r>
              <a:rPr lang="ru-RU" sz="3600" b="0" i="0" dirty="0">
                <a:solidFill>
                  <a:srgbClr val="2B3D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Лучший результат дает не самая высокая загрузка и не самая высокая цена, а их оптимальное соотношение. На этом принципе строится динамическое ценообразование: когда меняется загрузка, меняется и цена.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10376C8-E58F-67D3-69BE-7CE113D2A1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57" r="36051" b="10068"/>
          <a:stretch/>
        </p:blipFill>
        <p:spPr>
          <a:xfrm>
            <a:off x="951918" y="1963532"/>
            <a:ext cx="3629412" cy="40327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097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4">
            <a:extLst>
              <a:ext uri="{FF2B5EF4-FFF2-40B4-BE49-F238E27FC236}">
                <a16:creationId xmlns="" xmlns:a16="http://schemas.microsoft.com/office/drawing/2014/main" id="{C716C592-F02E-3CC1-B474-DDDD51A14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1" y="2108201"/>
            <a:ext cx="11404653" cy="4031342"/>
          </a:xfrm>
        </p:spPr>
        <p:txBody>
          <a:bodyPr>
            <a:normAutofit/>
          </a:bodyPr>
          <a:lstStyle/>
          <a:p>
            <a:pPr algn="just"/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Опираясь на представленный выше 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 рассмотреть различные ценовые стратегии на примере сервисного 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предприятия (предприятие выбирается студентом самостоятельно)</a:t>
            </a:r>
            <a:r>
              <a:rPr lang="ru-RU" sz="3500" dirty="0" smtClean="0">
                <a:solidFill>
                  <a:srgbClr val="2B3D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500" b="0" i="0" dirty="0" smtClean="0">
              <a:solidFill>
                <a:srgbClr val="2B3D5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993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занятия: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4">
            <a:extLst>
              <a:ext uri="{FF2B5EF4-FFF2-40B4-BE49-F238E27FC236}">
                <a16:creationId xmlns="" xmlns:a16="http://schemas.microsoft.com/office/drawing/2014/main" id="{C716C592-F02E-3CC1-B474-DDDD51A14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270" y="2108201"/>
            <a:ext cx="11143394" cy="4031342"/>
          </a:xfrm>
        </p:spPr>
        <p:txBody>
          <a:bodyPr>
            <a:normAutofit/>
          </a:bodyPr>
          <a:lstStyle/>
          <a:p>
            <a:pPr algn="just"/>
            <a:r>
              <a:rPr lang="ru-RU" sz="4800" b="0" i="0" dirty="0" smtClean="0">
                <a:solidFill>
                  <a:srgbClr val="2B3D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Изучить понятие цены;</a:t>
            </a:r>
          </a:p>
          <a:p>
            <a:pPr algn="just"/>
            <a:r>
              <a:rPr lang="ru-RU" sz="4800" dirty="0" smtClean="0">
                <a:solidFill>
                  <a:srgbClr val="2B3D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Рассмотреть стратегии ценообразования в гостиничном бизнесе.</a:t>
            </a:r>
          </a:p>
          <a:p>
            <a:pPr algn="just"/>
            <a:r>
              <a:rPr lang="ru-RU" sz="4800" dirty="0" smtClean="0">
                <a:solidFill>
                  <a:srgbClr val="2B3D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b="0" i="0" dirty="0" smtClean="0">
              <a:solidFill>
                <a:srgbClr val="2B3D5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993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E3CF48-3C1D-F334-9F4A-7B71C4573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12271"/>
            <a:ext cx="11723914" cy="1525089"/>
          </a:xfrm>
        </p:spPr>
        <p:txBody>
          <a:bodyPr>
            <a:noAutofit/>
          </a:bodyPr>
          <a:lstStyle/>
          <a:p>
            <a:r>
              <a:rPr lang="ru-RU" sz="3600" b="1" i="0" dirty="0">
                <a:solidFill>
                  <a:srgbClr val="2B3D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Цена — </a:t>
            </a:r>
            <a:r>
              <a:rPr lang="ru-RU" sz="3600" i="0" dirty="0">
                <a:solidFill>
                  <a:srgbClr val="2B3D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первое, на что смотрят гости при выборе места проживания. </a:t>
            </a:r>
            <a:br>
              <a:rPr lang="ru-RU" sz="3600" i="0" dirty="0">
                <a:solidFill>
                  <a:srgbClr val="2B3D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0" dirty="0">
                <a:solidFill>
                  <a:srgbClr val="2B3D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отелю важно эффективно работать с ценой.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A5A3453-8F9C-DC47-CF39-79990780A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988" y="3251418"/>
            <a:ext cx="5131012" cy="315754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8AA6E64-9A2A-55C8-E067-0560DC704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913" y="2098718"/>
            <a:ext cx="4310246" cy="43102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993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 fontScale="90000"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какими ценами работают отели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C716C592-F02E-3CC1-B474-DDDD51A14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478" y="2108201"/>
            <a:ext cx="6034185" cy="4031342"/>
          </a:xfrm>
        </p:spPr>
        <p:txBody>
          <a:bodyPr>
            <a:normAutofit/>
          </a:bodyPr>
          <a:lstStyle/>
          <a:p>
            <a:pPr algn="just"/>
            <a:r>
              <a:rPr lang="ru-RU" sz="2400" b="0" i="0" dirty="0">
                <a:solidFill>
                  <a:srgbClr val="2B3D56"/>
                </a:solidFill>
                <a:effectLst/>
                <a:latin typeface="Noto Serif" panose="02020600060500020200" pitchFamily="18" charset="0"/>
              </a:rPr>
              <a:t>Отели чаще всего используют три стратегии ценообразования:</a:t>
            </a:r>
          </a:p>
          <a:p>
            <a:pPr algn="just"/>
            <a:r>
              <a:rPr lang="ru-RU" sz="2400" dirty="0">
                <a:solidFill>
                  <a:srgbClr val="2B3D56"/>
                </a:solidFill>
                <a:latin typeface="Noto Serif" panose="02020600060500020200" pitchFamily="18" charset="0"/>
                <a:cs typeface="Times New Roman" panose="02020603050405020304" pitchFamily="18" charset="0"/>
              </a:rPr>
              <a:t>- Единая цена;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Сезонные цены;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Гибкие цены.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каждую стратегию подробнее.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01F2B4F-A9B1-CD0D-9C16-FA5FFF23C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27" y="2026589"/>
            <a:ext cx="4083309" cy="39684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451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цена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C716C592-F02E-3CC1-B474-DDDD51A14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478" y="2108201"/>
            <a:ext cx="6034185" cy="4031342"/>
          </a:xfrm>
        </p:spPr>
        <p:txBody>
          <a:bodyPr>
            <a:normAutofit/>
          </a:bodyPr>
          <a:lstStyle/>
          <a:p>
            <a:pPr algn="just"/>
            <a:r>
              <a:rPr lang="ru-RU" sz="2800" b="0" i="0" dirty="0">
                <a:solidFill>
                  <a:srgbClr val="2B3D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Самый простой способ ценообразования, когда отель круглый год продает номера по одной цене, независимо от сезона и ситуации на рынке. Эта стратегия самая неэффективная: она не учитывает колебания спроса, а значит, не позволит отелю заработать больше.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dinaya-cena">
            <a:extLst>
              <a:ext uri="{FF2B5EF4-FFF2-40B4-BE49-F238E27FC236}">
                <a16:creationId xmlns="" xmlns:a16="http://schemas.microsoft.com/office/drawing/2014/main" id="{96D47ECF-09E2-C570-9604-4DF2B9220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37" y="2411753"/>
            <a:ext cx="5220254" cy="3424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552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E3CF48-3C1D-F334-9F4A-7B71C4573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86603"/>
            <a:ext cx="11723914" cy="1450757"/>
          </a:xfrm>
        </p:spPr>
        <p:txBody>
          <a:bodyPr>
            <a:noAutofit/>
          </a:bodyPr>
          <a:lstStyle/>
          <a:p>
            <a:pPr algn="just"/>
            <a:r>
              <a:rPr lang="ru-RU" sz="2800" b="1" i="0" dirty="0">
                <a:solidFill>
                  <a:srgbClr val="2B3D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ru-RU" sz="2800" b="0" i="0" dirty="0">
                <a:solidFill>
                  <a:srgbClr val="2B3D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Отель выставляет фиксированные цены 1 раз в год. В высокий сезон отель не </a:t>
            </a:r>
            <a:r>
              <a:rPr lang="ru-RU" sz="2800" b="0" i="0" dirty="0" err="1">
                <a:solidFill>
                  <a:srgbClr val="2B3D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дозарабатывает</a:t>
            </a:r>
            <a:r>
              <a:rPr lang="ru-RU" sz="2800" b="0" i="0" dirty="0">
                <a:solidFill>
                  <a:srgbClr val="2B3D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 гости готовы платить за номер больше, а в низкий — простаивает и теряет гостей из-за высоких цен: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6C0AD0E-AE78-FB3F-17BD-C7E7F0804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343" y="5796643"/>
            <a:ext cx="10009413" cy="464335"/>
          </a:xfrm>
        </p:spPr>
        <p:txBody>
          <a:bodyPr>
            <a:noAutofit/>
          </a:bodyPr>
          <a:lstStyle/>
          <a:p>
            <a:pPr algn="ctr"/>
            <a:r>
              <a:rPr lang="ru-RU" sz="2400" b="0" i="0" dirty="0">
                <a:solidFill>
                  <a:srgbClr val="2B3D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цена не соответствует спросу, отель теряет доход.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Модель ценообразования &quot;Единая цена&quot;">
            <a:extLst>
              <a:ext uri="{FF2B5EF4-FFF2-40B4-BE49-F238E27FC236}">
                <a16:creationId xmlns="" xmlns:a16="http://schemas.microsoft.com/office/drawing/2014/main" id="{53667DAB-E93C-0D0C-729F-1729F0C4D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919" y="1901249"/>
            <a:ext cx="5493955" cy="3797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229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pPr algn="l" fontAlgn="base"/>
            <a:r>
              <a:rPr lang="ru-RU" sz="5400" b="1" i="0" dirty="0">
                <a:solidFill>
                  <a:srgbClr val="2B3D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Сезонные цены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C716C592-F02E-3CC1-B474-DDDD51A14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478" y="2108201"/>
            <a:ext cx="6034185" cy="4031342"/>
          </a:xfrm>
        </p:spPr>
        <p:txBody>
          <a:bodyPr>
            <a:normAutofit/>
          </a:bodyPr>
          <a:lstStyle/>
          <a:p>
            <a:pPr algn="just"/>
            <a:r>
              <a:rPr lang="ru-RU" sz="2400" b="0" i="0" dirty="0">
                <a:solidFill>
                  <a:srgbClr val="2B3D56"/>
                </a:solidFill>
                <a:effectLst/>
                <a:latin typeface="Noto Serif" panose="02020600060500020200" pitchFamily="18" charset="0"/>
              </a:rPr>
              <a:t>Самая популярная стратегия ценообразования на гостиничном рынке. Она ориентируется на спрос и подстраивается под высокий и низкий сезоны. Изъян модели в том, что заранее спрогнозировать цену сложно — ситуация на рынке меняется каждый день, а не два раза в год.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sezonnaya-cena">
            <a:extLst>
              <a:ext uri="{FF2B5EF4-FFF2-40B4-BE49-F238E27FC236}">
                <a16:creationId xmlns="" xmlns:a16="http://schemas.microsoft.com/office/drawing/2014/main" id="{3320964F-764F-87DF-99F3-2E51DBB47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3" y="2191410"/>
            <a:ext cx="5387651" cy="364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9234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E3CF48-3C1D-F334-9F4A-7B71C4573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86603"/>
            <a:ext cx="11723914" cy="1450757"/>
          </a:xfrm>
        </p:spPr>
        <p:txBody>
          <a:bodyPr>
            <a:noAutofit/>
          </a:bodyPr>
          <a:lstStyle/>
          <a:p>
            <a:pPr algn="just"/>
            <a:r>
              <a:rPr lang="ru-RU" sz="2800" b="1" i="0" dirty="0">
                <a:solidFill>
                  <a:srgbClr val="2B3D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ru-RU" sz="2800" b="0" i="0" dirty="0">
                <a:solidFill>
                  <a:srgbClr val="2B3D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Отель выставляет цены на сезоны с учетом прошлогодней загрузки. Но ситуация на рынке меняется, и фактический спрос расходится с предложением: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6C0AD0E-AE78-FB3F-17BD-C7E7F0804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480" y="2963635"/>
            <a:ext cx="5935436" cy="1544684"/>
          </a:xfrm>
        </p:spPr>
        <p:txBody>
          <a:bodyPr>
            <a:noAutofit/>
          </a:bodyPr>
          <a:lstStyle/>
          <a:p>
            <a:pPr algn="just"/>
            <a:r>
              <a:rPr lang="ru-RU" sz="2400" b="0" i="0" dirty="0">
                <a:solidFill>
                  <a:srgbClr val="2B3D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Сезонные цены работают лучше единой цены, но зависят от точности прогноза и не позволяют реагировать на изменения на рынке.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1D8F5D9-C8D3-49D5-5CC6-30F33F2E3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15" y="1868486"/>
            <a:ext cx="5216978" cy="46603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880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pPr algn="l" fontAlgn="base"/>
            <a:r>
              <a:rPr lang="ru-RU" sz="5400" b="1" i="0" dirty="0">
                <a:solidFill>
                  <a:srgbClr val="2B3D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Гибкие цены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C716C592-F02E-3CC1-B474-DDDD51A14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74" y="4718794"/>
            <a:ext cx="11608059" cy="182880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b="0" i="0" dirty="0">
                <a:solidFill>
                  <a:srgbClr val="2B3D56"/>
                </a:solidFill>
                <a:effectLst/>
                <a:latin typeface="Noto Serif" panose="02020600060500020200" pitchFamily="18" charset="0"/>
              </a:rPr>
              <a:t>Это динамическое ценообразование, когда отель меняет цены в зависимости от ситуации на рынке. Здесь учитывается множество факторов: цены конкурентов, сезонность, загрузка, календарь мероприятий города и даже прогноз погоды. Метод непростой, но самый эффективный.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6B3029B-4F6A-CC5F-F368-3AB598B57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539" y="2073191"/>
            <a:ext cx="7233528" cy="27116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552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спектива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44285998_TF11437505.potx" id="{573CC4FA-BF5D-4F9E-B83B-3F6BFFCC7045}" vid="{D69EC9A1-B068-488C-B03D-C52E4F47E2E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3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4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5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6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{70D1AB3B-151F-49F9-A61A-9FCB48ED1921}tf11437505_win32</Template>
  <TotalTime>179</TotalTime>
  <Words>464</Words>
  <Application>Microsoft Office PowerPoint</Application>
  <PresentationFormat>Произвольный</PresentationFormat>
  <Paragraphs>42</Paragraphs>
  <Slides>15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РетроспективаVTI</vt:lpstr>
      <vt:lpstr>Слайд 1</vt:lpstr>
      <vt:lpstr>Цель занятия:</vt:lpstr>
      <vt:lpstr>Цена — это первое, на что смотрят гости при выборе места проживания.  Поэтому отелю важно эффективно работать с ценой. </vt:lpstr>
      <vt:lpstr>С какими ценами работают отели</vt:lpstr>
      <vt:lpstr>Единая цена</vt:lpstr>
      <vt:lpstr>Пример. Отель выставляет фиксированные цены 1 раз в год. В высокий сезон отель не дозарабатывает, так как гости готовы платить за номер больше, а в низкий — простаивает и теряет гостей из-за высоких цен:</vt:lpstr>
      <vt:lpstr>Сезонные цены</vt:lpstr>
      <vt:lpstr>Пример. Отель выставляет цены на сезоны с учетом прошлогодней загрузки. Но ситуация на рынке меняется, и фактический спрос расходится с предложением:</vt:lpstr>
      <vt:lpstr>Гибкие цены</vt:lpstr>
      <vt:lpstr>Пример. Отель рассчитывает и настраивает в модуле бронирования несколько уровней цен. Если меняется спрос или цены конкурентов, отель меняет свой уровень цен и получает наибольший доход. Спрос и предложение максимально близки друг к другу:</vt:lpstr>
      <vt:lpstr>Как отели управляют ценой</vt:lpstr>
      <vt:lpstr>Пример. 3 гостиницы «Уют», «Турист» и «Комфорт» с одинаковым номерным фондом (10 номеров) по-разному работают с ценами:</vt:lpstr>
      <vt:lpstr>Результаты:</vt:lpstr>
      <vt:lpstr>Вывод:</vt:lpstr>
      <vt:lpstr>Домашнее задание: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Как отелю эффективно управлять ценами</dc:title>
  <dc:creator>Денис Томалак</dc:creator>
  <cp:lastModifiedBy>Tomalak</cp:lastModifiedBy>
  <cp:revision>11</cp:revision>
  <dcterms:created xsi:type="dcterms:W3CDTF">2023-03-03T03:27:52Z</dcterms:created>
  <dcterms:modified xsi:type="dcterms:W3CDTF">2023-03-04T06:39:02Z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