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  <p:sldId id="288" r:id="rId33"/>
    <p:sldId id="289" r:id="rId34"/>
  </p:sldIdLst>
  <p:sldSz cx="9144000" cy="6858000" type="screen4x3"/>
  <p:notesSz cx="6858000" cy="9144000"/>
  <p:custDataLst>
    <p:tags r:id="rId3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E04"/>
    <a:srgbClr val="204E0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 snapToGrid="0">
      <p:cViewPr varScale="1">
        <p:scale>
          <a:sx n="99" d="100"/>
          <a:sy n="99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53A13-8B18-48A7-A3F8-4C03D1D092F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4766E-FC27-438A-BA4C-4486CDC8D3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473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766E-FC27-438A-BA4C-4486CDC8D33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076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CD15-1959-4372-AD51-B5CFD595A717}" type="datetime1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892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7349-5626-4921-8BBD-13903ACAAB55}" type="datetime1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464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C213-028B-4A61-9071-56E0DA52B988}" type="datetime1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73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7FB2-D9A8-4302-8528-9664E4187841}" type="datetime1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09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8ACC-4DB8-49FA-BA78-F0DDD208E2A5}" type="datetime1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0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9BA0-FFEB-4E74-8FD0-F5816F0F1AA8}" type="datetime1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61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91BF-6CEA-4E0C-B961-839556654CF5}" type="datetime1">
              <a:rPr lang="ru-RU" smtClean="0"/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340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B5FC-256E-40AF-B436-F8229E579CD2}" type="datetime1">
              <a:rPr lang="ru-RU" smtClean="0"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738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5FBE-D147-4431-B0F3-6EA6CF23A0E4}" type="datetime1">
              <a:rPr lang="ru-RU" smtClean="0"/>
              <a:t>11.02.2015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26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65FE-53C2-4DBC-9BEA-B036610ED666}" type="datetime1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966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B03A-3BDD-4433-8093-5F69796B083E}" type="datetime1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944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C67F5-09B6-4439-BA21-E79D51810E7F}" type="datetime1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770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664029" y="892629"/>
            <a:ext cx="7815942" cy="5421085"/>
          </a:xfrm>
          <a:prstGeom prst="flowChartDocument">
            <a:avLst/>
          </a:prstGeom>
          <a:blipFill dpi="0" rotWithShape="1">
            <a:blip r:embed="rId3" cstate="print"/>
            <a:srcRect/>
            <a:stretch>
              <a:fillRect r="-81000"/>
            </a:stretch>
          </a:blipFill>
          <a:ln w="57150">
            <a:solidFill>
              <a:schemeClr val="bg1">
                <a:lumMod val="8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266700" y="-174176"/>
            <a:ext cx="9655628" cy="124097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82880" y="5827373"/>
            <a:ext cx="9655628" cy="124097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31520" y="1266093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Самостоятельные части речи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94828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6775" y="168812"/>
            <a:ext cx="8567225" cy="144897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Качественные прилагательные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Качественные прилагательные обозначают такой признак 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(качество)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предмета, который может быть в этом предмете в большей или меньшей степени.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Рисунок 5" descr="Notebook-and-p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30326"/>
            <a:ext cx="4515729" cy="5127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59458" y="1758461"/>
            <a:ext cx="488149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Качественные прилагательные обозначают признак предмета по: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прямой, угловатый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размеру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(узкий, низкий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цвету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красный, лимонный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свойству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прочный, вязкий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вкусу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горький, соленый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тяжелый, невесомый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запаху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пахучий, ароматный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температуре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теплый, прохладный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звуку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громкий, тихий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общей оценке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важный, вредный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др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5512704_Vintage_backgrounds__4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19310" y="450167"/>
            <a:ext cx="6724358" cy="5628323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dirty="0" smtClean="0"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Качественные прилагательные имеют </a:t>
            </a:r>
            <a:r>
              <a:rPr lang="ru-RU" b="1" u="sng" dirty="0" smtClean="0"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сравнительную</a:t>
            </a:r>
            <a:r>
              <a:rPr lang="ru-RU" u="sng" dirty="0" smtClean="0"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u="sng" dirty="0" smtClean="0"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превосходную</a:t>
            </a:r>
            <a:r>
              <a:rPr lang="ru-RU" u="sng" dirty="0" smtClean="0"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степени сравнения</a:t>
            </a:r>
            <a:r>
              <a:rPr lang="ru-RU" dirty="0" smtClean="0"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По форме каждая степень может быть </a:t>
            </a:r>
            <a:r>
              <a:rPr lang="ru-RU" b="1" dirty="0" smtClean="0"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простой </a:t>
            </a:r>
            <a:r>
              <a:rPr lang="ru-RU" i="1" dirty="0" smtClean="0"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n>
                  <a:solidFill>
                    <a:srgbClr val="132E04"/>
                  </a:solidFill>
                </a:ln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состоит из одного слова</a:t>
            </a:r>
            <a:r>
              <a:rPr lang="ru-RU" i="1" dirty="0" smtClean="0"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составной</a:t>
            </a:r>
            <a:r>
              <a:rPr lang="ru-RU" dirty="0" smtClean="0"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n>
                  <a:solidFill>
                    <a:srgbClr val="132E04"/>
                  </a:solidFill>
                </a:ln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состоит из двух слов</a:t>
            </a:r>
            <a:r>
              <a:rPr lang="ru-RU" i="1" dirty="0" smtClean="0"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более твердый, самый тихий.</a:t>
            </a:r>
          </a:p>
          <a:p>
            <a:pPr indent="0">
              <a:buNone/>
            </a:pPr>
            <a:endParaRPr lang="ru-RU" dirty="0" smtClean="0">
              <a:effectLst>
                <a:glow rad="101600">
                  <a:schemeClr val="accent4">
                    <a:lumMod val="20000"/>
                    <a:lumOff val="80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b="1" dirty="0" smtClean="0"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СРАВНИТЕЛЬНАЯ СТЕПЕНЬ</a:t>
            </a:r>
          </a:p>
          <a:p>
            <a:pPr indent="0">
              <a:buNone/>
            </a:pPr>
            <a:endParaRPr lang="ru-RU" dirty="0" smtClean="0">
              <a:effectLst>
                <a:glow rad="101600">
                  <a:schemeClr val="accent4">
                    <a:lumMod val="20000"/>
                    <a:lumOff val="80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i="1" dirty="0" smtClean="0">
                <a:ln>
                  <a:solidFill>
                    <a:srgbClr val="204E06"/>
                  </a:solidFill>
                </a:ln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Сравнительная степень показывает</a:t>
            </a:r>
            <a:r>
              <a:rPr lang="ru-RU" dirty="0" smtClean="0"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что в том или ином предмете признак появляется в большей или меньшей степени, чем в другом.</a:t>
            </a:r>
          </a:p>
          <a:p>
            <a:pPr indent="0">
              <a:buNone/>
            </a:pPr>
            <a:endParaRPr lang="ru-RU" dirty="0" smtClean="0">
              <a:effectLst>
                <a:glow rad="101600">
                  <a:schemeClr val="accent4">
                    <a:lumMod val="20000"/>
                    <a:lumOff val="80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b="1" dirty="0" smtClean="0"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ПРЕВОСХОДНАЯ СТЕПЕНЬ</a:t>
            </a:r>
          </a:p>
          <a:p>
            <a:pPr indent="0">
              <a:buNone/>
            </a:pPr>
            <a:endParaRPr lang="ru-RU" dirty="0" smtClean="0">
              <a:effectLst>
                <a:glow rad="101600">
                  <a:schemeClr val="accent4">
                    <a:lumMod val="20000"/>
                    <a:lumOff val="80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i="1" dirty="0" smtClean="0">
                <a:ln>
                  <a:solidFill>
                    <a:srgbClr val="204E06"/>
                  </a:solidFill>
                </a:ln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Превосходная степень показывает</a:t>
            </a:r>
            <a:r>
              <a:rPr lang="ru-RU" dirty="0" smtClean="0"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что тот или иной предмет превосходит остальные предметы по какому - либо признаку.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890" y="267286"/>
            <a:ext cx="8599756" cy="6858000"/>
          </a:xfrm>
        </p:spPr>
        <p:txBody>
          <a:bodyPr>
            <a:normAutofit fontScale="25000" lnSpcReduction="200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Относительные прилагательные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i="1" u="sng" dirty="0" smtClean="0">
                <a:latin typeface="Times New Roman" pitchFamily="18" charset="0"/>
                <a:cs typeface="Times New Roman" pitchFamily="18" charset="0"/>
              </a:rPr>
              <a:t>Относительные прилагательные обозначают такой признак предмета, который не может быть в предмете в большей или меньшей степени.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Относительные прилагательные не имеют краткой формы, степеней сравнения, не сочетаются с наречием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не имеют антонимов.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Относительные прилагательные изменяются по падежам, числам и родам (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в единственном числе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Относительные прилагательные обозначают: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8000" i="1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деревянная ложка, глиняный горшок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8000" i="1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пятилетняя дочь, двухэтажный дом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место нахождения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8000" i="1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речной порт, степной ветер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8000" i="1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прошлогодний план, январские морозы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назначение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8000" i="1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стиральная машина, пассажирский поезд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вес, длину, меру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0" i="1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метровая палка, квартальный план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и др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Притяжательные прилагательные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Притяжательные прилагательные обозначают принадлежность чего - либо лицу и</a:t>
            </a: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 отвечают на вопросы чей? чья? чьё? чьи?</a:t>
            </a:r>
          </a:p>
          <a:p>
            <a:pPr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Притяжательные прилагательные 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</a:rPr>
              <a:t>изменяются по падежам, числам и родам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229" y="182247"/>
            <a:ext cx="4084027" cy="53520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Имя числительное</a:t>
            </a:r>
            <a:endParaRPr lang="ru-RU" sz="2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56481"/>
            <a:ext cx="9143999" cy="3548234"/>
          </a:xfrm>
        </p:spPr>
        <p:txBody>
          <a:bodyPr>
            <a:normAutofit/>
          </a:bodyPr>
          <a:lstStyle/>
          <a:p>
            <a:pPr indent="0">
              <a:lnSpc>
                <a:spcPct val="110000"/>
              </a:lnSpc>
              <a:buNone/>
            </a:pPr>
            <a:r>
              <a:rPr lang="ru-RU" sz="24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ИМЯ ЧИСЛИТЕЛЬНОЕ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часть речи, которая обозначает количество предметов, число, а также порядок предметов при счете.</a:t>
            </a:r>
          </a:p>
          <a:p>
            <a:pPr indent="0">
              <a:lnSpc>
                <a:spcPct val="11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значению и грамматическим признакам имена числительные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делятся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 количественные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порядковые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Количественные числительные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обозначают количество или число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отвечают на вопрос </a:t>
            </a:r>
            <a:r>
              <a:rPr lang="ru-RU" sz="2400" i="1" dirty="0" smtClean="0">
                <a:ln>
                  <a:solidFill>
                    <a:srgbClr val="132E04"/>
                  </a:solidFill>
                </a:ln>
                <a:latin typeface="Times New Roman" pitchFamily="18" charset="0"/>
                <a:cs typeface="Times New Roman" pitchFamily="18" charset="0"/>
              </a:rPr>
              <a:t>сколько?</a:t>
            </a:r>
          </a:p>
          <a:p>
            <a:pPr indent="0">
              <a:lnSpc>
                <a:spcPct val="110000"/>
              </a:lnSpc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1692" y="3854548"/>
            <a:ext cx="42765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Порядковые числительные обозначают порядок предметов при счете 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отвечают на вопросы </a:t>
            </a:r>
            <a:r>
              <a:rPr lang="ru-RU" sz="2400" i="1" dirty="0" smtClean="0">
                <a:ln>
                  <a:solidFill>
                    <a:srgbClr val="132E04"/>
                  </a:solidFill>
                </a:ln>
                <a:latin typeface="Times New Roman" pitchFamily="18" charset="0"/>
                <a:cs typeface="Times New Roman" pitchFamily="18" charset="0"/>
              </a:rPr>
              <a:t>какой? какая? какое? какие?</a:t>
            </a:r>
          </a:p>
          <a:p>
            <a:endParaRPr lang="ru-RU" dirty="0"/>
          </a:p>
        </p:txBody>
      </p:sp>
      <p:pic>
        <p:nvPicPr>
          <p:cNvPr id="8" name="Рисунок 7" descr="Nf0X7v26Jf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8609" y="3303159"/>
            <a:ext cx="4445391" cy="3554841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4243" y="221908"/>
            <a:ext cx="7886700" cy="4351338"/>
          </a:xfrm>
        </p:spPr>
        <p:txBody>
          <a:bodyPr>
            <a:no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Имена числительные изменяются по падежам.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В предложении имена числительные бывают </a:t>
            </a:r>
            <a:r>
              <a:rPr lang="ru-RU" sz="2000" b="1" i="1" u="sng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подлежащим, сказуемым, определением, обстоятельством времени.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Простые и составные числительные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количеству слов числительные бывают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простые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составные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Простые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числительные состоят из одного слова, 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составные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 двух и более слов.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Количественные числительные.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Количественные числительные делятся на три разряда: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целые числа, дробные числа и собирательные числительные.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Порядковые числительные.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Порядковые числительные образуются, как правило, от числительных, обозначающих целые числа, обычно без суффиксов: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пять — пятый, шесть — шестой.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108" y="0"/>
            <a:ext cx="3408778" cy="80249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Местоимение</a:t>
            </a:r>
            <a:endParaRPr lang="ru-RU" sz="2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619" y="700210"/>
            <a:ext cx="8670095" cy="6157790"/>
          </a:xfrm>
        </p:spPr>
        <p:txBody>
          <a:bodyPr>
            <a:no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МЕСТОИМЕНИЕ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— часть речи, которая указывает на предметы, признаки и количества, но не называет их.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 предложении местоимения употребляются 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в роли подлежащего, определения, дополнения, реже — обстоятельства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также 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местоимение может употребляться в роли сказуемого.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9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По своему значению и грамматическим признакам местоимения делятся на несколько разрядов: 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личные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я, ты, он, она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возвратное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себя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вопросительные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кто, что, какой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относительные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кто, какой, чем, который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неопределенные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некто, нечто, некоторый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отрицательные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никто, ничто, сколько-то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притяжательные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мой, твой, наш, свой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указательные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тот, этот, такой, таков, столько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определительные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весь, всякий, другой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Рисунок 5" descr="865939-7f232d4574f93d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9792" y="3446584"/>
            <a:ext cx="3837877" cy="320040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26942" y="1012874"/>
            <a:ext cx="5500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2031" y="0"/>
            <a:ext cx="8412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Личные местоимения.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Личные местоимения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указывают на участников речи.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Местоимения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он, она, оно, они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указывают на предмет, о котором говорится, говорилось ранее или будет говориться.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Они служат для связи самостоятельных предложений в тексте.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Местоимение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 указывать и на одно лицо.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Глагол - сказуемое и краткая форма прилагательных и причастий при этом употребляются во множественном числе.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сказуемое выражается прилагательным полной формы, то оно употребляется в единственном числе.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kaca-mata-pena-kertas-buk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794000"/>
            <a:ext cx="4953000" cy="406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5083" y="2684521"/>
            <a:ext cx="422030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Возвратное местоимение себя.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Возвратное местоимение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себя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указывает на то лицо, о котором говорят.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Местоимение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себя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имеет формы лица, числа, рода. Оно может быть отнесено к любому лицу единственного и множественного числа, любому роду.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Возвратное местоимение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себя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предложении 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бывает дополнением, иногда — обстоятельством.</a:t>
            </a:r>
          </a:p>
          <a:p>
            <a:endParaRPr lang="ru-RU" sz="2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0164" y="618978"/>
            <a:ext cx="837027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Вопросительные и относительные местоимения.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Слова, на которые отвечают имена существительные 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кто? что?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прилагательные 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какой? чей? каков?)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числительные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сколько?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составляют группу вопросительных местоимений.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 же местоимения без вопроса, а также местоимение который служат для связи простых предложения в составе сложных. Это — 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относительные местоимения.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dirty="0" smtClean="0">
              <a:ln w="1905">
                <a:solidFill>
                  <a:srgbClr val="132E04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Неопределенные местоимения.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Неопределенные местоимения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образуются посредством присоединения к вопросительным и относительным местоимениям приставок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кое-что, кое-кто и др.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некто, несколько и др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.), которая всегда находится под ударением, а также суффиксов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-то, -либо, -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кто-то, кто-либо, кто-нибудь и др.).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предложении неопределенные местоимения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бывают подлежащими, дополнениями, определениями.</a:t>
            </a:r>
            <a:endParaRPr lang="ru-RU" sz="20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opoboi.com-4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6948" y="196947"/>
            <a:ext cx="866569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Отрицательные местоимения.</a:t>
            </a:r>
          </a:p>
          <a:p>
            <a:r>
              <a:rPr lang="ru-RU" sz="2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Отрицательные местоимения </a:t>
            </a:r>
            <a:r>
              <a:rPr lang="ru-RU" sz="2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(никто, нисколько, некого и др.)</a:t>
            </a:r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служат для отрицания наличия какого-либо предмета, признака, количества или для усиления отрицательного смысла всего предложения.</a:t>
            </a:r>
          </a:p>
          <a:p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Они образованы от вопросительных </a:t>
            </a:r>
            <a:r>
              <a:rPr lang="ru-RU" sz="2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(относительных) </a:t>
            </a:r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местоимений с помощью безударной приставки </a:t>
            </a:r>
            <a:r>
              <a:rPr lang="ru-RU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ни-</a:t>
            </a:r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(никто, никакой, ничей) </a:t>
            </a:r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ударной приставки </a:t>
            </a:r>
            <a:r>
              <a:rPr lang="ru-RU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не-</a:t>
            </a:r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(некого, нечего).</a:t>
            </a:r>
          </a:p>
          <a:p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Отрицательные местоимения изменяются по падежам, числам, а в единственном числе — по родам.</a:t>
            </a:r>
          </a:p>
          <a:p>
            <a:endParaRPr lang="ru-RU" sz="2000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Притяжательные местоимения.</a:t>
            </a:r>
          </a:p>
          <a:p>
            <a:r>
              <a:rPr lang="ru-RU" sz="2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Притяжательные местоимения</a:t>
            </a:r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мой, твой, наш, ваш, свой </a:t>
            </a:r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указывают, какому лицу принадлежит предмет.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Местоимение </a:t>
            </a:r>
            <a:r>
              <a:rPr lang="ru-RU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мой</a:t>
            </a:r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указывает, что предмет принадлежит самому говорящему. </a:t>
            </a:r>
            <a:r>
              <a:rPr lang="ru-RU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Твой</a:t>
            </a:r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указывает на то, что предмет принадлежит лицу, с которым мы беседуем.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Местоимение </a:t>
            </a:r>
            <a:r>
              <a:rPr lang="ru-RU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свой</a:t>
            </a:r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Обозначает принадлежность предмета говорящему, или его собеседнику, или третьему лицу, которые являются в предложении подлежащими.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Все эти местоимения в предложения являются согласованными определениями.</a:t>
            </a:r>
            <a:endParaRPr lang="ru-RU" sz="2000" u="sng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6947" y="40749"/>
            <a:ext cx="8721969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Указательные местоимения.</a:t>
            </a:r>
          </a:p>
          <a:p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Указательные местоимения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тот, это, этот, такой, таков, столько, сей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служат для выделения среди других какого-либо определенного предмета, признака, количества.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u="sng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Иногда указательные местоимения </a:t>
            </a:r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тот, такой, таков, столько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u="sng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служат для образования сложноподчиненных предложений.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В этом случае они являются указательными словами в главном предложении, в придаточном им, как правило, соответствуют относительные местоимения, являющиеся в нем союзными словами.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 предложении указательные местоимения </a:t>
            </a:r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могут быть подлежащим, дополнением, определением, сказуемым. </a:t>
            </a: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Определительные местоимения.</a:t>
            </a:r>
          </a:p>
          <a:p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Определительные местоимения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весь, всякий, всяческий, каждый, сам, самый, любой, иной, другой.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Местоимения </a:t>
            </a:r>
            <a:r>
              <a:rPr lang="ru-RU" sz="1900" b="1" dirty="0" smtClean="0"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каждый, любой, самый </a:t>
            </a:r>
            <a:r>
              <a:rPr lang="ru-RU" sz="1900" dirty="0" smtClean="0"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указывают на один предмет из ряда однородных.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Местоимение </a:t>
            </a:r>
            <a:r>
              <a:rPr lang="ru-RU" sz="1900" b="1" dirty="0" smtClean="0"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всякий</a:t>
            </a:r>
            <a:r>
              <a:rPr lang="ru-RU" sz="1900" dirty="0" smtClean="0"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указывает на любой предмет из многих однородных.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Местоимения </a:t>
            </a:r>
            <a:r>
              <a:rPr lang="ru-RU" sz="1900" b="1" dirty="0" smtClean="0"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весь, всякий </a:t>
            </a:r>
            <a:r>
              <a:rPr lang="ru-RU" sz="1900" dirty="0" smtClean="0"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определяют предмет как нечто нераздельное.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Местоимение </a:t>
            </a:r>
            <a:r>
              <a:rPr lang="ru-RU" sz="1900" b="1" dirty="0" smtClean="0"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ru-RU" sz="1900" dirty="0" smtClean="0"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указывает на лицо или предмет, который производит действие.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Местоимение </a:t>
            </a:r>
            <a:r>
              <a:rPr lang="ru-RU" sz="1900" b="1" dirty="0" smtClean="0"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самый, кроме </a:t>
            </a:r>
            <a:r>
              <a:rPr lang="ru-RU" sz="1900" dirty="0" smtClean="0"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названного выше значения, может обозначат степень признака, служит для образования превосходной степени прилагательных.</a:t>
            </a:r>
            <a:endParaRPr lang="ru-RU" sz="1900" dirty="0">
              <a:effectLst>
                <a:glow rad="2286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234" y="492369"/>
            <a:ext cx="7952642" cy="5107818"/>
          </a:xfrm>
          <a:ln w="28575">
            <a:solidFill>
              <a:srgbClr val="132E04"/>
            </a:solidFill>
            <a:prstDash val="lgDashDot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indent="0">
              <a:lnSpc>
                <a:spcPct val="110000"/>
              </a:lnSpc>
              <a:buNone/>
            </a:pP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0">
              <a:lnSpc>
                <a:spcPct val="110000"/>
              </a:lnSpc>
              <a:buNone/>
            </a:pP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САМОСТОЯТЕЛЬНЫЕ ЧАСТИ РЕЧИ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включают слова, называющие предметы, их действия и самые различные признаки. </a:t>
            </a:r>
          </a:p>
          <a:p>
            <a:pPr indent="0">
              <a:lnSpc>
                <a:spcPct val="11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самостоятельных частей речи не могут строиться словосочетания и предложения.</a:t>
            </a:r>
          </a:p>
          <a:p>
            <a:pPr indent="0">
              <a:lnSpc>
                <a:spcPct val="110000"/>
              </a:lnSpc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К самостоятельным частям речи относят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существительное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прилагательное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числительное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местоимение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наречие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7623" y="443965"/>
            <a:ext cx="837027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ГЛАГОЛ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часть речи, которая обозначает действие или состояние предмета и отвечает на вопросы что делать? что сделать?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Глаголы бывают </a:t>
            </a:r>
            <a:r>
              <a:rPr lang="ru-RU" sz="20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несовершенного </a:t>
            </a:r>
            <a:r>
              <a:rPr lang="ru-RU" sz="2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совершенного вида</a:t>
            </a:r>
            <a:r>
              <a:rPr lang="ru-RU" sz="2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Глаголы делятся на переходные и непереходные.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Глаголы изменяются по наклонениям.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Глагол имеет начальную форму, которая называется неопределенной формой глагола (или инфинитивом). Она не показывает ни времени, ни числа, ни лица, ни рода.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Глаголы в предложении являются сказуемыми.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Неопределенная форма глагола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может входить в составное сказуемое, может быть подлежащим, дополнением, определением, обстоятельством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Неопределенная форма глагола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или инфинитив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Глаголы в неопределенной форме (в инфинитиве) 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отвечают на вопросы что делать? или что сделать?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Глаголы в неопределенной форме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имеют вид, переходность и непереходность, спряжение.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Глаголы в неопределенной форме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имеют окончания -ТЬ, -ТИ или НУЛЕВОЕ.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1" y="0"/>
            <a:ext cx="4445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Глагол</a:t>
            </a:r>
            <a:r>
              <a:rPr lang="ru-RU" sz="2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1356" y="2903536"/>
            <a:ext cx="82858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ln w="1905">
                <a:solidFill>
                  <a:srgbClr val="132E04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Переходные и непереходные глаголы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Глаголы, которые сочетаются или могут сочетаться с существительным или местоимением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винительном падеже без предлога, называются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переходными.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Переходные глаголы обозначают такое действие, которое переходит на другой предмет.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Существительное или местоимение при переходном глаголе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может стоять в родительном падеже.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Глаголы являются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непереходными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если действие прямо не переход на другой предмет.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К непереходным относятся глаголы с суффиксом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-СЯ (-СЬ).</a:t>
            </a:r>
            <a:endParaRPr lang="ru-RU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en-and-pap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065562" cy="32582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1834" y="168812"/>
            <a:ext cx="502216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Виды глагола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Глаголы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несовершенного вида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отвечают на вопрос что делать?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глаголы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совершенного вида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что сделать?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Глаголы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несовершенного вида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указывают на завершенность действия, на его конец или результат. Глаголы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совершенного вида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 указывают на завершенность действия, на его конец или результат.</a:t>
            </a:r>
          </a:p>
          <a:p>
            <a:r>
              <a:rPr lang="ru-RU" sz="20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" name="Рисунок 4" descr="3782187-71edd3dad815db3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287" y="1121624"/>
            <a:ext cx="8637563" cy="535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13207" y="478302"/>
            <a:ext cx="547233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НАКЛОНЕНИЕ ГЛАГОЛА</a:t>
            </a:r>
            <a:endParaRPr lang="ru-RU" sz="3200" b="1" dirty="0">
              <a:ln w="11430">
                <a:solidFill>
                  <a:srgbClr val="132E04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bg1"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18449" y="323557"/>
            <a:ext cx="3812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ВРЕМЯ ГЛАГОЛА</a:t>
            </a:r>
            <a:endParaRPr lang="ru-RU" sz="2400" b="1" dirty="0">
              <a:ln w="1905">
                <a:solidFill>
                  <a:srgbClr val="132E04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708" y="1026941"/>
            <a:ext cx="7934178" cy="2862322"/>
          </a:xfrm>
          <a:prstGeom prst="rect">
            <a:avLst/>
          </a:prstGeom>
          <a:noFill/>
          <a:ln w="28575">
            <a:solidFill>
              <a:srgbClr val="204E06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ru-RU" sz="2000" b="1" dirty="0" smtClean="0">
              <a:ln w="1905">
                <a:solidFill>
                  <a:srgbClr val="132E04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НАСТОЯЩЕЕ ВРЕМЯ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Глаголы в настоящем времени показывают, что действие происходит в момент речи: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Весела сияет месяц над селом. Белый снег сверкает синим огоньком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(И. Никитин).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Глаголы в настоящем времени могут обозначать действия, которые совершаются постоянно, всегда: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После зимы наступает весна.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Глаголы в настоящем времени изменяются по лицам и числам.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776" y="3953022"/>
            <a:ext cx="7863840" cy="1908215"/>
          </a:xfrm>
          <a:prstGeom prst="rect">
            <a:avLst/>
          </a:prstGeom>
          <a:noFill/>
          <a:ln w="28575">
            <a:solidFill>
              <a:srgbClr val="204E06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БУДУЩЕЕ ВРЕМЯ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Глаголы в будущем времени показывают, что действие будет происходить после момента речи: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Увидишь, что это за человек! Ты сразу его полюбишь и подружишься с ним, голубчик!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(А. Чехов); </a:t>
            </a:r>
          </a:p>
          <a:p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Будущее время имеет две формы: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простую и составную. </a:t>
            </a:r>
          </a:p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3217" y="0"/>
            <a:ext cx="88907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32E04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Форма будущего составного глаголов несовершенного вида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состоит из будущего времени глагола быть и неопределённой формы глагола несовершенного вида: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буду рисовать, буду стараться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От глаголов совершенного вида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образуется будущее время простое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прочитаю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от глаголов несовершенного вида —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будущее время составное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буду читать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2000" b="1" dirty="0" smtClean="0">
                <a:solidFill>
                  <a:srgbClr val="132E04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Форма будущего простого глаголов совершенного вида</a:t>
            </a:r>
            <a:r>
              <a:rPr lang="ru-RU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образуется так же, как и форма настоящего времени: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открою, откроешь, откроет, откроем, откроете, откроют; выучу, выучишь, выучит, выучим, выучите, выучат. </a:t>
            </a:r>
            <a:r>
              <a:rPr lang="ru-RU" sz="2000" dirty="0" smtClean="0">
                <a:ln>
                  <a:solidFill>
                    <a:srgbClr val="204E06"/>
                  </a:solidFill>
                </a:ln>
                <a:latin typeface="Times New Roman" pitchFamily="18" charset="0"/>
                <a:cs typeface="Times New Roman" pitchFamily="18" charset="0"/>
              </a:rPr>
              <a:t>В будущем простом глаголы имеют те же личные окончания, что и глаголы несовершенного вида в настоящем времени.</a:t>
            </a:r>
          </a:p>
          <a:p>
            <a:endParaRPr lang="ru-RU" sz="2000" dirty="0"/>
          </a:p>
        </p:txBody>
      </p:sp>
      <p:pic>
        <p:nvPicPr>
          <p:cNvPr id="6" name="Рисунок 5" descr="KLm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775" y="3048000"/>
            <a:ext cx="8117059" cy="381000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4234" y="675249"/>
            <a:ext cx="813112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ПРОШЕДШЕЕ ВРЕМЯ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Глаголы в прошедшем времени показывают, что действие происходило до момента речи: </a:t>
            </a:r>
            <a:r>
              <a:rPr lang="ru-RU" sz="2000" i="1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Поздняя осень. Грачи улетели, лес обнажился, поля опустели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(Н. Некрасов).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описании прошлого часто вместо прошедшего времени употребляется настоящее время: </a:t>
            </a:r>
            <a:r>
              <a:rPr lang="ru-RU" sz="2000" i="1" dirty="0" smtClean="0">
                <a:ln>
                  <a:solidFill>
                    <a:srgbClr val="132E04"/>
                  </a:solidFill>
                </a:ln>
                <a:latin typeface="Times New Roman" pitchFamily="18" charset="0"/>
                <a:cs typeface="Times New Roman" pitchFamily="18" charset="0"/>
              </a:rPr>
              <a:t>Возвращаюсь вчера с вокзала домой, иду тёмной улицей. Вдруг вижу: у фонаря что-то белеет.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Глаголы в форме прошедшего времени образуются от неопределённой формы 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инфинитива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 помощью суффикса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-л-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i="1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строить — строил, строила, строили; работать — работал, работала, работали.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Глаголы в неопределённой форме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чь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-путь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несовершенного вида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образуют формы прошедшего времени единственного числа мужского рода 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без суффикса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-л-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i="1" dirty="0" smtClean="0">
                <a:ln>
                  <a:solidFill>
                    <a:srgbClr val="132E04"/>
                  </a:solidFill>
                </a:ln>
                <a:latin typeface="Times New Roman" pitchFamily="18" charset="0"/>
                <a:cs typeface="Times New Roman" pitchFamily="18" charset="0"/>
              </a:rPr>
              <a:t>беречь — берёг /но берегла), нести-—нёс (но несла), печь — пёк /но пекла), сохнуть — сох /но сохла) и т. д. 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Глаголы прошедшего времени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изменяются по числам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рассказал — рассказали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), а в единственном числе —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 родам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. Во множественном числе глаголы в прошедшем времени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 лицам не изменяются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626" y="678760"/>
            <a:ext cx="84968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ПРИЧАСТИЕ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особая форма глагола, которая обозначает признак предмета по действию 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отвечает на вопросы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какой? какая? какое? какие?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формы глагола, причастия обладают некоторым его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грамматическими признаками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Они бывают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совершенного вида и несовершенного; настоящего времени и прошедшего; возвратными и невозвратными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Формы будущего времени причастия не имеют.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Причастия </a:t>
            </a:r>
            <a:r>
              <a:rPr lang="ru-RU" sz="2000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бывают действительные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страдательные.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Причастия изменяются по падежам, по числам, по родам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Падеж, число, род причастий определяется по падежу, числу, роду существительного, к которому причастие относится. Некоторые причастия, как и прилагательные, имеют полную и краткую форму. </a:t>
            </a:r>
          </a:p>
          <a:p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Как и прилагательное, причастие в полной форме в предложении бывает определением.</a:t>
            </a:r>
          </a:p>
          <a:p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 Причастия в краткой форме употребляются только в качестве именной части составного сказуемого.</a:t>
            </a: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099" y="168813"/>
            <a:ext cx="455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Причастие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7" name="Рисунок 6" descr="14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035" y="689317"/>
            <a:ext cx="8698660" cy="567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33046" y="1533378"/>
            <a:ext cx="8243667" cy="378565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prstDash val="lgDashDotDot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ДЕЕПРИЧАСТИЕ</a:t>
            </a:r>
            <a:r>
              <a:rPr lang="ru-RU" sz="2000" b="1" dirty="0" smtClean="0">
                <a:ln w="1778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особая форма глагола, которая обозначает добавочное действие при основном действии, выраженном глаголом, 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отвечает на вопросы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что делая? что сделав?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форма глагола, деепричастие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обладает некоторыми его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грамматическими признаками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деепричастия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бывают с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овершенного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несовершенного вида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Они сохраняют вид глагола, от которого образованы.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Деепричастие сохраняет глагольный признак -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переходность.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Деепричастие, как и глагол, может быть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возвратным и невозвратным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предложении деепричастие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бывает обстоятельством.</a:t>
            </a:r>
            <a:endParaRPr lang="ru-RU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180" y="464233"/>
            <a:ext cx="4051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Деепричастие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08-008-Deeprichastija-sovershennogo-vi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0843" y="1012874"/>
            <a:ext cx="8052218" cy="5428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7962" y="253220"/>
            <a:ext cx="85390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>
                  <a:solidFill>
                    <a:srgbClr val="204E06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ГЛАГОЛЫ И ДЕЕПРИЧАСТИЯ СОВЕРШЕННОГО ВИДА</a:t>
            </a:r>
          </a:p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894" y="534571"/>
            <a:ext cx="8121455" cy="564239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4233" y="168812"/>
            <a:ext cx="621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Имя существительное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452" y="942534"/>
            <a:ext cx="731520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ИМЯ СУЩЕСТВИТЕЛЬНОЕ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часть речи, которая обозначает предмет и отвечает на вопросы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кто? что?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значению имена существительные делятся на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собственные</a:t>
            </a:r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нарицательные</a:t>
            </a:r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одушевленные</a:t>
            </a:r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неодушевленные</a:t>
            </a:r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Имена существительные относятся к мужскому, женскому или среднему роду.</a:t>
            </a:r>
          </a:p>
          <a:p>
            <a:r>
              <a:rPr lang="ru-RU" sz="2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Имена существительные по родам не изменяются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Имена существительные изменяются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 падежам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 числам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Начальная форма имени существительного - именительный падеж единственного числа.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предложении имена существительные чаще всего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бывают подлежащим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дополнением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так же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несогласованным определением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приложением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обстоятельством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именной частью составного сказуемого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7" name="Содержимое 6" descr="0007-007-Deeprichastija-nesovershennogo-vi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2395" y="1139483"/>
            <a:ext cx="8377590" cy="5276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39151" y="323557"/>
            <a:ext cx="853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>
                  <a:solidFill>
                    <a:srgbClr val="204E06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ГЛАГОЛЫ И ДЕЕПРИЧАСТИЯ НЕСОВЕРШЕННОГО ВИДА</a:t>
            </a:r>
            <a:endParaRPr lang="ru-RU" sz="2800" b="1" dirty="0">
              <a:ln w="1905">
                <a:solidFill>
                  <a:srgbClr val="204E06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ountainpe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0128" y="0"/>
            <a:ext cx="371387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485" y="182246"/>
            <a:ext cx="2438107" cy="50707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Наречие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6947" y="1041008"/>
            <a:ext cx="56411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НАРЕЧИЕ</a:t>
            </a:r>
            <a:r>
              <a:rPr lang="ru-RU" sz="2000" b="1" dirty="0" smtClean="0">
                <a:ln w="1778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часть речи, которая обозначает признак действия, признак предмета и другого признака.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Наречие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могут относиться </a:t>
            </a:r>
            <a:r>
              <a:rPr lang="ru-RU" sz="2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глаголу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к его особым формам - </a:t>
            </a:r>
            <a:r>
              <a:rPr lang="ru-RU" sz="2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причастию и деепричастию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2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имени существительному, имени прилагательному и другому наречию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Наречие обозначает признак действия, если присоединяется к глаголу и деепричастию.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Наречие обозначает признак предмета, если присоединяется к имени существительному.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Наречие обозначает признак другого признака, если присоединяется к прилагательному, причастию и другому наречию.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Наречие не изменяется, т.е. не склоняется и не спрягается.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предложении наречия чаще всего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бывают обстоятельствами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4233" y="450164"/>
            <a:ext cx="8370278" cy="580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n>
                  <a:solidFill>
                    <a:srgbClr val="204E06"/>
                  </a:solidFill>
                </a:ln>
                <a:latin typeface="Times New Roman" pitchFamily="18" charset="0"/>
                <a:cs typeface="Times New Roman" pitchFamily="18" charset="0"/>
              </a:rPr>
              <a:t>Наречия по значению делятся на следующие группы: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Наречия образа действия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как? каким образом?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быстро, хорошо, вдребезги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Наречия времени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когда? с каких пор? до каких пор? как долго?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сегодня, теперь, зимой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Наречия места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где? куда? откуда?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вдали, наверху, домой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Наречия причины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сгоряча, сослепу, поневоле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Наречия цели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зачем?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нарочно, назло</a:t>
            </a:r>
          </a:p>
          <a:p>
            <a:pPr>
              <a:buFont typeface="Wingdings" pitchFamily="2" charset="2"/>
              <a:buChar char="q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Наречия меры и степени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сколько? во сколько? насколько? в какой степени? в какой мере?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очень, вполне, чрезвычайно.</a:t>
            </a:r>
          </a:p>
          <a:p>
            <a:pPr>
              <a:buFont typeface="Wingdings" pitchFamily="2" charset="2"/>
              <a:buChar char="q"/>
            </a:pP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u="sng" dirty="0" smtClean="0">
                <a:ln>
                  <a:solidFill>
                    <a:srgbClr val="204E06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Особую группу составляют наречия, которые не называют признаки действия, а только указывают на них. Они, помимо основного назначения, используются для связи предложений в тексте. 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Указательные наречия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здесь, там, тут, туда, оттуда, тогда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Неопределенные наречия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где-то, куда- то, кое- где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Вопросительные наречия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как, почему, где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Отрицательные наречия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нигде, никогда, никуда, негде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5" name="Рисунок 4" descr="1509473-b0bddcc21373d8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394" y="1420836"/>
            <a:ext cx="8184480" cy="486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59987" y="590843"/>
            <a:ext cx="6316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СТЕПЕНИ СРАВНЕНИЯ НАРЕЧИЙ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828" y="239152"/>
            <a:ext cx="8764172" cy="7737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Имена существительные собственные и нарицательные</a:t>
            </a:r>
            <a:endParaRPr lang="ru-RU" sz="2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046" y="844063"/>
            <a:ext cx="81311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Собственные имена существительные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это названия отдельных лиц, единичных предметов.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К собственным именам существительным относятся: 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фамилии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(псевдонимы, прозвища),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имена, отчества людей, а также клички животных.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географические названия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астрономические названия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названия газет, журналов, произведений литературы и искусства, заводов, кораблей и др.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790" y="4290646"/>
            <a:ext cx="7807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Нарицательные имена существительные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это общее название для всех однородных предметов и явлений.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Имена существительные нарицательные могут переходить в собственные (например: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земля - суша, Земля - планета Солнечной системы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355" y="422031"/>
            <a:ext cx="8609428" cy="9003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Имена существительные одушевленные и неодушевленные</a:t>
            </a: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8301" y="1195751"/>
            <a:ext cx="8398411" cy="4154984"/>
          </a:xfrm>
          <a:prstGeom prst="rect">
            <a:avLst/>
          </a:prstGeom>
          <a:noFill/>
          <a:ln w="28575">
            <a:solidFill>
              <a:srgbClr val="132E04"/>
            </a:solidFill>
            <a:prstDash val="lgDashDot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Имена существительные одушевленные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служат названиями людей, животных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отвечают на вопрос КТО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Неодушевленные имена существительные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служат названиями неживых предметов, а также предметов растительного мира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отвечают на вопрос ЧТО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К неодушевленным также относятся имена существительные: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группа, народ, толпа, стая, молодёжь и т.д.</a:t>
            </a:r>
          </a:p>
          <a:p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229" y="0"/>
            <a:ext cx="7886700" cy="84406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Число имен существительных</a:t>
            </a:r>
            <a:r>
              <a:rPr lang="ru-RU" sz="16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3219" y="661182"/>
            <a:ext cx="8679765" cy="5290698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0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Имена существительные употребляются в единственном числе, когда речь идет об одном предмете, и во множественном числе, когда имеется в виду несколько предметов.</a:t>
            </a:r>
          </a:p>
          <a:p>
            <a:pPr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Некоторые имена существительные </a:t>
            </a:r>
            <a:r>
              <a:rPr lang="ru-RU" sz="2000" dirty="0" smtClean="0">
                <a:ln>
                  <a:solidFill>
                    <a:srgbClr val="132E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употребляются только в единственном, или только во множественном числе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Существительные, которые имеют только форму единственного числа: </a:t>
            </a:r>
          </a:p>
          <a:p>
            <a:pPr indent="0">
              <a:buFont typeface="Wingdings" pitchFamily="2" charset="2"/>
              <a:buChar char="Ø"/>
            </a:pPr>
            <a:r>
              <a:rPr lang="ru-RU" sz="2000" dirty="0" smtClean="0">
                <a:ln>
                  <a:solidFill>
                    <a:srgbClr val="204E06"/>
                  </a:solidFill>
                </a:ln>
                <a:latin typeface="Times New Roman" pitchFamily="18" charset="0"/>
                <a:cs typeface="Times New Roman" pitchFamily="18" charset="0"/>
              </a:rPr>
              <a:t>Названия множества одинаковых лиц, предметов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(собирательные существительные): </a:t>
            </a:r>
            <a:r>
              <a:rPr lang="ru-RU" sz="2000" i="1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молодежь, детвора, студенчество, человечество и др.</a:t>
            </a:r>
          </a:p>
          <a:p>
            <a:pPr indent="0">
              <a:buFont typeface="Wingdings" pitchFamily="2" charset="2"/>
              <a:buChar char="Ø"/>
            </a:pPr>
            <a:r>
              <a:rPr lang="ru-RU" sz="2000" dirty="0" smtClean="0">
                <a:ln>
                  <a:solidFill>
                    <a:srgbClr val="204E06"/>
                  </a:solidFill>
                </a:ln>
                <a:latin typeface="Times New Roman" pitchFamily="18" charset="0"/>
                <a:cs typeface="Times New Roman" pitchFamily="18" charset="0"/>
              </a:rPr>
              <a:t>Названия предметов с вещественным значением: </a:t>
            </a:r>
            <a:r>
              <a:rPr lang="ru-RU" sz="2000" i="1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асфальт, железо, земляника, молоко, сталь, свёкла, керосин и др.</a:t>
            </a:r>
          </a:p>
          <a:p>
            <a:pPr indent="0">
              <a:buFont typeface="Wingdings" pitchFamily="2" charset="2"/>
              <a:buChar char="Ø"/>
            </a:pPr>
            <a:r>
              <a:rPr lang="ru-RU" sz="2000" dirty="0" smtClean="0">
                <a:ln>
                  <a:solidFill>
                    <a:srgbClr val="204E06"/>
                  </a:solidFill>
                </a:ln>
                <a:latin typeface="Times New Roman" pitchFamily="18" charset="0"/>
                <a:cs typeface="Times New Roman" pitchFamily="18" charset="0"/>
              </a:rPr>
              <a:t>Названия качества или признака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i="1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белизна, злоба, ловкость, молодость, свежесть, синева, темнота, чернота и др.</a:t>
            </a:r>
          </a:p>
          <a:p>
            <a:pPr indent="0">
              <a:buFont typeface="Wingdings" pitchFamily="2" charset="2"/>
              <a:buChar char="Ø"/>
            </a:pPr>
            <a:r>
              <a:rPr lang="ru-RU" sz="2000" dirty="0" smtClean="0">
                <a:ln>
                  <a:solidFill>
                    <a:srgbClr val="204E06"/>
                  </a:solidFill>
                </a:ln>
                <a:latin typeface="Times New Roman" pitchFamily="18" charset="0"/>
                <a:cs typeface="Times New Roman" pitchFamily="18" charset="0"/>
              </a:rPr>
              <a:t>Названия действия или состояния: </a:t>
            </a:r>
            <a:r>
              <a:rPr lang="ru-RU" sz="2000" i="1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косьба, рубка, выполнение, внушение, горение и др.</a:t>
            </a:r>
          </a:p>
          <a:p>
            <a:pPr indent="0">
              <a:buFont typeface="Wingdings" pitchFamily="2" charset="2"/>
              <a:buChar char="Ø"/>
            </a:pPr>
            <a:r>
              <a:rPr lang="ru-RU" sz="2000" dirty="0" smtClean="0">
                <a:ln>
                  <a:solidFill>
                    <a:srgbClr val="204E06"/>
                  </a:solidFill>
                </a:ln>
                <a:latin typeface="Times New Roman" pitchFamily="18" charset="0"/>
                <a:cs typeface="Times New Roman" pitchFamily="18" charset="0"/>
              </a:rPr>
              <a:t>Собственные имена в качестве наименований единичных предметов: </a:t>
            </a:r>
            <a:r>
              <a:rPr lang="ru-RU" sz="2000" i="1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Москва, Волга и др.</a:t>
            </a:r>
          </a:p>
          <a:p>
            <a:pPr indent="0">
              <a:buFont typeface="Wingdings" pitchFamily="2" charset="2"/>
              <a:buChar char="Ø"/>
            </a:pPr>
            <a:r>
              <a:rPr lang="ru-RU" sz="2000" dirty="0" smtClean="0">
                <a:ln>
                  <a:solidFill>
                    <a:srgbClr val="204E06"/>
                  </a:solidFill>
                </a:ln>
                <a:latin typeface="Times New Roman" pitchFamily="18" charset="0"/>
                <a:cs typeface="Times New Roman" pitchFamily="18" charset="0"/>
              </a:rPr>
              <a:t>Слова: </a:t>
            </a:r>
            <a:r>
              <a:rPr lang="ru-RU" sz="2000" i="1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бремя, вымя, пламя, темя.</a:t>
            </a:r>
            <a:endParaRPr lang="ru-RU" sz="2000" i="1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umblr_lr3tcmyfaD1qkou6ro1_500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8271" y="196948"/>
            <a:ext cx="4515729" cy="64711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9828"/>
            <a:ext cx="5167241" cy="61053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Существительные, которые имеют только форму множественного числа: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n>
                  <a:solidFill>
                    <a:srgbClr val="204E06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Названия составных и парных предметов: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брюки, весы, перила, тиски, щипцы, грабли, ножницы, вилы, качели и др.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n>
                  <a:solidFill>
                    <a:srgbClr val="204E06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Названия материалов или их отходов, остатков: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белила, дрожжи, макароны, сливки, отруби, опилки и др.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n>
                  <a:solidFill>
                    <a:srgbClr val="204E06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Названия промежутков времени, игр: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прятки, жмурки, шахматы, каникулы, сутки, будни и др.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n>
                  <a:solidFill>
                    <a:srgbClr val="132E04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Названия действий и состояния природы: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хлопоты, выборы, переговоры, всходы, заморозки, дебаты и др.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n>
                  <a:solidFill>
                    <a:srgbClr val="132E04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Некоторые географические названия: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Карпаты, Фили, Горки, Афины, Альпы, Сокольники и др.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fd368f263e06abbb81841af51fa4b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169" y="168812"/>
            <a:ext cx="5919155" cy="3924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2031" y="407964"/>
            <a:ext cx="5556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778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СКЛОНЕНИЕ ИМЁН СУЩЕСТВИТЕЛЬНЫХ</a:t>
            </a:r>
            <a:endParaRPr lang="ru-RU" sz="2000" b="1" dirty="0">
              <a:ln w="1778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691" y="4005391"/>
            <a:ext cx="81592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>
                  <a:solidFill>
                    <a:srgbClr val="132E0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Разносклоняемые имена существительные.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Десять существительных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среднего рода на -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МЯ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(бремя, время, вымя, знамя, имя, пламя, племя, семя, стремя и темя)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существительное мужского рода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ПУТЬ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родительном, дательном и предложном падежах в единственном числе имеют окончания существительных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3-го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склонения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 в творительном падеже принимают окончания существительных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2-го склонения –ЕМ(ЁМ).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936566" y="337624"/>
            <a:ext cx="320743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>
                  <a:solidFill>
                    <a:srgbClr val="204E06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Несклоняемые имена существительные.</a:t>
            </a:r>
          </a:p>
          <a:p>
            <a:endParaRPr lang="ru-RU" sz="2000" dirty="0" smtClean="0">
              <a:ln>
                <a:solidFill>
                  <a:srgbClr val="204E06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n>
                  <a:solidFill>
                    <a:srgbClr val="204E06"/>
                  </a:solidFill>
                </a:ln>
                <a:latin typeface="Times New Roman" pitchFamily="18" charset="0"/>
                <a:cs typeface="Times New Roman" pitchFamily="18" charset="0"/>
              </a:rPr>
              <a:t> Несклоняемыми называются существительные, которые имеют для всех падежей одну и ту же форму.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Среди них имеются как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имена нарицательные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(кофе, радио, кино, жюри),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 и имена собственные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(Гёте, Золя, Сочи)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29992"/>
            <a:ext cx="8895179" cy="5732585"/>
          </a:xfrm>
        </p:spPr>
        <p:txBody>
          <a:bodyPr>
            <a:noAutofit/>
          </a:bodyPr>
          <a:lstStyle/>
          <a:p>
            <a:pPr indent="0">
              <a:lnSpc>
                <a:spcPct val="110000"/>
              </a:lnSpc>
              <a:buNone/>
            </a:pPr>
            <a:r>
              <a:rPr lang="ru-RU" sz="2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ИМЯ ПРИЛАГАТЕЛЬНОЕ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часть речи, которая обозначает признак предмета и отвечает на вопросы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какой? какая? какое? чей?</a:t>
            </a:r>
          </a:p>
          <a:p>
            <a:pPr indent="0">
              <a:lnSpc>
                <a:spcPct val="110000"/>
              </a:lnSpc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По значению и форме различают разряды прилагательных: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качественные, относительные и притяжательные.</a:t>
            </a:r>
          </a:p>
          <a:p>
            <a:pPr indent="0">
              <a:lnSpc>
                <a:spcPct val="110000"/>
              </a:lnSpc>
              <a:buNone/>
            </a:pP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Начальная форма имен прилагательных — именительный падеж в единственном числе мужского рода.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Имена прилагательные </a:t>
            </a:r>
            <a: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  <a:t>бывают в полной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  <a:t>в краткой форме (</a:t>
            </a:r>
            <a:r>
              <a:rPr lang="ru-RU" sz="2200" i="1" u="sng" dirty="0" smtClean="0">
                <a:ln>
                  <a:solidFill>
                    <a:srgbClr val="132E04"/>
                  </a:solidFill>
                </a:ln>
                <a:latin typeface="Times New Roman" pitchFamily="18" charset="0"/>
                <a:cs typeface="Times New Roman" pitchFamily="18" charset="0"/>
              </a:rPr>
              <a:t>только качественные</a:t>
            </a:r>
            <a: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0">
              <a:lnSpc>
                <a:spcPct val="110000"/>
              </a:lnSpc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предложении прилагательные в полной форме, как правило, бывают согласованными определениями, </a:t>
            </a:r>
            <a:r>
              <a:rPr lang="ru-RU" sz="2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иногда являются именной частью составного сказуемого.</a:t>
            </a:r>
          </a:p>
          <a:p>
            <a:pPr indent="0">
              <a:lnSpc>
                <a:spcPct val="110000"/>
              </a:lnSpc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Прилагательные в краткой форме употребляются только </a:t>
            </a:r>
            <a:r>
              <a:rPr lang="ru-RU" sz="2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сказуемые.</a:t>
            </a:r>
          </a:p>
          <a:p>
            <a:pPr indent="0">
              <a:lnSpc>
                <a:spcPct val="110000"/>
              </a:lnSpc>
              <a:buNone/>
            </a:pPr>
            <a:r>
              <a:rPr lang="ru-RU" sz="2200" i="1" dirty="0" smtClean="0">
                <a:ln>
                  <a:solidFill>
                    <a:srgbClr val="132E04"/>
                  </a:solidFill>
                </a:ln>
                <a:latin typeface="Times New Roman" pitchFamily="18" charset="0"/>
                <a:cs typeface="Times New Roman" pitchFamily="18" charset="0"/>
              </a:rPr>
              <a:t> Качественные прилагательные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имеют сравнительную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превосходную степень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5421" y="168812"/>
            <a:ext cx="34325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Имя прилагательное</a:t>
            </a:r>
            <a:endParaRPr lang="ru-RU" sz="2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русского языка и литературы Левкина Светлана Георгиевна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a4e329e18de146b5c6989bf928d77db879176e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</TotalTime>
  <Words>3561</Words>
  <Application>Microsoft Office PowerPoint</Application>
  <PresentationFormat>Экран (4:3)</PresentationFormat>
  <Paragraphs>319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Число имен существительных </vt:lpstr>
      <vt:lpstr>Слайд 7</vt:lpstr>
      <vt:lpstr>Слайд 8</vt:lpstr>
      <vt:lpstr>Слайд 9</vt:lpstr>
      <vt:lpstr>Слайд 10</vt:lpstr>
      <vt:lpstr>Слайд 11</vt:lpstr>
      <vt:lpstr>Слайд 12</vt:lpstr>
      <vt:lpstr>Имя числительное</vt:lpstr>
      <vt:lpstr>Слайд 14</vt:lpstr>
      <vt:lpstr>Местоимение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Наречие</vt:lpstr>
      <vt:lpstr>Слайд 32</vt:lpstr>
      <vt:lpstr>Слайд 33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user</cp:lastModifiedBy>
  <cp:revision>75</cp:revision>
  <dcterms:created xsi:type="dcterms:W3CDTF">2013-01-23T05:00:32Z</dcterms:created>
  <dcterms:modified xsi:type="dcterms:W3CDTF">2015-02-11T05:32:06Z</dcterms:modified>
</cp:coreProperties>
</file>