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22.xml" ContentType="application/vnd.openxmlformats-officedocument.presentationml.slid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1.xml" ContentType="application/vnd.openxmlformats-officedocument.presentationml.slide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presProps" Target="presProps.xml" /><Relationship Id="rId29" Type="http://schemas.openxmlformats.org/officeDocument/2006/relationships/tableStyles" Target="tableStyles.xml" /><Relationship Id="rId30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bg>
      <p:bgRef idx="1002">
        <a:schemeClr val="bg2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Заголовок 8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533400" y="1371600"/>
            <a:ext cx="7851648" cy="1828800"/>
          </a:xfrm>
          <a:prstGeom prst="rect">
            <a:avLst/>
          </a:prstGeom>
          <a:ln>
            <a:noFill/>
          </a:ln>
        </p:spPr>
        <p:txBody>
          <a:bodyPr vert="horz" tIns="0" rIns="18288" bIns="0" anchor="b">
            <a:normAutofit/>
          </a:bodyPr>
          <a:lstStyle>
            <a:lvl1pPr algn="r">
              <a:spcBef>
                <a:spcPts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533400" y="3228536"/>
            <a:ext cx="7854696" cy="1752599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30" name="Дата 29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19" name="Нижний колонтитул 18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6629400" y="914400"/>
            <a:ext cx="2057400" cy="5211763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457200" y="914400"/>
            <a:ext cx="6019800" cy="5211763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bg>
      <p:bgRef idx="1002">
        <a:schemeClr val="bg2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530352" y="1316736"/>
            <a:ext cx="7772400" cy="1362455"/>
          </a:xfrm>
          <a:prstGeom prst="rect">
            <a:avLst/>
          </a:prstGeom>
          <a:ln>
            <a:noFill/>
          </a:ln>
        </p:spPr>
        <p:txBody>
          <a:bodyPr vert="horz" tIns="0" bIns="0" anchor="b">
            <a:noAutofit/>
          </a:bodyPr>
          <a:lstStyle>
            <a:lvl1pPr algn="l">
              <a:spcBef>
                <a:spcPts val="0"/>
              </a:spcBef>
              <a:buNone/>
              <a:defRPr lang="en-US" sz="5600" b="1" cap="none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57200" y="70408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3" hasCustomPrompt="0"/>
          </p:nvPr>
        </p:nvSpPr>
        <p:spPr bwMode="auto"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Содержимое 4" hidden="0"/>
          <p:cNvSpPr>
            <a:spLocks noGrp="1"/>
          </p:cNvSpPr>
          <p:nvPr isPhoto="0" userDrawn="0">
            <p:ph sz="quarter" idx="2" hasCustomPrompt="0"/>
          </p:nvPr>
        </p:nvSpPr>
        <p:spPr bwMode="auto"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57200" y="704088"/>
            <a:ext cx="8305800" cy="1143000"/>
          </a:xfrm>
        </p:spPr>
        <p:txBody>
          <a:bodyPr vert="horz" tIns="45720" bIns="0" anchor="b">
            <a:normAutofit/>
          </a:bodyPr>
          <a:lstStyle>
            <a:lvl1pPr algn="l">
              <a:spcBef>
                <a:spcPts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85800" y="514351"/>
            <a:ext cx="2743200" cy="1162050"/>
          </a:xfrm>
        </p:spPr>
        <p:txBody>
          <a:bodyPr lIns="0" anchor="b">
            <a:noAutofit/>
          </a:bodyPr>
          <a:lstStyle>
            <a:lvl1pPr algn="l">
              <a:spcBef>
                <a:spcPts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 hidden="0"/>
          <p:cNvSpPr>
            <a:spLocks noGrp="1"/>
          </p:cNvSpPr>
          <p:nvPr isPhoto="0" userDrawn="0">
            <p:ph type="body" idx="2" hasCustomPrompt="0"/>
          </p:nvPr>
        </p:nvSpPr>
        <p:spPr bwMode="auto"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 hidden="0"/>
          <p:cNvSpPr/>
          <p:nvPr isPhoto="0" userDrawn="0"/>
        </p:nvSpPr>
        <p:spPr bwMode="auto"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kx="100000" sx="98500" sy="100080" rotWithShape="0" algn="tl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Прямоугольный треугольник 11" hidden="0"/>
          <p:cNvSpPr/>
          <p:nvPr isPhoto="0" userDrawn="0"/>
        </p:nvSpPr>
        <p:spPr bwMode="auto"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rotWithShape="0" algn="tl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  <p:sp>
        <p:nvSpPr>
          <p:cNvPr id="3" name="Рисунок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0" name="Полилиния 9" hidden="0"/>
          <p:cNvSpPr/>
          <p:nvPr isPhoto="0" userDrawn="0"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 fill="norm" stroke="1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 hidden="0"/>
          <p:cNvSpPr/>
          <p:nvPr isPhoto="0" userDrawn="0"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 fill="norm" stroke="1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3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олилиния 6" hidden="0"/>
          <p:cNvSpPr/>
          <p:nvPr isPhoto="0" userDrawn="0"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 fill="norm" stroke="1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 hidden="0"/>
          <p:cNvSpPr/>
          <p:nvPr isPhoto="0" userDrawn="0"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 fill="norm" stroke="1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0" name="Текст 29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580091F-4288-434D-8C29-C339D8A18636}" type="datetimeFigureOut">
              <a:rPr lang="ru-RU"/>
              <a:t/>
            </a:fld>
            <a:endParaRPr lang="ru-RU"/>
          </a:p>
        </p:txBody>
      </p:sp>
      <p:sp>
        <p:nvSpPr>
          <p:cNvPr id="22" name="Нижний колонтитул 21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>
              <a:defRPr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BDABE8D-AA28-4E0F-AF46-7703AD4D7258}" type="slidenum">
              <a:rPr lang="ru-RU"/>
              <a:t/>
            </a:fld>
            <a:endParaRPr lang="ru-RU"/>
          </a:p>
        </p:txBody>
      </p:sp>
      <p:grpSp>
        <p:nvGrpSpPr>
          <p:cNvPr id="2" name="Группа 1" hidden="0"/>
          <p:cNvGrpSpPr/>
          <p:nvPr isPhoto="0" userDrawn="0"/>
        </p:nvGrpSpPr>
        <p:grpSpPr bwMode="auto"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 hidden="0"/>
            <p:cNvSpPr/>
            <p:nvPr isPhoto="0" userDrawn="0"/>
          </p:nvSpPr>
          <p:spPr bwMode="auto">
            <a:xfrm rot="21435691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 fill="norm" stroke="1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 hidden="0"/>
            <p:cNvSpPr/>
            <p:nvPr isPhoto="0" userDrawn="0"/>
          </p:nvSpPr>
          <p:spPr bwMode="auto">
            <a:xfrm rot="21435691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 fill="norm" stroke="1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>
        <a:spcBef>
          <a:spcPts val="0"/>
        </a:spcBef>
        <a:buNone/>
        <a:defRPr sz="5000" b="0">
          <a:ln>
            <a:noFill/>
          </a:ln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>
        <a:spcBef>
          <a:spcPts val="0"/>
        </a:spcBef>
        <a:buClr>
          <a:schemeClr val="accent3"/>
        </a:buClr>
        <a:buSzPct val="95000"/>
        <a:buFont typeface="Wingdings 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>
        <a:spcBef>
          <a:spcPts val="0"/>
        </a:spcBef>
        <a:buClr>
          <a:schemeClr val="accent1"/>
        </a:buClr>
        <a:buSzPct val="85000"/>
        <a:buFont typeface="Wingdings 2"/>
        <a:buChar char="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>
        <a:spcBef>
          <a:spcPts val="0"/>
        </a:spcBef>
        <a:buClr>
          <a:schemeClr val="accent2"/>
        </a:buClr>
        <a:buSzPct val="70000"/>
        <a:buFont typeface="Wingdings 2"/>
        <a:buChar char=""/>
        <a:defRPr sz="21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>
        <a:spcBef>
          <a:spcPts val="0"/>
        </a:spcBef>
        <a:buClr>
          <a:schemeClr val="accent3"/>
        </a:buClr>
        <a:buSzPct val="6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>
        <a:spcBef>
          <a:spcPts val="0"/>
        </a:spcBef>
        <a:buClr>
          <a:schemeClr val="accent4"/>
        </a:buClr>
        <a:buSzPct val="65000"/>
        <a:buFont typeface="Wingdings 2"/>
        <a:buChar char="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>
        <a:spcBef>
          <a:spcPts val="0"/>
        </a:spcBef>
        <a:buClr>
          <a:schemeClr val="accent5"/>
        </a:buClr>
        <a:buSzPct val="80000"/>
        <a:buFont typeface="Wingdings 2"/>
        <a:buChar char="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>
        <a:spcBef>
          <a:spcPts val="0"/>
        </a:spcBef>
        <a:buClr>
          <a:schemeClr val="accent6"/>
        </a:buClr>
        <a:buSzPct val="80000"/>
        <a:buFont typeface="Wingdings 2"/>
        <a:buChar char="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>
        <a:spcBef>
          <a:spcPts val="0"/>
        </a:spcBef>
        <a:buClr>
          <a:schemeClr val="tx2"/>
        </a:buClr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>
        <a:spcBef>
          <a:spcPts val="0"/>
        </a:spcBef>
        <a:buClr>
          <a:schemeClr val="tx2"/>
        </a:buClr>
        <a:buFontTx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8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685800" y="857233"/>
            <a:ext cx="7772400" cy="274321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6000">
                <a:latin typeface="Times New Roman"/>
                <a:cs typeface="Times New Roman"/>
              </a:rPr>
              <a:t>Презентация на тему: «Чертежи генеральных планов»</a:t>
            </a:r>
            <a:endParaRPr lang="ru-RU" sz="6000">
              <a:latin typeface="Times New Roman"/>
              <a:cs typeface="Times New Roman"/>
            </a:endParaRPr>
          </a:p>
        </p:txBody>
      </p:sp>
      <p:sp>
        <p:nvSpPr>
          <p:cNvPr id="3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714348" y="3886200"/>
            <a:ext cx="7058052" cy="17525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>
                <a:solidFill>
                  <a:schemeClr val="tx1"/>
                </a:solidFill>
                <a:latin typeface="Times New Roman"/>
                <a:cs typeface="Times New Roman"/>
              </a:rPr>
              <a:t>Преподаватель </a:t>
            </a:r>
            <a:r>
              <a:rPr lang="ru-RU" sz="4000">
                <a:solidFill>
                  <a:schemeClr val="tx1"/>
                </a:solidFill>
                <a:latin typeface="Times New Roman"/>
                <a:cs typeface="Times New Roman"/>
              </a:rPr>
              <a:t>Гомозова</a:t>
            </a:r>
            <a:r>
              <a:rPr lang="ru-RU" sz="4000">
                <a:solidFill>
                  <a:schemeClr val="tx1"/>
                </a:solidFill>
                <a:latin typeface="Times New Roman"/>
                <a:cs typeface="Times New Roman"/>
              </a:rPr>
              <a:t> Л.Н.</a:t>
            </a:r>
            <a:endParaRPr lang="ru-RU" sz="40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61" name="Rectangle 1" hidden="0"/>
          <p:cNvSpPr>
            <a:spLocks noChangeArrowheads="1"/>
          </p:cNvSpPr>
          <p:nvPr isPhoto="0" userDrawn="0"/>
        </p:nvSpPr>
        <p:spPr bwMode="auto">
          <a:xfrm>
            <a:off x="142844" y="428604"/>
            <a:ext cx="8858312" cy="50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Линии обводки регламентированы ГОСТ 2.303—68*. Контуры проектируемых зданий и сооружений — сплошная толстая основная линия (S).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Условная граница территории — штрихпунктирная линия с двумя точками (2/3 S). Толщину линий S принимают в зависимости от масштаба и наглядности чертежа.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 hidden="0"/>
          <p:cNvSpPr/>
          <p:nvPr isPhoto="0" userDrawn="0"/>
        </p:nvSpPr>
        <p:spPr bwMode="auto">
          <a:xfrm>
            <a:off x="142844" y="285728"/>
            <a:ext cx="87868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i="1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Условные изображения</a:t>
            </a:r>
            <a:r>
              <a:rPr lang="ru-RU" sz="3200" i="1">
                <a:latin typeface="Times New Roman"/>
                <a:cs typeface="Times New Roman"/>
              </a:rPr>
              <a:t>.</a:t>
            </a:r>
            <a:r>
              <a:rPr lang="ru-RU" sz="3200">
                <a:latin typeface="Times New Roman"/>
                <a:cs typeface="Times New Roman"/>
              </a:rPr>
              <a:t> На чертежах генеральных планов применяют для изображения и обозначения существующих зданий и сооружений, инженерных сетей и транспортных устройств «Условные знаки для топографических планов масштабов 1:5000, 1:2000, 1:1000, 1:500». </a:t>
            </a:r>
            <a:endParaRPr lang="ru-RU" sz="3200">
              <a:latin typeface="Times New Roman"/>
              <a:cs typeface="Times New Roman"/>
            </a:endParaRPr>
          </a:p>
          <a:p>
            <a:pPr>
              <a:defRPr/>
            </a:pPr>
            <a:endParaRPr lang="ru-RU" sz="3200">
              <a:latin typeface="Times New Roman"/>
              <a:cs typeface="Times New Roman"/>
            </a:endParaRPr>
          </a:p>
        </p:txBody>
      </p:sp>
      <p:sp>
        <p:nvSpPr>
          <p:cNvPr id="14337" name="Rectangle 1" hidden="0"/>
          <p:cNvSpPr>
            <a:spLocks noChangeArrowheads="1"/>
          </p:cNvSpPr>
          <p:nvPr isPhoto="0" userDrawn="0"/>
        </p:nvSpPr>
        <p:spPr bwMode="auto">
          <a:xfrm>
            <a:off x="142844" y="3643314"/>
            <a:ext cx="885831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Проектируемые наземные и подземные здания и сооружения, инженерные сети и транспортные устройства изображают на генеральных планах по ГОСТ 21.204—93.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 hidden="0"/>
          <p:cNvSpPr/>
          <p:nvPr isPhoto="0" userDrawn="0"/>
        </p:nvSpPr>
        <p:spPr bwMode="auto">
          <a:xfrm>
            <a:off x="142844" y="142852"/>
            <a:ext cx="88583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При необходимости на листе с чертежом генерального плана изображают диаграмму, показывающую число ветреных дней в процентах для данной местности и направление ветра относительно сторон света в течение года. Эта диаграмма называется розой ветров, последовательность построения которой приведена на рис.</a:t>
            </a:r>
            <a:endParaRPr/>
          </a:p>
        </p:txBody>
      </p:sp>
      <p:sp>
        <p:nvSpPr>
          <p:cNvPr id="3" name="Прямоугольник 2" hidden="0"/>
          <p:cNvSpPr/>
          <p:nvPr isPhoto="0" userDrawn="0"/>
        </p:nvSpPr>
        <p:spPr bwMode="auto">
          <a:xfrm>
            <a:off x="142844" y="3143247"/>
            <a:ext cx="88583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Данные о ветре откладывают в масштабе от принятой за центр точки навстречу ветру. Таким образом, каждый отложенный отрезок показывает направление к центру розы ветров и продолжительность действия ветра в процентах относительно сторон света. Сумма всех отрезков, определяющих направление ветра и количество ветреных дней в разных направлениях, должна равняться 100%.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bstudy.net/htm/img/18/12757/372.png" hidden="0"/>
          <p:cNvPicPr/>
          <p:nvPr isPhoto="0" userDrawn="0"/>
        </p:nvPicPr>
        <p:blipFill>
          <a:blip r:embed="rId3"/>
          <a:stretch/>
        </p:blipFill>
        <p:spPr bwMode="auto">
          <a:xfrm>
            <a:off x="285720" y="857232"/>
            <a:ext cx="864399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 hidden="0"/>
          <p:cNvSpPr/>
          <p:nvPr isPhoto="0" userDrawn="0"/>
        </p:nvSpPr>
        <p:spPr bwMode="auto">
          <a:xfrm>
            <a:off x="142844" y="0"/>
            <a:ext cx="9001156" cy="7200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>
                <a:latin typeface="Times New Roman"/>
                <a:cs typeface="Times New Roman"/>
              </a:rPr>
              <a:t>Расположение графического материала на листах генерального плана может быть различным. Например, в левой верхней части листа вычерчивают стрелку «юг—север» или розу ветров, ситуационный план с выделенным участком строительства. В левой нижней части листа можно разместить условные изображения, не вошедшие в ГОСТ 21.204—93, с соответствующими пояснениями. В центре листа — чертеж генерального плана. В правой части сверху вниз располагают таблицы (экспликацию зданий и сооружений, ведомость жилых и общественных зданий и сооружений и т.п.), а также текстовые указания (примечания).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7106" name="Picture 2" hidden="0"/>
          <p:cNvPicPr>
            <a:picLocks noChangeAspect="1" noChangeArrowheads="1"/>
          </p:cNvPicPr>
          <p:nvPr isPhoto="0" userDrawn="0"/>
        </p:nvPicPr>
        <p:blipFill>
          <a:blip r:embed="rId3"/>
          <a:stretch/>
        </p:blipFill>
        <p:spPr bwMode="auto">
          <a:xfrm>
            <a:off x="142845" y="1571612"/>
            <a:ext cx="893161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 hidden="0"/>
          <p:cNvSpPr/>
          <p:nvPr isPhoto="0" userDrawn="0"/>
        </p:nvSpPr>
        <p:spPr bwMode="auto">
          <a:xfrm>
            <a:off x="214282" y="285728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chemeClr val="accent5">
                    <a:lumMod val="75000"/>
                  </a:schemeClr>
                </a:solidFill>
                <a:latin typeface="Times New Roman"/>
                <a:cs typeface="Times New Roman"/>
              </a:rPr>
              <a:t>Экспликация зданий и сооружений</a:t>
            </a:r>
            <a:endParaRPr lang="ru-RU" sz="3600" b="1">
              <a:solidFill>
                <a:schemeClr val="accent5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4" name="Прямоугольник 3" hidden="0"/>
          <p:cNvSpPr/>
          <p:nvPr isPhoto="0" userDrawn="0"/>
        </p:nvSpPr>
        <p:spPr bwMode="auto">
          <a:xfrm>
            <a:off x="2571737" y="5214950"/>
            <a:ext cx="22145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>
                <a:latin typeface="Times New Roman"/>
                <a:cs typeface="Times New Roman"/>
              </a:rPr>
              <a:t>форма 3</a:t>
            </a:r>
            <a:endParaRPr lang="ru-RU"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129" name="Rectangle 1" hidden="0"/>
          <p:cNvSpPr>
            <a:spLocks noChangeArrowheads="1"/>
          </p:cNvSpPr>
          <p:nvPr isPhoto="0" userDrawn="0"/>
        </p:nvSpPr>
        <p:spPr bwMode="auto">
          <a:xfrm>
            <a:off x="214282" y="0"/>
            <a:ext cx="878687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 i="0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Условные графические изображения зданий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 i="0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и сооружений</a:t>
            </a:r>
            <a:endParaRPr lang="ru-RU" sz="3200" b="1" i="0" u="none" strike="noStrike" cap="none">
              <a:ln>
                <a:noFill/>
              </a:ln>
              <a:solidFill>
                <a:schemeClr val="accent5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48130" name="Picture 2" hidden="0"/>
          <p:cNvPicPr>
            <a:picLocks noChangeAspect="1" noChangeArrowheads="1"/>
          </p:cNvPicPr>
          <p:nvPr isPhoto="0" userDrawn="0"/>
        </p:nvPicPr>
        <p:blipFill>
          <a:blip r:embed="rId3"/>
          <a:srcRect l="0" t="10811" r="0" b="0"/>
          <a:stretch/>
        </p:blipFill>
        <p:spPr bwMode="auto">
          <a:xfrm>
            <a:off x="142844" y="1071546"/>
            <a:ext cx="8786873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889" name="Rectangle 1" hidden="0"/>
          <p:cNvSpPr>
            <a:spLocks noChangeArrowheads="1"/>
          </p:cNvSpPr>
          <p:nvPr isPhoto="0" userDrawn="0"/>
        </p:nvSpPr>
        <p:spPr bwMode="auto">
          <a:xfrm>
            <a:off x="142844" y="142852"/>
            <a:ext cx="88583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 i="0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ПЛАН БЛАГОУСТРОЙСТВА ТЕРРИТОРИИ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План благоустройства территории выполняют на основе разбивочного плана. В этом случае на нем не указывают координационные оси здания, координаты, размерные привязки, абсолютные отметки и стрелку «юг—север». В сложных случаях, при больших по объему территориях и различных видах их благоустройства, могут быть выполнены отдельные чертежи, такие как «План озеленения», «План расположения малых форм архитектуры», «План и конструкции дорожных одежд, проездов, тротуаров, дорожек, площадок».</a:t>
            </a: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865" name="Rectangle 1" hidden="0"/>
          <p:cNvSpPr>
            <a:spLocks noChangeArrowheads="1"/>
          </p:cNvSpPr>
          <p:nvPr isPhoto="0" userDrawn="0"/>
        </p:nvSpPr>
        <p:spPr bwMode="auto">
          <a:xfrm>
            <a:off x="142844" y="142852"/>
            <a:ext cx="88583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Элементы благоустройства привязывают к наружным граням стен зданий, «красной» линии, автомобильным дорогам и железнодорожным путям.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Элементы малых форм архитектуры маркируют арабскими цифрами.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36866" name="Rectangle 2" hidden="0"/>
          <p:cNvSpPr>
            <a:spLocks noChangeArrowheads="1"/>
          </p:cNvSpPr>
          <p:nvPr isPhoto="0" userDrawn="0"/>
        </p:nvSpPr>
        <p:spPr bwMode="auto">
          <a:xfrm>
            <a:off x="142844" y="3143247"/>
            <a:ext cx="88583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Условные графические обозначения элементов озеленения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 hidden="0"/>
          <p:cNvSpPr/>
          <p:nvPr isPhoto="0" userDrawn="0"/>
        </p:nvSpPr>
        <p:spPr bwMode="auto">
          <a:xfrm>
            <a:off x="0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0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Условные графические обозначения элементов озеленения</a:t>
            </a:r>
            <a:endParaRPr lang="ru-RU" sz="3200" b="1" i="0" u="none" strike="noStrike" cap="none">
              <a:ln>
                <a:noFill/>
              </a:ln>
              <a:solidFill>
                <a:schemeClr val="accent5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43009" name="Picture 1" hidden="0"/>
          <p:cNvPicPr>
            <a:picLocks noChangeAspect="1" noChangeArrowheads="1"/>
          </p:cNvPicPr>
          <p:nvPr isPhoto="0" userDrawn="0"/>
        </p:nvPicPr>
        <p:blipFill>
          <a:blip r:embed="rId3"/>
          <a:stretch/>
        </p:blipFill>
        <p:spPr bwMode="auto">
          <a:xfrm>
            <a:off x="1214414" y="1000108"/>
            <a:ext cx="7286676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54206214" name="" hidden="0"/>
          <p:cNvSpPr txBox="1"/>
          <p:nvPr isPhoto="0" userDrawn="0"/>
        </p:nvSpPr>
        <p:spPr bwMode="auto">
          <a:xfrm flipH="0" flipV="0">
            <a:off x="329356" y="898071"/>
            <a:ext cx="8602918" cy="393195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3600" i="1">
                <a:latin typeface="Times New Roman"/>
                <a:ea typeface="Times New Roman"/>
                <a:cs typeface="Times New Roman"/>
              </a:rPr>
              <a:t>Цель презентации: </a:t>
            </a:r>
            <a:r>
              <a:rPr sz="3600">
                <a:latin typeface="Times New Roman"/>
                <a:ea typeface="Times New Roman"/>
                <a:cs typeface="Times New Roman"/>
              </a:rPr>
              <a:t>ознакомиться с общими положениями о чертежах генерального плана, условными графическими изображениями элементов, с формой экспликации. </a:t>
            </a:r>
            <a:r>
              <a:rPr sz="3600">
                <a:latin typeface="Times New Roman"/>
                <a:ea typeface="Times New Roman"/>
                <a:cs typeface="Times New Roman"/>
              </a:rPr>
              <a:t>Приобретение навыков  выполнения и оформления </a:t>
            </a:r>
            <a:r>
              <a:rPr sz="3600">
                <a:latin typeface="Times New Roman"/>
                <a:ea typeface="Times New Roman"/>
                <a:cs typeface="Times New Roman"/>
              </a:rPr>
              <a:t>чертежа генерального плана.</a:t>
            </a:r>
            <a:endParaRPr sz="36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61" name="Rectangle 1" hidden="0"/>
          <p:cNvSpPr>
            <a:spLocks noChangeArrowheads="1"/>
          </p:cNvSpPr>
          <p:nvPr isPhoto="0" userDrawn="0"/>
        </p:nvSpPr>
        <p:spPr bwMode="auto">
          <a:xfrm>
            <a:off x="142844" y="428604"/>
            <a:ext cx="88583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Деревья, кустарники, газоны и т.п. показывают на чертеже условными графическими изображениями по ГОСТ 21.204—93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Для рядовой посадки деревьев и кустарников делают размерную привязку ряда.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При расположении деревьев и кустарников свободными группами допускается на этих участках вместо размерной привязки наносить вспомогательную сетку квадратов со сторонами, равными 5—10 м, с ее привязкой к строительной геодезической сетке, к разбивочному базису или другим элементам генплана.</a:t>
            </a:r>
            <a:r>
              <a:rPr lang="ru-RU" sz="3200" b="0" i="0" u="none" strike="noStrike" cap="none">
                <a:ln>
                  <a:noFill/>
                </a:ln>
                <a:solidFill>
                  <a:srgbClr val="646464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4035" name="Rectangle 3" hidden="0"/>
          <p:cNvSpPr>
            <a:spLocks noChangeArrowheads="1"/>
          </p:cNvSpPr>
          <p:nvPr isPhoto="0" userDrawn="0"/>
        </p:nvSpPr>
        <p:spPr bwMode="auto">
          <a:xfrm>
            <a:off x="142844" y="0"/>
            <a:ext cx="90011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 i="0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Пример оформления плана благоустройства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 i="0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и озеленения территории</a:t>
            </a:r>
            <a:endParaRPr lang="ru-RU" sz="3200" b="1" i="0" u="none" strike="noStrike" cap="none">
              <a:ln>
                <a:noFill/>
              </a:ln>
              <a:solidFill>
                <a:schemeClr val="accent5">
                  <a:lumMod val="75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44036" name="Picture 4" hidden="0"/>
          <p:cNvPicPr>
            <a:picLocks noChangeAspect="1" noChangeArrowheads="1"/>
          </p:cNvPicPr>
          <p:nvPr isPhoto="0" userDrawn="0"/>
        </p:nvPicPr>
        <p:blipFill>
          <a:blip r:embed="rId3"/>
          <a:stretch/>
        </p:blipFill>
        <p:spPr bwMode="auto">
          <a:xfrm>
            <a:off x="1000100" y="1000108"/>
            <a:ext cx="6500858" cy="585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 hidden="0"/>
          <p:cNvSpPr/>
          <p:nvPr isPhoto="0" userDrawn="0"/>
        </p:nvSpPr>
        <p:spPr bwMode="auto">
          <a:xfrm>
            <a:off x="142844" y="142852"/>
            <a:ext cx="88583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На чертеже генерального плана наносят следующие размеры: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¾ размеры проектируемого здания и привязка его к границам участка и к соседним зданиям;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¾ размеры площадок, ширина тротуара, проезда, зеленых насаждений и др.;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¾ общие размеры участка.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Все размеры проставляются в метрах с указанием сотых долей, например </a:t>
            </a:r>
            <a:r>
              <a:rPr lang="ru-RU" sz="2800" i="1">
                <a:latin typeface="Times New Roman"/>
                <a:cs typeface="Times New Roman"/>
              </a:rPr>
              <a:t>10,20</a:t>
            </a:r>
            <a:r>
              <a:rPr lang="ru-RU" sz="2800">
                <a:latin typeface="Times New Roman"/>
                <a:cs typeface="Times New Roman"/>
              </a:rPr>
              <a:t>.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Изображенные на генеральном плане здания и сооружения нумеруют. Номер помещают в правом нижнем углу, пишут шрифтом 5 мм.</a:t>
            </a:r>
            <a:endParaRPr/>
          </a:p>
          <a:p>
            <a:pPr>
              <a:defRPr/>
            </a:pPr>
            <a:r>
              <a:rPr lang="ru-RU" sz="2800">
                <a:latin typeface="Times New Roman"/>
                <a:cs typeface="Times New Roman"/>
              </a:rPr>
              <a:t>Под чертежом или справа от него (над основной надписью) помещают экспликацию зданий и сооружений по форме 3.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4101494" name="" hidden="0"/>
          <p:cNvSpPr txBox="1"/>
          <p:nvPr isPhoto="0" userDrawn="0"/>
        </p:nvSpPr>
        <p:spPr bwMode="auto">
          <a:xfrm flipH="0" flipV="0">
            <a:off x="247714" y="598714"/>
            <a:ext cx="8763071" cy="46025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sz="3600" b="1">
                <a:latin typeface="Times New Roman"/>
                <a:ea typeface="Times New Roman"/>
                <a:cs typeface="Times New Roman"/>
              </a:rPr>
              <a:t>Последовательность выполнения генерального плана</a:t>
            </a:r>
            <a:endParaRPr sz="3600" b="1"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1.Определить  направление господствующего ветра.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2.Выбрать оптимальную ориентацию здания и привязать его к местности.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3.Вычертить элементы благоустройства, озеленения на участке застройки.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4.Нанести горизонтали и выполнить горизонтальную и вертикальную привязки здания.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marL="0" marR="0" indent="0"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5.Обозначить положение инженерных сетей к зданию.</a:t>
            </a:r>
            <a:endParaRPr sz="2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52069021" name="" hidden="0"/>
          <p:cNvSpPr txBox="1"/>
          <p:nvPr isPhoto="0" userDrawn="0"/>
        </p:nvSpPr>
        <p:spPr bwMode="auto">
          <a:xfrm flipH="0" flipV="0">
            <a:off x="302142" y="625928"/>
            <a:ext cx="8627180" cy="435867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0" marR="0" indent="0"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6.Проставить необходимые размеры на чертеже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marL="0" marR="0" indent="269874"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 а) размеры генерального плана;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marL="0" marR="0" indent="269874"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б) размеры проезжей части, тротуаров;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marL="0" marR="0" indent="269874"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в) газонов, площадок (детских, спортивных, хозяйственных);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marL="0" marR="0" indent="269874"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г) санитарные разрывы между зданиями;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marL="0" marR="0" indent="0"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7. Составить экспликацию к генеральному плану.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marL="0" marR="0" indent="0"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8. Показать условные обозначения на чертеже.</a:t>
            </a:r>
            <a:endParaRPr sz="2800">
              <a:latin typeface="Times New Roman"/>
              <a:ea typeface="Times New Roman"/>
              <a:cs typeface="Times New Roman"/>
            </a:endParaRPr>
          </a:p>
          <a:p>
            <a:pPr algn="l">
              <a:defRPr/>
            </a:pPr>
            <a:r>
              <a:rPr sz="2800">
                <a:latin typeface="Times New Roman"/>
                <a:ea typeface="Times New Roman"/>
                <a:cs typeface="Times New Roman"/>
              </a:rPr>
              <a:t>9. Подсчитать технико-экономические показатели генерального плана.</a:t>
            </a:r>
            <a:endParaRPr sz="2800"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 hidden="0"/>
          <p:cNvSpPr/>
          <p:nvPr isPhoto="0" userDrawn="0"/>
        </p:nvSpPr>
        <p:spPr bwMode="auto">
          <a:xfrm>
            <a:off x="285720" y="357166"/>
            <a:ext cx="850112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>
                <a:latin typeface="Times New Roman"/>
                <a:cs typeface="Times New Roman"/>
              </a:rPr>
              <a:t>СПИСОК ИСПОЛЬЗОВАННЫХ ИСТОЧНИКОВ И ЛИТЕРАТУРЫ:</a:t>
            </a:r>
            <a:endParaRPr lang="ru-RU" sz="3200">
              <a:latin typeface="Times New Roman"/>
              <a:cs typeface="Times New Roman"/>
            </a:endParaRPr>
          </a:p>
          <a:p>
            <a:pPr>
              <a:defRPr/>
            </a:pPr>
            <a:r>
              <a:rPr lang="ru-RU" sz="3200">
                <a:latin typeface="Times New Roman"/>
                <a:cs typeface="Times New Roman"/>
              </a:rPr>
              <a:t>1. ГОСТ 2.303 – 68 ЕСКД. Линии</a:t>
            </a:r>
            <a:endParaRPr/>
          </a:p>
          <a:p>
            <a:pPr>
              <a:defRPr/>
            </a:pPr>
            <a:r>
              <a:rPr lang="ru-RU" sz="3200">
                <a:latin typeface="Times New Roman"/>
                <a:cs typeface="Times New Roman"/>
              </a:rPr>
              <a:t>2. ГОСТ 21.204 – 93 СПДС. Условные графические обозначения и изображения элементов генеральных планов и сооружений транспорта</a:t>
            </a:r>
            <a:endParaRPr/>
          </a:p>
          <a:p>
            <a:pPr>
              <a:defRPr/>
            </a:pPr>
            <a:r>
              <a:rPr lang="ru-RU" sz="3200">
                <a:latin typeface="Times New Roman"/>
                <a:cs typeface="Times New Roman"/>
              </a:rPr>
              <a:t>3. ГОСТ 21.508 – 93. СПДС. Правила выполнения рабочей документации генеральных планов предприятий, сооружений и жилищно-гражданских объектов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537" name="Rectangle 33" hidden="0"/>
          <p:cNvSpPr>
            <a:spLocks noChangeArrowheads="1"/>
          </p:cNvSpPr>
          <p:nvPr isPhoto="0" userDrawn="0"/>
        </p:nvSpPr>
        <p:spPr bwMode="auto">
          <a:xfrm>
            <a:off x="142844" y="0"/>
            <a:ext cx="900115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СОДЕРЖАНИЕ И ОФОРМЛЕНИЕ ЧЕРТЕЖЕЙ ГЕНЕРАЛЬНЫХ ПЛАНОВ</a:t>
            </a:r>
            <a:endParaRPr lang="ru-RU" sz="3200" b="1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21538" name="Rectangle 34" hidden="0"/>
          <p:cNvSpPr>
            <a:spLocks noChangeArrowheads="1"/>
          </p:cNvSpPr>
          <p:nvPr isPhoto="0" userDrawn="0"/>
        </p:nvSpPr>
        <p:spPr bwMode="auto">
          <a:xfrm>
            <a:off x="142844" y="1214422"/>
            <a:ext cx="885831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1" i="1" u="none" strike="noStrike" cap="none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Генеральный план</a:t>
            </a: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— сводный документ проектируемой застройки территории, на котором показаны размещение проектируемых, существующих, реконструируемых и подлежащих сносу зданий, сооружений, инженерных сетей, автомобильных дорог, железнодорожных путей, объектов озеленения, благоустройства, планировка рельефа местности и т.п.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5842" name="Picture 2" hidden="0"/>
          <p:cNvPicPr>
            <a:picLocks noChangeAspect="1" noChangeArrowheads="1"/>
          </p:cNvPicPr>
          <p:nvPr isPhoto="0" userDrawn="0"/>
        </p:nvPicPr>
        <p:blipFill>
          <a:blip r:embed="rId3"/>
          <a:stretch/>
        </p:blipFill>
        <p:spPr bwMode="auto">
          <a:xfrm>
            <a:off x="16684" y="286960"/>
            <a:ext cx="9127316" cy="657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481" name="Rectangle 1" hidden="0"/>
          <p:cNvSpPr>
            <a:spLocks noChangeArrowheads="1"/>
          </p:cNvSpPr>
          <p:nvPr isPhoto="0" userDrawn="0"/>
        </p:nvSpPr>
        <p:spPr bwMode="auto">
          <a:xfrm>
            <a:off x="142844" y="142852"/>
            <a:ext cx="885831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Состав и правила оформления чертежей генерального плана и транспорта предприятия (марки ГТ) должны соответствовать СПДС ГОСТ 21.204-93.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 генеральный план наносят горизонтали и привязывают его к топографической основе. </a:t>
            </a:r>
            <a:endParaRPr/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Генплан представляет собой чертежи территории, на которой показано размещение проектируемых, существующих, реконструируемых и подлежащих сносу зданий и сооружений.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57" name="Rectangle 1" hidden="0"/>
          <p:cNvSpPr>
            <a:spLocks noChangeArrowheads="1"/>
          </p:cNvSpPr>
          <p:nvPr isPhoto="0" userDrawn="0"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Санитарный разрыв между торцами зданий, имеющих окна, устанавливают в зависимости от высоты более высокого здания. Он должен быть не менее 12 м. Если окон нет, разрыв определяют по противопожарным нормам. Между длинной стороной и торцом здания его принимают не менее 12 м. Между односекционными зданиями от пяти этажей и выше, а также домами башенного типа, санитарный разрыв должен быть не менее полутора высот более высокого здания, но не менее 30 м.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33" name="Rectangle 1" hidden="0"/>
          <p:cNvSpPr>
            <a:spLocks noChangeArrowheads="1"/>
          </p:cNvSpPr>
          <p:nvPr isPhoto="0" userDrawn="0"/>
        </p:nvSpPr>
        <p:spPr bwMode="auto">
          <a:xfrm>
            <a:off x="142844" y="142852"/>
            <a:ext cx="8858312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 генеральном плане изображают также границы застраиваемого участка, вспомогательные постройки, зеленые насаждения, различные площадки, проезды и дороги.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На генеральных планах могут быть показаны силовые, осветительные, телефонные и телеграфные линии, водопроводные, канализационные (водоотводные) теплофикационные и другие сети.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Содержание и оформление чертежей генеральных планов устанавливают ГОСТ 21.204-93 и ГОСТ 21.501-2011.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09" name="Rectangle 1" hidden="0"/>
          <p:cNvSpPr>
            <a:spLocks noChangeArrowheads="1"/>
          </p:cNvSpPr>
          <p:nvPr isPhoto="0" userDrawn="0"/>
        </p:nvSpPr>
        <p:spPr bwMode="auto">
          <a:xfrm>
            <a:off x="142844" y="142852"/>
            <a:ext cx="878687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1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Масштабы</a:t>
            </a:r>
            <a:r>
              <a:rPr lang="ru-RU" sz="3600" b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Для выполнения различных чертежей марки ГП применяют масштабы 1:500, 1:1000, фрагментов планов— 1:200, узлов— 1:20.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 чертежам </a:t>
            </a:r>
            <a:r>
              <a:rPr lang="ru-RU" sz="3600" b="1" i="1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генерального плана</a:t>
            </a: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относятся: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• разбивочный план (</a:t>
            </a: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план</a:t>
            </a: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расположения зданий и сооружений);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• план организации рельефа;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• план земляных масс;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• сводный план инженерных сетей;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6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 • план благоустройства территории.</a:t>
            </a:r>
            <a:endParaRPr lang="ru-RU" sz="36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/>
        </a:blip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5" name="Rectangle 1" hidden="0"/>
          <p:cNvSpPr>
            <a:spLocks noChangeArrowheads="1"/>
          </p:cNvSpPr>
          <p:nvPr isPhoto="0" userDrawn="0"/>
        </p:nvSpPr>
        <p:spPr bwMode="auto">
          <a:xfrm>
            <a:off x="142844" y="428604"/>
            <a:ext cx="885831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Размеры на генеральных планах представляют в метрах с двумя десятичными знаками. Такая же размерность принимается и для координат.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Крутизна откосов дается в виде соотношений 1:1,5; 1:2.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 i="1" u="none" strike="noStrike" cap="none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Отметки.</a:t>
            </a:r>
            <a:r>
              <a:rPr lang="ru-RU" sz="3200" b="0" i="0" u="none" strike="noStrike" cap="none">
                <a:ln>
                  <a:noFill/>
                </a:ln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 Система отметок, принятая на топографической основе, должна соответствовать системе отметок генерального плана. Отметки на генеральном плане выражают в метрах с двумя десятичными знаками. Знак отметки принимают по ГОСТ 21.1101—2013 в виде стрелки.</a:t>
            </a:r>
            <a:endParaRPr lang="ru-RU" sz="3200" b="0" i="0" u="none" strike="noStrike" cap="none">
              <a:ln>
                <a:noFill/>
              </a:ln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Arial"/>
        <a:cs typeface="Arial"/>
      </a:majorFont>
      <a:minorFont>
        <a:latin typeface="Constantia"/>
        <a:ea typeface="Arial"/>
        <a:cs typeface="Arial"/>
      </a:minorFont>
    </a:fontScheme>
    <a:fmtScheme name="Поток">
      <a:fillStyleLst>
        <a:solidFill>
          <a:schemeClr val="phClr"/>
        </a:solidFill>
        <a:gradFill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/>
        </a:gradFill>
        <a:gradFill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/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/>
        </a:gradFill>
        <a:blipFill>
          <a:blip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algn="tl" flip="none" sx="65000" sy="65000" tx="0" ty="0"/>
        </a:blip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0</Words>
  <Application>Р7-Офис/7.0.1.62</Application>
  <DocSecurity>0</DocSecurity>
  <PresentationFormat>Экран (4:3)</PresentationFormat>
  <Paragraphs>0</Paragraphs>
  <Slides>25</Slides>
  <Notes>25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«Чертежи генеральных планов»</dc:title>
  <dc:subject/>
  <dc:creator>Sergey ostrov</dc:creator>
  <cp:keywords/>
  <dc:description/>
  <dc:identifier/>
  <dc:language/>
  <cp:lastModifiedBy/>
  <cp:revision>18</cp:revision>
  <dcterms:created xsi:type="dcterms:W3CDTF">2023-04-03T17:03:01Z</dcterms:created>
  <dcterms:modified xsi:type="dcterms:W3CDTF">2023-04-04T08:12:29Z</dcterms:modified>
  <cp:category/>
  <cp:contentStatus/>
  <cp:version/>
</cp:coreProperties>
</file>