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7" r:id="rId5"/>
    <p:sldId id="280" r:id="rId6"/>
    <p:sldId id="281" r:id="rId7"/>
    <p:sldId id="290" r:id="rId8"/>
    <p:sldId id="282" r:id="rId9"/>
    <p:sldId id="257" r:id="rId10"/>
    <p:sldId id="291" r:id="rId11"/>
    <p:sldId id="258" r:id="rId12"/>
    <p:sldId id="259" r:id="rId13"/>
    <p:sldId id="292" r:id="rId14"/>
    <p:sldId id="262" r:id="rId15"/>
    <p:sldId id="294" r:id="rId16"/>
    <p:sldId id="264" r:id="rId17"/>
    <p:sldId id="271" r:id="rId18"/>
    <p:sldId id="295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3%D0%BE%D1%81%D0%BB%D0%BE%D0%B2%D0%B8%D0%B5" TargetMode="External"/><Relationship Id="rId2" Type="http://schemas.openxmlformats.org/officeDocument/2006/relationships/hyperlink" Target="http://ru.wikipedia.org/wiki/%D0%9F%D1%80%D0%B0%D0%B2%D0%BE%D1%81%D0%BB%D0%B0%D0%B2%D0%B8%D0%B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5%D1%80%D1%8C%D0%B5,_%D0%92%D0%BB%D0%B0%D0%B4%D0%B8%D0%BC%D0%B8%D1%80_%D0%98%D0%B2%D0%B0%D0%BD%D0%BE%D0%B2%D0%B8%D1%87" TargetMode="External"/><Relationship Id="rId3" Type="http://schemas.openxmlformats.org/officeDocument/2006/relationships/hyperlink" Target="http://ru.wikipedia.org/wiki/%D0%9D%D0%B5%D0%BC%D0%B5%D1%86%D0%BA%D0%B8%D0%B9_%D1%80%D0%BE%D0%BC%D0%B0%D0%BD%D1%82%D0%B8%D0%B7%D0%BC" TargetMode="External"/><Relationship Id="rId7" Type="http://schemas.openxmlformats.org/officeDocument/2006/relationships/hyperlink" Target="http://ru.wikipedia.org/wiki/%D0%92%D0%B5%D0%BD%D0%B3%D0%B5%D1%80%D0%BE%D0%B2,_%D0%A1%D0%B5%D0%BC%D1%91%D0%BD_%D0%90%D1%84%D0%B0%D0%BD%D0%B0%D1%81%D1%8C%D0%B5%D0%B2%D0%B8%D1%87" TargetMode="External"/><Relationship Id="rId12" Type="http://schemas.openxmlformats.org/officeDocument/2006/relationships/hyperlink" Target="http://ru.wikipedia.org/wiki/%D0%91%D0%BB%D0%BE%D0%BA,_%D0%90%D0%BB%D0%B5%D0%BA%D1%81%D0%B0%D0%BD%D0%B4%D1%80_%D0%90%D0%BB%D0%B5%D0%BA%D1%81%D0%B0%D0%BD%D0%B4%D1%80%D0%BE%D0%B2%D0%B8%D1%87" TargetMode="External"/><Relationship Id="rId2" Type="http://schemas.openxmlformats.org/officeDocument/2006/relationships/hyperlink" Target="http://ru.wikipedia.org/wiki/%D0%9D%D0%B5%D0%BC%D0%B5%D1%86%D0%BA%D0%B8%D0%B9_%D0%BA%D0%BB%D0%B0%D1%81%D1%81%D0%B8%D1%87%D0%B5%D1%81%D0%BA%D0%B8%D0%B9_%D0%B8%D0%B4%D0%B5%D0%B0%D0%BB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B%D0%BE%D0%B2%D1%8C%D1%91%D0%B2,_%D0%92%D0%BB%D0%B0%D0%B4%D0%B8%D0%BC%D0%B8%D1%80_%D0%A1%D0%B5%D1%80%D0%B3%D0%B5%D0%B5%D0%B2%D0%B8%D1%87" TargetMode="External"/><Relationship Id="rId11" Type="http://schemas.openxmlformats.org/officeDocument/2006/relationships/hyperlink" Target="http://ru.wikipedia.org/wiki/%D0%91%D0%BB%D0%BE%D0%BA,_%D0%90%D0%BB%D0%B5%D0%BA%D1%81%D0%B0%D0%BD%D0%B4%D1%80_%D0%9B%D1%8C%D0%B2%D0%BE%D0%B2%D0%B8%D1%87" TargetMode="External"/><Relationship Id="rId5" Type="http://schemas.openxmlformats.org/officeDocument/2006/relationships/hyperlink" Target="http://ru.wikipedia.org/wiki/%D0%9F%D1%8B%D0%BF%D0%B8%D0%BD,_%D0%90%D0%BB%D0%B5%D0%BA%D1%81%D0%B0%D0%BD%D0%B4%D1%80_%D0%9D%D0%B8%D0%BA%D0%BE%D0%BB%D0%B0%D0%B5%D0%B2%D0%B8%D1%87" TargetMode="External"/><Relationship Id="rId10" Type="http://schemas.openxmlformats.org/officeDocument/2006/relationships/hyperlink" Target="http://ru.wikipedia.org/wiki/%D0%9C%D0%B8%D0%BB%D1%8E%D0%BA%D0%BE%D0%B2,_%D0%9F%D0%B0%D0%B2%D0%B5%D0%BB_%D0%9D%D0%B8%D0%BA%D0%BE%D0%BB%D0%B0%D0%B5%D0%B2%D0%B8%D1%87" TargetMode="External"/><Relationship Id="rId4" Type="http://schemas.openxmlformats.org/officeDocument/2006/relationships/hyperlink" Target="http://ru.wikipedia.org/wiki/%D0%A0%D0%BE%D0%BC%D0%B0%D0%BD%D1%82%D0%B8%D0%B7%D0%BC" TargetMode="External"/><Relationship Id="rId9" Type="http://schemas.openxmlformats.org/officeDocument/2006/relationships/hyperlink" Target="http://ru.wikipedia.org/wiki/%D0%9A%D0%BE%D0%B2%D0%B0%D0%BB%D0%B5%D0%B2%D1%81%D0%BA%D0%B8%D0%B9,_%D0%9C%D0%B0%D0%BA%D1%81%D0%B8%D0%BC_%D0%9C%D0%B0%D0%BA%D1%81%D0%B8%D0%BC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2%D1%80%D0%B8%D0%BE%D1%82%D0%B8%D0%B7%D0%BC" TargetMode="External"/><Relationship Id="rId2" Type="http://schemas.openxmlformats.org/officeDocument/2006/relationships/hyperlink" Target="http://ru.wikipedia.org/wiki/%D0%9E%D1%82%D0%B5%D1%87%D0%B5%D1%81%D1%82%D0%B2%D0%B5%D0%BD%D0%BD%D0%B0%D1%8F_%D0%B2%D0%BE%D0%B9%D0%BD%D0%B0_1812_%D0%B3%D0%BE%D0%B4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8%D0%BD%D1%82%D0%B5%D0%BB%D0%BB%D0%B8%D0%B3%D0%B5%D0%BD%D1%86%D0%B8%D1%8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F%D1%80%D0%B0%D0%B2%D0%BE%D0%B2%D0%B5%D1%80%D0%B8%D0%B5&amp;action=edit&amp;redlink=1" TargetMode="External"/><Relationship Id="rId2" Type="http://schemas.openxmlformats.org/officeDocument/2006/relationships/hyperlink" Target="http://ru.wikipedia.org/wiki/%D0%A0%D1%83%D1%81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0%D1%80%D1%82%D0%B5%D0%BB%D1%8C" TargetMode="External"/><Relationship Id="rId4" Type="http://schemas.openxmlformats.org/officeDocument/2006/relationships/hyperlink" Target="http://ru.wikipedia.org/wiki/%D0%9E%D0%B1%D1%89%D0%B8%D0%BD%D0%B0_(%D1%82%D1%80%D0%B0%D0%B4%D0%B8%D1%86%D0%B8%D0%BE%D0%BD%D0%BD%D0%B0%D1%8F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5%D1%82%D1%80_I" TargetMode="External"/><Relationship Id="rId2" Type="http://schemas.openxmlformats.org/officeDocument/2006/relationships/hyperlink" Target="http://ru.wikipedia.org/wiki/%D0%98%D0%BD%D1%82%D0%B5%D0%BB%D0%BB%D0%B5%D0%BA%D1%82%D1%83%D0%B0%D0%BB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3" Type="http://schemas.openxmlformats.org/officeDocument/2006/relationships/hyperlink" Target="http://ru.wikipedia.org/wiki/%D0%A0%D0%B5%D0%BB%D0%B8%D0%B3%D0%B8%D1%8F" TargetMode="External"/><Relationship Id="rId7" Type="http://schemas.openxmlformats.org/officeDocument/2006/relationships/hyperlink" Target="http://ru.wikipedia.org/wiki/%D0%9F%D1%91%D1%82%D1%80_%D0%9F%D0%B5%D1%80%D0%B2%D1%8B%D0%B9" TargetMode="External"/><Relationship Id="rId2" Type="http://schemas.openxmlformats.org/officeDocument/2006/relationships/hyperlink" Target="http://ru.wikipedia.org/wiki/%D0%9B%D0%B8%D1%82%D0%B5%D1%80%D0%B0%D1%82%D1%83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0%D0%BF%D0%B0%D0%B4%D0%BD%D0%B8%D1%87%D0%B5%D1%81%D1%82%D0%B2%D0%BE" TargetMode="External"/><Relationship Id="rId5" Type="http://schemas.openxmlformats.org/officeDocument/2006/relationships/hyperlink" Target="http://ru.wikipedia.org/wiki/%D0%9F%D1%80%D0%B0%D0%B2%D0%BE%D1%81%D0%BB%D0%B0%D0%B2%D0%B8%D0%B5" TargetMode="External"/><Relationship Id="rId4" Type="http://schemas.openxmlformats.org/officeDocument/2006/relationships/hyperlink" Target="http://ru.wikipedia.org/wiki/%D0%A4%D0%B8%D0%BB%D0%BE%D1%81%D0%BE%D1%84%D0%B8%D1%8F" TargetMode="External"/><Relationship Id="rId9" Type="http://schemas.openxmlformats.org/officeDocument/2006/relationships/hyperlink" Target="http://ru.wikipedia.org/wiki/%D0%95%D0%B2%D1%80%D0%BE%D0%BF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280920" cy="20162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Западники  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славянофилы</a:t>
            </a:r>
            <a:endParaRPr lang="ru-RU" sz="3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305800" cy="18722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философия </a:t>
            </a:r>
            <a:r>
              <a:rPr lang="en-US" sz="54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5400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flipV="1">
            <a:off x="4716016" y="7631752"/>
            <a:ext cx="3744416" cy="457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" grpId="0" animBg="1"/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9/9zSTLAUZY7EBaRbXdrQwHl56KIp82Oo0NjmM14VyC/slide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37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Важнейшими источниками славянофильства в литературе принято считать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немецкую классическую философию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 tooltip="Православие"/>
              </a:rPr>
              <a:t>православное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 tooltip="Богословие"/>
              </a:rPr>
              <a:t>богословие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Причём среди исследователей никогда не наблюдалось единства по вопросу о том, какой из двух упомянутых источников сыграл решающую роль в формировании славянофильского учения.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7200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славянофильства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6166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на славянофилов 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Немецкий классический идеализм"/>
              </a:rPr>
              <a:t>немецкого классического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Немецкий классический идеализм"/>
              </a:rPr>
              <a:t>идеализма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Шеллинга и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Немецкий романтизм"/>
              </a:rPr>
              <a:t>романтизма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Гегеля, настроений европейского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Романтизм"/>
              </a:rPr>
              <a:t>романтизма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   исследовалось в трудах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Пыпин, Александр Николаевич"/>
              </a:rPr>
              <a:t>А. Н. Пыпина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Соловьёв, Владимир Сергеевич"/>
              </a:rPr>
              <a:t>В. С. Соловьёва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А. Н. Веселовского, 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tooltip="Венгеров, Семён Афанасьевич"/>
              </a:rPr>
              <a:t>С. А. Венгерова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tooltip="Герье, Владимир Иванович"/>
              </a:rPr>
              <a:t>В. И. Герье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tooltip="Ковалевский, Максим Максимович"/>
              </a:rPr>
              <a:t>М. М. Ковалевского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tooltip="Милюков, Павел Николаевич"/>
              </a:rPr>
              <a:t>П. Н. Милюкова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Русский публицист и философ-западник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tooltip="Блок, Александр Львович"/>
              </a:rPr>
              <a:t>А. Л. Блок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отец знаменитого поэта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tooltip="Блок, Александр Александрович"/>
              </a:rPr>
              <a:t>А. А. Блока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даже высказывал мнение, что славянофильство в сущности представляет собой лишь некоторое своеобразное отражение западноевропейских учений, преимущественно философии Шеллинга и Гегеля.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law.msu.ru/uploads/files/%D0%9A%D0%BE%D0%B2%D0%B0%D0%BB%D0%B5%D0%B2%D1%81%D0%BA%D0%B8%D0%B9%281%2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183"/>
            <a:ext cx="2774057" cy="39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83218"/>
            <a:ext cx="280831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М.М.Ковалевский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ru.teopedia.org/w/images/9/9a/%D0%A1%D0%BE%D0%BB%D0%BE%D0%B2%D1%8C%D1%91%D0%B2_%D0%92%D1%81.%D0%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810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5301208"/>
            <a:ext cx="237626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В.С. Соловьёв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2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Почву для зарождения славянофильского движения подготовила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Отечественная война 1812 года"/>
              </a:rPr>
              <a:t>Отечественная война 1812 года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обострившая 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Патриотизм"/>
              </a:rPr>
              <a:t>патриотические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чувства. Перед нарождающейся русской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Интеллигенция"/>
              </a:rPr>
              <a:t>интеллигенцией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встал вопрос о национальном самоопределении и национальном призвании. Появилась потребность определить дух  России и её национальное лицо, и славянофильство должно было представить собой ответ на эти запросы.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ea4bf9d66dc6d57a3220a99e563dee3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68" y="332656"/>
            <a:ext cx="84371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7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Славянофилы, российские общественные деятели и выразители идей Святой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tooltip="Русь"/>
              </a:rPr>
              <a:t>Руси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сыграли большую роль в развитии русского национального сознания и формировании национально-патриотического мировоззрения.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Славянофилы предложили концепцию особого пути России, утвердились в мысли о спасительной роли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Правоверие (страница отсутствует)"/>
              </a:rPr>
              <a:t>правоверия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как христианского вероучения, заявляли о неповторимости форм общественного развития русского народа в виде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Община (традиционная)"/>
              </a:rPr>
              <a:t>общины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tooltip="Артель"/>
              </a:rPr>
              <a:t>артели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Славянофильство представляло собой мощное общественное 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tooltip="Интеллектуал"/>
              </a:rPr>
              <a:t>интеллектуальное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движение, выступившее своеобразной реакцией на начавшееся ещё в эпоху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Петр I"/>
              </a:rPr>
              <a:t>Петра 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внедрение в России западных ценностей.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Славянофилы стремились показать, что западные ценности не могут в полной мере прижиться на российской почве и как минимум нуждаются в некоторой адаптации.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696744" cy="5040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Значение славянофильства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5736" y="476672"/>
            <a:ext cx="4968552" cy="8949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24000"/>
            <a:ext cx="7931224" cy="4569296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24000"/>
            <a:ext cx="8784976" cy="48573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Таким образом, славянофилы и западники были едины в своем патриотизме, в </a:t>
            </a:r>
            <a:r>
              <a:rPr lang="ru-RU" sz="2800" dirty="0" smtClean="0">
                <a:solidFill>
                  <a:schemeClr val="bg1"/>
                </a:solidFill>
              </a:rPr>
              <a:t>отрицании самодержавного </a:t>
            </a:r>
            <a:r>
              <a:rPr lang="ru-RU" sz="2800" dirty="0" smtClean="0">
                <a:solidFill>
                  <a:schemeClr val="bg1"/>
                </a:solidFill>
              </a:rPr>
              <a:t>деспотизма и </a:t>
            </a:r>
            <a:r>
              <a:rPr lang="ru-RU" sz="2800" dirty="0" smtClean="0">
                <a:solidFill>
                  <a:schemeClr val="bg1"/>
                </a:solidFill>
              </a:rPr>
              <a:t>крепостничества</a:t>
            </a:r>
            <a:r>
              <a:rPr lang="ru-RU" sz="2800" dirty="0" smtClean="0">
                <a:solidFill>
                  <a:schemeClr val="bg1"/>
                </a:solidFill>
              </a:rPr>
              <a:t>. Разногласия заключались  в выборе путей движений к цели. Объединяло их отрицание революционных методов борьбы, установка на поведение реформ сверху. Все это говорит о том, что и славянофилы и западники представляли два течения одного идейно-политического направления-либерализм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Вывод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962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g/gxK8VUp36ur2ohJH7jdMkD5AG1yCwWFnBv9flzPNO/slide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44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3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99" y="245657"/>
            <a:ext cx="8305800" cy="7200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Западники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ethnomir.ru/upload/medialibrary/d57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72281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989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904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За́падничество</a:t>
            </a:r>
            <a:r>
              <a:rPr lang="ru-RU" b="1" dirty="0">
                <a:solidFill>
                  <a:schemeClr val="bg1"/>
                </a:solidFill>
              </a:rPr>
              <a:t> — сложившееся в 1830—1850-х годах направление русской общественной и философской мысли. Западники, представители одного из направлений русской общественной мысли 40—50-х годов XIX века выступали за ликвидацию крепостного права и признававшие необходимость развития России по западно-европейскому пути. Большинство западников по происхождению и положению принадлежали к дворянам-помещикам, были среди них разночинцы и выходцы из среды богатого купечества, ставшие впоследствии преимущественно учёными и литераторами.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40472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92696"/>
            <a:ext cx="77048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9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904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Среди западников были писатели, философы, и политики. Петр Великий и Михаил Ломоносов — два имени, которые во многом заложили осознание того, что без западной философии и науки, Россия не останется нищей и несчастной. Именно эти два человека стали историческими корнями западникам — таким, как Радищев, Чаадаев, Белинский, Чернышевский, Герцен, Некрасов, Гончаров, Тургенев, Островский, и, конечно, Пушкин - со своей симпатией к декабристам, ненавистью к самодержавию. Западники говорили, что Россия критически отстала в своем развитии, что нужно срочно освободить народ из экономического и политического рабства. Крепостные рабы, и бурлаки на Волге — были живыми примерами той бесчеловечности, которая эффективно поддерживалась Православной идеологией. Но нашлось и несколько литераторов, которые заняли противоположную позицию — они назвались «славянофилами».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06826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Формированию западничества и славянофильства положило начало обострения идейных споров после напечатания в 1836 "Философического письма" Чаадаева. К 1839 сложились взгляды славянофилов, примерно к 1841 — взгляды западников. Общественно-политические, философские и исторические воззрения западников, имея многочисленные оттенки и особенности у отдельных западников, в целом характеризовались определёнными общими чертами. Западники выступали с критикой крепостного права и составляли проекты его отмены, показывали преимущества наёмного труда. Отмена крепостного права представлялась западникам возможной и желательной только в виде реформы, проводимой правительством совместно с дворянами. Западники критиковали феодально-абсолютистский строй царской России, противопоставляя ему буржуазно-парламентарный, конституционный порядок западно-европейских монархий, прежде всего Англии и Франции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7647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Возникновение западничества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2145910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9/9zSTLAUZY7EBaRbXdrQwHl56KIp82Oo0NjmM14VyC/slid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8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/>
              <a:t>В практической плоскости основное расхождение между западниками и славянофилами заключалось в разных взглядах на судьбу крестьянской общины. Если славянофилы рассматривали передельную общину как основу самобытного исторического пути России, то западники видели в общине пережиток прошлого, и полагали что общину (и общинное землевладение) должно ждать исчезновение, подобно тому как это произошло с крестьянскими общинами стран западной Европы. Соответственно славянофилы считали необходимым всяческую поддержку крестьянской поземельной общины с ее общинным владением землей и уравнительными переделами, в то время как западники ратовали за переход к подворному землевладению (при которой крестьянин распоряжается имеющейся у него землей единолично).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843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Спор о судьбе крестьянской общины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19637994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Славянофильство —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Литература"/>
              </a:rPr>
              <a:t>литературно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Религия"/>
              </a:rPr>
              <a:t>религиозно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Философия"/>
              </a:rPr>
              <a:t>философское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течение русской общественной мысли, ориентированное на выявление самобытности России, её типовых отличий от Запада, представители которого выступали с обоснованием особого, отличного от западноевропейского русского пути, развиваясь по которому, по их мнению, Россия способна донести православную истину до впавших в ересь и атеизм европейских народов.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Славянофилы утверждали также о существовании особого типа культуры, возникшего на духовной почве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Православие"/>
              </a:rPr>
              <a:t>православия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отвергали тезис представителей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Западничество"/>
              </a:rPr>
              <a:t>западничества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 том, что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tooltip="Пётр Первый"/>
              </a:rPr>
              <a:t>Пётр Первый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возвратил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tooltip="Россия"/>
              </a:rPr>
              <a:t>Россию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лоно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tooltip="Европа"/>
              </a:rPr>
              <a:t>европейских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стран и она должна пройти этот путь в политическом, экономическом и культурном развитии.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36704" cy="5040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Славянофилы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245</TotalTime>
  <Words>536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Русская философия XIX века</vt:lpstr>
      <vt:lpstr>Западники </vt:lpstr>
      <vt:lpstr>.</vt:lpstr>
      <vt:lpstr>Слайд 4</vt:lpstr>
      <vt:lpstr>.</vt:lpstr>
      <vt:lpstr>Возникновение западничества</vt:lpstr>
      <vt:lpstr>Слайд 7</vt:lpstr>
      <vt:lpstr>Спор о судьбе крестьянской общины</vt:lpstr>
      <vt:lpstr> Славянофилы</vt:lpstr>
      <vt:lpstr>Слайд 10</vt:lpstr>
      <vt:lpstr> Источники славянофильства</vt:lpstr>
      <vt:lpstr>Слайд 12</vt:lpstr>
      <vt:lpstr>Слайд 13</vt:lpstr>
      <vt:lpstr>Слайд 14</vt:lpstr>
      <vt:lpstr>Слайд 15</vt:lpstr>
      <vt:lpstr>Слайд 16</vt:lpstr>
      <vt:lpstr> Значение славянофильства</vt:lpstr>
      <vt:lpstr>Вывод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философия XIX века</dc:title>
  <dc:creator>нурлан</dc:creator>
  <cp:lastModifiedBy>dkflbr</cp:lastModifiedBy>
  <cp:revision>31</cp:revision>
  <dcterms:created xsi:type="dcterms:W3CDTF">2012-05-24T12:10:56Z</dcterms:created>
  <dcterms:modified xsi:type="dcterms:W3CDTF">2022-04-02T12:57:40Z</dcterms:modified>
</cp:coreProperties>
</file>