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87" r:id="rId3"/>
    <p:sldId id="261" r:id="rId4"/>
    <p:sldId id="28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5" r:id="rId15"/>
    <p:sldId id="276" r:id="rId16"/>
    <p:sldId id="283" r:id="rId17"/>
    <p:sldId id="284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99A7E-C196-4E51-BF76-73738DB0E994}" v="18" dt="2022-11-29T21:02:50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4CE58-910B-4A17-B690-4F3FA75063B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7526B-F348-4334-A616-BC8F76F05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7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A8290C-22BD-4ADD-8CAE-052D7D29032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7D2301-8804-4F3D-BC60-86A2CD3C003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692696"/>
            <a:ext cx="6480048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Инвестиционная политика предприятия в современных условиях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365104"/>
            <a:ext cx="6480048" cy="1752600"/>
          </a:xfrm>
        </p:spPr>
        <p:txBody>
          <a:bodyPr vert="horz" lIns="91440" tIns="0" rIns="45720" bIns="0" anchor="b">
            <a:normAutofit/>
          </a:bodyPr>
          <a:lstStyle/>
          <a:p>
            <a:r>
              <a:rPr lang="ru-RU" dirty="0">
                <a:cs typeface="Arial"/>
              </a:rPr>
              <a:t>Преподаватель</a:t>
            </a:r>
          </a:p>
          <a:p>
            <a:r>
              <a:rPr lang="ru-RU">
                <a:cs typeface="Arial"/>
              </a:rPr>
              <a:t>Романюк И.И.</a:t>
            </a:r>
            <a:endParaRPr lang="ru-RU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793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r>
              <a:rPr lang="ru-RU" sz="3600" dirty="0"/>
              <a:t>Основные этапы в формировании инвестиционной политики предприятия </a:t>
            </a:r>
            <a:r>
              <a:rPr lang="en-US" sz="3600" dirty="0"/>
              <a:t>[</a:t>
            </a:r>
            <a:r>
              <a:rPr lang="ru-RU" sz="3600" dirty="0" err="1"/>
              <a:t>Афоничкин</a:t>
            </a:r>
            <a:r>
              <a:rPr lang="ru-RU" sz="3600" dirty="0"/>
              <a:t> А. И</a:t>
            </a:r>
            <a:r>
              <a:rPr lang="en-US" sz="3600" dirty="0"/>
              <a:t>] </a:t>
            </a:r>
            <a:r>
              <a:rPr lang="ru-RU" sz="3600" dirty="0"/>
              <a:t>: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44823"/>
            <a:ext cx="5688632" cy="461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360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/>
          <a:lstStyle/>
          <a:p>
            <a:r>
              <a:rPr lang="ru-RU" dirty="0"/>
              <a:t>Основные проблемы </a:t>
            </a:r>
            <a:r>
              <a:rPr lang="en-US" dirty="0"/>
              <a:t>[</a:t>
            </a:r>
            <a:r>
              <a:rPr lang="ru-RU" dirty="0"/>
              <a:t>8</a:t>
            </a:r>
            <a:r>
              <a:rPr lang="en-US" dirty="0"/>
              <a:t>]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77500" lnSpcReduction="2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/>
              <a:t>Неопределенность процедур и процессов принятия решений при чрезмерной замкнутости структурных подразделений на первых руководителей и, как следствие, перегрузка последних;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Низкий уровень инвестиций в производство;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Недостаточный объём финансирования государством инвестиционных процессов;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Высокие процентные ставки по кредитам;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Недостаточный объём кредитов банковской сферы;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Нежелание многих инвесторов вкладывать капитал в предприятия по причине высоких рисков, а также из-за невозможности оценить сам уровень риска;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Недостаток квалифицированных кадров;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Низкий уровень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3888069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Пути решения</a:t>
            </a:r>
            <a:r>
              <a:rPr lang="en-US" dirty="0"/>
              <a:t> [</a:t>
            </a:r>
            <a:r>
              <a:rPr lang="ru-RU" dirty="0"/>
              <a:t>9</a:t>
            </a:r>
            <a:r>
              <a:rPr lang="en-US" dirty="0"/>
              <a:t>]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787208" cy="456937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концентрация имеющихся ресурсов предприятия для выполнения поставленных инвестиционных задач (финансовых, материально-сырьевых и др.) и рациональное использование привлекаемых ресурсов в качестве инвестиций;</a:t>
            </a:r>
          </a:p>
          <a:p>
            <a:r>
              <a:rPr lang="ru-RU" dirty="0"/>
              <a:t>анализ и совершенствование взаимосвязей и взаимоотношений с внешней средой (прежде всего, с региональными органами управления субъектов РФ);</a:t>
            </a:r>
          </a:p>
          <a:p>
            <a:r>
              <a:rPr lang="ru-RU" dirty="0"/>
              <a:t>внутренняя согласованность и четкая координация всех структурных подразделений предприятия, задействованных в инвестиционном процессе;</a:t>
            </a:r>
          </a:p>
          <a:p>
            <a:r>
              <a:rPr lang="ru-RU" dirty="0"/>
              <a:t>организационное предвидение, обоснованность прогнозов (основной упор при этом должен делаться на прогноз грядущей ситуации в условиях неопределенности и непредсказуемости развития предприятия и его окружения, выработку адекватной стратегии, обеспечивающей его выживаемость и эффективное развитие в будущем) и своевременная реализация инвестиционных предложений.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579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6552728"/>
          </a:xfrm>
        </p:spPr>
        <p:txBody>
          <a:bodyPr>
            <a:normAutofit fontScale="85000" lnSpcReduction="20000"/>
          </a:bodyPr>
          <a:lstStyle/>
          <a:p>
            <a:pPr marL="3657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ОАО «Газпром нефть» — крупнейшая российская нефтяная компания.</a:t>
            </a:r>
          </a:p>
          <a:p>
            <a:pPr marL="3657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Деятельность компании: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добыча нефти;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нефтепереработка;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реализация нефтепродуктов.</a:t>
            </a:r>
          </a:p>
          <a:p>
            <a:pPr marL="36576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Выручка организации на конец года составила 824,4 млрд. руб., а чистая прибыль 76,6 млрд. руб.</a:t>
            </a:r>
          </a:p>
          <a:p>
            <a:pPr marL="36576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 структуру «Газпром нефти» входят более 70 нефтедобывающих, нефтеперерабатывающих и сбытовых предприятий в России, странах ближнего и дальнего зарубежья.</a:t>
            </a:r>
          </a:p>
          <a:p>
            <a:pPr marL="36576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 Продукция «Газпром нефти» экспортируется в более чем 50 стран мира и реализуется на всей территории РФ и за рубежом через разветвленную сеть собственных сбытовых предприятий. В настоящее время сеть АЗС компании насчитывает почти 1750  станций  в России, странах СНГ и Европы.</a:t>
            </a:r>
          </a:p>
          <a:p>
            <a:pPr marL="36576" indent="0" algn="just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92697"/>
            <a:ext cx="2588869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9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624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Бухгалтерский баланс на 31.12.2013 г. ОАО «Газпром нефть», 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772917"/>
              </p:ext>
            </p:extLst>
          </p:nvPr>
        </p:nvGraphicFramePr>
        <p:xfrm>
          <a:off x="285720" y="819595"/>
          <a:ext cx="8643968" cy="5345706"/>
        </p:xfrm>
        <a:graphic>
          <a:graphicData uri="http://schemas.openxmlformats.org/drawingml/2006/table">
            <a:tbl>
              <a:tblPr firstRow="1" bandRow="1"/>
              <a:tblGrid>
                <a:gridCol w="410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7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79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31 декабря 2013 г.</a:t>
                      </a:r>
                      <a:endParaRPr lang="ru-RU" sz="1400" i="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31 декабря 2012 г.</a:t>
                      </a:r>
                      <a:endParaRPr lang="ru-RU" sz="1400" i="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2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I. </a:t>
                      </a:r>
                      <a:r>
                        <a:rPr lang="ru-RU" sz="1400" b="1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Внеоборотные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активы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Нематериальные активы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172 256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172 777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исследований и разработок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55 292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33 250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Основные средства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15 876 074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16 065 594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Финансовые вложения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179 778 063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139 383 995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Отложенные налоговые активы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1 504 924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1 387 738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61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Прочие </a:t>
                      </a:r>
                      <a:r>
                        <a:rPr lang="ru-RU" sz="140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внеоборотные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активы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5 194 371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4 602 870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71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 по разделу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202 580 980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161 646 224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II. 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Оборотные активы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Запасы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24 459 819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13 240 773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НДС по приобретенным ценностям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9 136 629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6 576 815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Дебиторская задолженность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476 547 260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382 137 243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3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Финансовые вложения (за исключением денежных эквивалентов)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15 090 736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281 424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Денежные средства и их эквиваленты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11 762 458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6 325 832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 по разделу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536 996 902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408 562 087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3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БАЛАНС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739 577 882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570 208 311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630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677568"/>
              </p:ext>
            </p:extLst>
          </p:nvPr>
        </p:nvGraphicFramePr>
        <p:xfrm>
          <a:off x="323528" y="260649"/>
          <a:ext cx="8572500" cy="5930869"/>
        </p:xfrm>
        <a:graphic>
          <a:graphicData uri="http://schemas.openxmlformats.org/drawingml/2006/table">
            <a:tbl>
              <a:tblPr firstRow="1" bandRow="1"/>
              <a:tblGrid>
                <a:gridCol w="285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29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31 декабря 2013 г.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31 декабря 2012 г.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70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ПАССИВ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Капитал и резервы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8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Уставный капитал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7 586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7 586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8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Добавочный капитал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7 807 598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7 807 598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Резервный капитал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379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70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Нераспределенная прибыль (непокрытый убыток)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280 378 971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224 801 425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53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 по разделу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288 194 534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232 616 988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IV. 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Долгосрочные обязательства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Заемные средства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177 261 998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218 352 828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Отложенные налоговые обязательства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1 129 311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584 730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Оценочные обязательства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1 884 806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1 428 687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 по разделу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IV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180 276 115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220 366 245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Краткосрочные обязательства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Заемные средства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146 697 284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29 245 335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Кредиторская задолженность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122 571 366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80 121 471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 будущих периодов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145 401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Оценочные обстоятельства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1 693 182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7 857 908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 по разделу </a:t>
                      </a:r>
                      <a:r>
                        <a:rPr lang="en-US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271 107 233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117 225 078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4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БАЛАНС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739 577 882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570 208 311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77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396" y="121196"/>
            <a:ext cx="8466459" cy="1143000"/>
          </a:xfrm>
        </p:spPr>
        <p:txBody>
          <a:bodyPr>
            <a:normAutofit/>
          </a:bodyPr>
          <a:lstStyle/>
          <a:p>
            <a:r>
              <a:rPr lang="ru-RU" sz="2400" dirty="0"/>
              <a:t>Отчёт о прибылях и убытках ОАО «Газпром нефть», тыс. руб.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692696"/>
            <a:ext cx="8364537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258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325438"/>
            <a:ext cx="8650287" cy="620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677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121" y="620688"/>
            <a:ext cx="7666169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показателей ликвидности</a:t>
            </a:r>
            <a:br>
              <a:rPr lang="ru-RU" dirty="0"/>
            </a:b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412776"/>
            <a:ext cx="8583613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9014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62" y="0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финансовой устойчивости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454925"/>
              </p:ext>
            </p:extLst>
          </p:nvPr>
        </p:nvGraphicFramePr>
        <p:xfrm>
          <a:off x="285720" y="1071548"/>
          <a:ext cx="8643999" cy="5093755"/>
        </p:xfrm>
        <a:graphic>
          <a:graphicData uri="http://schemas.openxmlformats.org/drawingml/2006/table">
            <a:tbl>
              <a:tblPr firstRow="1" bandRow="1"/>
              <a:tblGrid>
                <a:gridCol w="392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87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 год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 год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87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финансовой независимости (автономии)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0,41</a:t>
                      </a:r>
                      <a:endParaRPr lang="ru-RU" sz="200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7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indent="449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финансового </a:t>
                      </a:r>
                      <a:r>
                        <a:rPr lang="ru-RU" sz="2000" b="1" dirty="0" err="1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левериджа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0,63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0,95</a:t>
                      </a:r>
                      <a:endParaRPr lang="ru-RU" sz="200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87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манёвренности  собственного капитала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7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обеспеченности процентов к уплате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20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50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692696"/>
            <a:ext cx="6480048" cy="230124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Цель :</a:t>
            </a:r>
            <a:br>
              <a:rPr lang="ru-RU" dirty="0"/>
            </a:br>
            <a:r>
              <a:rPr lang="ru-RU" sz="2000" dirty="0"/>
              <a:t>изучить инвестиционную политику в предприятии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365104"/>
            <a:ext cx="6480048" cy="1752600"/>
          </a:xfrm>
        </p:spPr>
        <p:txBody>
          <a:bodyPr vert="horz" lIns="91440" tIns="0" rIns="45720" bIns="0" anchor="b">
            <a:normAutofit fontScale="92500" lnSpcReduction="10000"/>
          </a:bodyPr>
          <a:lstStyle/>
          <a:p>
            <a:pPr algn="l"/>
            <a:r>
              <a:rPr lang="ru-RU" dirty="0">
                <a:cs typeface="Arial"/>
              </a:rPr>
              <a:t>Задачи:</a:t>
            </a:r>
          </a:p>
          <a:p>
            <a:pPr marL="457200" indent="-457200" algn="l">
              <a:buAutoNum type="arabicPeriod"/>
            </a:pPr>
            <a:r>
              <a:rPr lang="ru-RU" dirty="0">
                <a:cs typeface="Arial"/>
              </a:rPr>
              <a:t>Дать понятие инвестиций</a:t>
            </a:r>
          </a:p>
          <a:p>
            <a:pPr marL="457200" indent="-457200" algn="l">
              <a:buAutoNum type="arabicPeriod"/>
            </a:pPr>
            <a:r>
              <a:rPr lang="ru-RU" dirty="0">
                <a:cs typeface="Arial"/>
              </a:rPr>
              <a:t>Изучить принципы инвестиционной политики предприятия</a:t>
            </a:r>
          </a:p>
          <a:p>
            <a:pPr marL="457200" indent="-457200" algn="l">
              <a:buAutoNum type="arabicPeriod"/>
            </a:pPr>
            <a:r>
              <a:rPr lang="ru-RU" dirty="0">
                <a:cs typeface="Arial"/>
              </a:rPr>
              <a:t>Рассмотреть основные проблемы и решения проблем</a:t>
            </a:r>
          </a:p>
          <a:p>
            <a:pPr algn="l"/>
            <a:endParaRPr lang="ru-RU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7236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579297" cy="1143000"/>
          </a:xfrm>
        </p:spPr>
        <p:txBody>
          <a:bodyPr>
            <a:noAutofit/>
          </a:bodyPr>
          <a:lstStyle/>
          <a:p>
            <a:r>
              <a:rPr lang="ru-RU" sz="3600" dirty="0"/>
              <a:t>Анализ показателей деловой активности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" y="1052736"/>
            <a:ext cx="8650287" cy="55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794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482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показателей прибыльности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980728"/>
            <a:ext cx="8650287" cy="516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883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Подходы к определению термина «инвестиционная политика»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935619"/>
              </p:ext>
            </p:extLst>
          </p:nvPr>
        </p:nvGraphicFramePr>
        <p:xfrm>
          <a:off x="179512" y="1268761"/>
          <a:ext cx="8712968" cy="5184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7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3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И.Т. Балабанов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Инвестиционная политика – составная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финансовой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стратегии предприятия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которая заключается в выборе и реализации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наиболее рациональных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путей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расширения и обновления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производственного потенциала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Б.А.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Райзберг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Инвестиционная политика – это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хозяйственных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определяющих объем, структуру и направления инвестиций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внутри хозяйствующего объекта (предприятия, фирмы, компании и т.д.), региона, страны, так и за пределами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целью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развития производства, предпринимательства,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прибыли или других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конечных результатов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8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И.А. Бланк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Инвестиционная политика представляет собой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общей финансовой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предприятия, заключающуюся в выборе и реализации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наиболее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эффективных форм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реальных и финансовых его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целью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обеспечения высоких темпов его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развития и расширения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экономического потенциала хозяйственной деятельности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17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П.Л.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Виленский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Инвестиции - долгосрочные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вложения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государственного или частного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собственной стране или за рубежом </a:t>
                      </a: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целью получения дохода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предприятие различных отраслей, предпринимательские проекты, социально-экономические программы, инновационные проекты. Дают отдачу через значительный срок после вложения.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067" marR="3606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8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344816" cy="4896544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Инвестиционная политика предприятия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это форма реализации инвестиционной стратегии предприятия, ориентированная на достижение долгосрочных целей инвестиционной деятельности в разрезе основных её направлений на отдельных этапах её осуществления, и определяющая выбор и способы реализации наиболее рациональных путей обновления и расширения производственного, научно-технического и финансового потенциала предприятия.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254532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143000"/>
          </a:xfrm>
        </p:spPr>
        <p:txBody>
          <a:bodyPr>
            <a:noAutofit/>
          </a:bodyPr>
          <a:lstStyle/>
          <a:p>
            <a:r>
              <a:rPr lang="ru-RU" sz="3400" dirty="0"/>
              <a:t>Виды инвестиционной политики предприятия </a:t>
            </a:r>
            <a:r>
              <a:rPr lang="en-US" sz="3400" dirty="0"/>
              <a:t>[</a:t>
            </a:r>
            <a:r>
              <a:rPr lang="ru-RU" sz="3400" dirty="0"/>
              <a:t>Лахметкина Н.И.; Шохин Е.И.</a:t>
            </a:r>
            <a:r>
              <a:rPr lang="en-US" sz="3400" dirty="0"/>
              <a:t>] </a:t>
            </a:r>
            <a:r>
              <a:rPr lang="ru-RU" sz="3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7632848" cy="459797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повышение эффективности производства;</a:t>
            </a:r>
          </a:p>
          <a:p>
            <a:r>
              <a:rPr lang="ru-RU" dirty="0"/>
              <a:t>модернизацию технологического оборудования и технологических процессов;</a:t>
            </a:r>
          </a:p>
          <a:p>
            <a:r>
              <a:rPr lang="ru-RU" dirty="0"/>
              <a:t>создание новых предприятий (производств);</a:t>
            </a:r>
          </a:p>
          <a:p>
            <a:r>
              <a:rPr lang="ru-RU" dirty="0"/>
              <a:t>внедрение принципиально нового оборудования и вход на новые рынки сбыта.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28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 К принципам разработки инвестиционной политики Бланк И. А. относит: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003232" cy="3960440"/>
          </a:xfrm>
        </p:spPr>
        <p:txBody>
          <a:bodyPr>
            <a:normAutofit/>
          </a:bodyPr>
          <a:lstStyle/>
          <a:p>
            <a:pPr marL="550926" indent="-514350" algn="just">
              <a:buFont typeface="+mj-lt"/>
              <a:buAutoNum type="arabicPeriod"/>
            </a:pPr>
            <a:r>
              <a:rPr lang="ru-RU" sz="4000" dirty="0"/>
              <a:t>Правовой принцип;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ru-RU" sz="4000" dirty="0"/>
              <a:t>Принцип независимости и самостоятельности;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ru-RU" sz="4000" dirty="0"/>
              <a:t>Принцип системного подхода;</a:t>
            </a:r>
          </a:p>
          <a:p>
            <a:pPr marL="550926" indent="-514350" algn="just">
              <a:buFont typeface="+mj-lt"/>
              <a:buAutoNum type="arabicPeriod"/>
            </a:pPr>
            <a:r>
              <a:rPr lang="ru-RU" sz="4000" dirty="0"/>
              <a:t>Принцип эффективности.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72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К принципы разработки инвестиционной политики  Балашов А.П. относит: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>
            <a:noAutofit/>
          </a:bodyPr>
          <a:lstStyle/>
          <a:p>
            <a:r>
              <a:rPr lang="ru-RU" sz="1800" dirty="0"/>
              <a:t>совместимости;</a:t>
            </a:r>
          </a:p>
          <a:p>
            <a:r>
              <a:rPr lang="ru-RU" sz="1800" dirty="0"/>
              <a:t>приемлемости;</a:t>
            </a:r>
          </a:p>
          <a:p>
            <a:r>
              <a:rPr lang="ru-RU" sz="1800" dirty="0"/>
              <a:t>гибкость организационной структуры системы управления инвестициями;</a:t>
            </a:r>
          </a:p>
          <a:p>
            <a:r>
              <a:rPr lang="ru-RU" sz="1800" dirty="0"/>
              <a:t>приспособляемость (адаптивность) структуры управления инвестиционной деятельностью к внешним и внутренним изменениям;</a:t>
            </a:r>
          </a:p>
          <a:p>
            <a:r>
              <a:rPr lang="ru-RU" sz="1800" dirty="0"/>
              <a:t>комплексность;</a:t>
            </a:r>
          </a:p>
          <a:p>
            <a:r>
              <a:rPr lang="ru-RU" sz="1800" dirty="0"/>
              <a:t>концентрацию источников финансирования инвестиционной деятельности на приоритетных направлениях развития и поддержание оптимальной структуры между ними;</a:t>
            </a:r>
          </a:p>
          <a:p>
            <a:r>
              <a:rPr lang="ru-RU" sz="1800" dirty="0"/>
              <a:t>партнерства между горизонтальными и вертикальными уровнями управления;</a:t>
            </a:r>
          </a:p>
          <a:p>
            <a:r>
              <a:rPr lang="ru-RU" sz="1800" dirty="0"/>
              <a:t>дополнительности;</a:t>
            </a:r>
          </a:p>
          <a:p>
            <a:r>
              <a:rPr lang="ru-RU" sz="1800" dirty="0"/>
              <a:t>соподчиненности;</a:t>
            </a:r>
          </a:p>
          <a:p>
            <a:r>
              <a:rPr lang="ru-RU" sz="1800" dirty="0"/>
              <a:t>правовой стабильности;</a:t>
            </a:r>
          </a:p>
          <a:p>
            <a:r>
              <a:rPr lang="ru-RU" sz="1800" dirty="0"/>
              <a:t>результативности инвестиционной политики;</a:t>
            </a:r>
          </a:p>
          <a:p>
            <a:r>
              <a:rPr lang="ru-RU" sz="1800" dirty="0"/>
              <a:t>эффективности.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385390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Autofit/>
          </a:bodyPr>
          <a:lstStyle/>
          <a:p>
            <a:r>
              <a:rPr lang="ru-RU" sz="3200" dirty="0"/>
              <a:t>Шохин Е. И. выделяет три основных этапа в формирование инвестиционной политики предприятия: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/>
              <a:t>На первом этапе определяют необходимость развития предприятия и экономически выгодные направления этого развития.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На втором этапе осуществляется разработка инвестиционных проектов для реализации выбранных направлений развития предприятия;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/>
              <a:t>На третьем этапе происходит окончательный выбор экономически выгодного инвестиционного проекта, планируемого к реализации.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50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08"/>
            <a:ext cx="8147248" cy="1143000"/>
          </a:xfrm>
        </p:spPr>
        <p:txBody>
          <a:bodyPr>
            <a:noAutofit/>
          </a:bodyPr>
          <a:lstStyle/>
          <a:p>
            <a:r>
              <a:rPr lang="ru-RU" sz="2800" dirty="0"/>
              <a:t>Основные этапы в формировании инвестиционной политики предприятия </a:t>
            </a:r>
            <a:r>
              <a:rPr lang="en-US" sz="2800" dirty="0"/>
              <a:t>[</a:t>
            </a:r>
            <a:r>
              <a:rPr lang="ru-RU" sz="2800" dirty="0"/>
              <a:t>Бланк И. А.</a:t>
            </a:r>
            <a:r>
              <a:rPr lang="en-US" sz="2800" dirty="0"/>
              <a:t>]</a:t>
            </a:r>
            <a:r>
              <a:rPr lang="ru-RU" sz="2800" dirty="0"/>
              <a:t>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256584"/>
          </a:xfrm>
        </p:spPr>
        <p:txBody>
          <a:bodyPr>
            <a:no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sz="1950" dirty="0"/>
              <a:t>Анализ инвестиционной деятельности предприятия в предшествующем периоде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Исследование и учет условий внешней инвестиционной среды и конъюнктуры инвестиционного рынка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Учет стратегических целей развития предприятия, обеспечиваемых его предстоящей инвестиционной деятельностью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Обоснование типа инвестиционной политики предприятия по целям вложения капитала с учетом рисковых предпочтений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Формирование инвестиционной политики предприятия по основным направлениям инвестирования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Формирование инвестиционной политики предприятия в отраслевом разрезе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/>
              <a:t>Формирование инвестиционной политики предприятия в региональном разрезе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1950" dirty="0" err="1"/>
              <a:t>Взаимоувязка</a:t>
            </a:r>
            <a:r>
              <a:rPr lang="ru-RU" sz="1950" dirty="0"/>
              <a:t> основных направлений инвестиционной политики </a:t>
            </a:r>
            <a:r>
              <a:rPr lang="ru-RU" sz="2000" dirty="0"/>
              <a:t>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2783345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609</TotalTime>
  <Words>1318</Words>
  <Application>Microsoft Office PowerPoint</Application>
  <PresentationFormat>Экран (4:3)</PresentationFormat>
  <Paragraphs>217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Times New Roman</vt:lpstr>
      <vt:lpstr>Wingdings 2</vt:lpstr>
      <vt:lpstr>Техническая</vt:lpstr>
      <vt:lpstr>Инвестиционная политика предприятия в современных условиях</vt:lpstr>
      <vt:lpstr>Цель : изучить инвестиционную политику в предприятии</vt:lpstr>
      <vt:lpstr>Подходы к определению термина «инвестиционная политика» </vt:lpstr>
      <vt:lpstr>Презентация PowerPoint</vt:lpstr>
      <vt:lpstr>Виды инвестиционной политики предприятия [Лахметкина Н.И.; Шохин Е.И.] :</vt:lpstr>
      <vt:lpstr> К принципам разработки инвестиционной политики Бланк И. А. относит:</vt:lpstr>
      <vt:lpstr>К принципы разработки инвестиционной политики  Балашов А.П. относит:</vt:lpstr>
      <vt:lpstr>Шохин Е. И. выделяет три основных этапа в формирование инвестиционной политики предприятия: </vt:lpstr>
      <vt:lpstr>Основные этапы в формировании инвестиционной политики предприятия [Бланк И. А.] :</vt:lpstr>
      <vt:lpstr>Основные этапы в формировании инвестиционной политики предприятия [Афоничкин А. И] :</vt:lpstr>
      <vt:lpstr>Основные проблемы [8]:</vt:lpstr>
      <vt:lpstr>Пути решения [9]:</vt:lpstr>
      <vt:lpstr>Презентация PowerPoint</vt:lpstr>
      <vt:lpstr>Бухгалтерский баланс на 31.12.2013 г. ОАО «Газпром нефть», тыс. руб.</vt:lpstr>
      <vt:lpstr>Презентация PowerPoint</vt:lpstr>
      <vt:lpstr>Отчёт о прибылях и убытках ОАО «Газпром нефть», тыс. руб. </vt:lpstr>
      <vt:lpstr>Презентация PowerPoint</vt:lpstr>
      <vt:lpstr>Анализ показателей ликвидности </vt:lpstr>
      <vt:lpstr>Анализ финансовой устойчивости</vt:lpstr>
      <vt:lpstr>Анализ показателей деловой активности</vt:lpstr>
      <vt:lpstr>Анализ показателей прибыльности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Home-pc</dc:creator>
  <cp:lastModifiedBy>Романюк Ирина Ивановна</cp:lastModifiedBy>
  <cp:revision>51</cp:revision>
  <dcterms:created xsi:type="dcterms:W3CDTF">2015-02-23T21:42:19Z</dcterms:created>
  <dcterms:modified xsi:type="dcterms:W3CDTF">2023-04-04T12:37:24Z</dcterms:modified>
</cp:coreProperties>
</file>