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2" r:id="rId4"/>
    <p:sldId id="258" r:id="rId5"/>
    <p:sldId id="257" r:id="rId6"/>
    <p:sldId id="263" r:id="rId7"/>
    <p:sldId id="264" r:id="rId8"/>
    <p:sldId id="265" r:id="rId9"/>
    <p:sldId id="259" r:id="rId10"/>
    <p:sldId id="261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9E80-0C73-465F-92E6-6F245EFC4019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768C-416C-4EF4-A7EB-E04CA81C08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9E80-0C73-465F-92E6-6F245EFC4019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768C-416C-4EF4-A7EB-E04CA81C0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9E80-0C73-465F-92E6-6F245EFC4019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768C-416C-4EF4-A7EB-E04CA81C0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9E80-0C73-465F-92E6-6F245EFC4019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768C-416C-4EF4-A7EB-E04CA81C0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9E80-0C73-465F-92E6-6F245EFC4019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768C-416C-4EF4-A7EB-E04CA81C08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9E80-0C73-465F-92E6-6F245EFC4019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768C-416C-4EF4-A7EB-E04CA81C0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9E80-0C73-465F-92E6-6F245EFC4019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768C-416C-4EF4-A7EB-E04CA81C0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9E80-0C73-465F-92E6-6F245EFC4019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4D768C-416C-4EF4-A7EB-E04CA81C084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9E80-0C73-465F-92E6-6F245EFC4019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768C-416C-4EF4-A7EB-E04CA81C0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9E80-0C73-465F-92E6-6F245EFC4019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D4D768C-416C-4EF4-A7EB-E04CA81C0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1869E80-0C73-465F-92E6-6F245EFC4019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768C-416C-4EF4-A7EB-E04CA81C0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1869E80-0C73-465F-92E6-6F245EFC4019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4D768C-416C-4EF4-A7EB-E04CA81C084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и форматирование графических изображений в редакторе </a:t>
            </a:r>
            <a:r>
              <a:rPr lang="ru-RU" dirty="0" err="1" smtClean="0"/>
              <a:t>Paint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949280"/>
            <a:ext cx="5437442" cy="516484"/>
          </a:xfrm>
        </p:spPr>
        <p:txBody>
          <a:bodyPr>
            <a:normAutofit/>
          </a:bodyPr>
          <a:lstStyle/>
          <a:p>
            <a:r>
              <a:rPr lang="ru-RU" dirty="0" smtClean="0"/>
              <a:t>Преподаватель информатики </a:t>
            </a:r>
            <a:r>
              <a:rPr lang="ru-RU" dirty="0" err="1" smtClean="0"/>
              <a:t>Кимерина</a:t>
            </a:r>
            <a:r>
              <a:rPr lang="ru-RU" dirty="0" smtClean="0"/>
              <a:t> И.С.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80951" r="85579" b="14383"/>
          <a:stretch>
            <a:fillRect/>
          </a:stretch>
        </p:blipFill>
        <p:spPr bwMode="auto">
          <a:xfrm>
            <a:off x="683568" y="476672"/>
            <a:ext cx="756084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Главное меню команд MS </a:t>
            </a:r>
            <a:r>
              <a:rPr lang="ru-RU" dirty="0" err="1" smtClean="0"/>
              <a:t>Paint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564904"/>
            <a:ext cx="8291264" cy="388843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u="sng" dirty="0" smtClean="0"/>
              <a:t>Для создания образов используют следующие инструменты:</a:t>
            </a:r>
          </a:p>
          <a:p>
            <a:pPr marL="1588" indent="357188">
              <a:buNone/>
            </a:pPr>
            <a:r>
              <a:rPr lang="ru-RU" dirty="0" smtClean="0"/>
              <a:t>■ Карандаш – обеспечивает пиксельное рисование контура, минимальной единицей пространства рисования становится пиксель, для которого может быть задан произвольный цвет и выполнена дополнительная настройка;</a:t>
            </a:r>
          </a:p>
          <a:p>
            <a:pPr marL="1588" indent="357188">
              <a:buNone/>
            </a:pPr>
            <a:r>
              <a:rPr lang="ru-RU" dirty="0" smtClean="0"/>
              <a:t>■ Кисть – обеспечивает блочное рисование пикселей</a:t>
            </a:r>
          </a:p>
          <a:p>
            <a:pPr marL="1588" indent="357188">
              <a:buNone/>
            </a:pPr>
            <a:r>
              <a:rPr lang="ru-RU" dirty="0" smtClean="0"/>
              <a:t>Кисть </a:t>
            </a:r>
            <a:r>
              <a:rPr lang="ru-RU" dirty="0"/>
              <a:t>ускоряет создание образа, но делает контур более "грубым";</a:t>
            </a:r>
          </a:p>
          <a:p>
            <a:pPr marL="1588" indent="357188">
              <a:buNone/>
            </a:pPr>
            <a:r>
              <a:rPr lang="ru-RU" dirty="0"/>
              <a:t>■ Распылитель – обеспечивает рисование блоками, которые формируются случайным образом (рис. 13.25), при этом не создается контур образа;</a:t>
            </a:r>
          </a:p>
          <a:p>
            <a:pPr marL="1588" indent="357188">
              <a:buNone/>
            </a:pPr>
            <a:r>
              <a:rPr lang="ru-RU" dirty="0"/>
              <a:t>■ геометрические прототипы (прямая, кривая линия, прямоугольник, скругленный прямоугольник, эллипс, многоугольник).</a:t>
            </a:r>
          </a:p>
          <a:p>
            <a:pPr marL="1588" indent="357188">
              <a:buNone/>
            </a:pPr>
            <a:r>
              <a:rPr lang="ru-RU" dirty="0"/>
              <a:t>Для этих фигур имеется три варианта изображения:</a:t>
            </a:r>
          </a:p>
          <a:p>
            <a:pPr marL="1588" indent="357188">
              <a:buNone/>
            </a:pPr>
            <a:r>
              <a:rPr lang="ru-RU" dirty="0"/>
              <a:t>1) контур основного цвета, заливки нет;</a:t>
            </a:r>
          </a:p>
          <a:p>
            <a:pPr marL="1588" indent="357188">
              <a:buNone/>
            </a:pPr>
            <a:r>
              <a:rPr lang="ru-RU" dirty="0"/>
              <a:t>2) контур основного цвета и заливка дополнительным цветом;</a:t>
            </a:r>
          </a:p>
          <a:p>
            <a:pPr marL="1588" indent="357188">
              <a:buNone/>
            </a:pPr>
            <a:r>
              <a:rPr lang="ru-RU" dirty="0"/>
              <a:t>3) контур и заливка формы основным цветом.</a:t>
            </a:r>
          </a:p>
          <a:p>
            <a:pPr marL="1588" indent="357188">
              <a:buNone/>
            </a:pPr>
            <a:r>
              <a:rPr lang="ru-RU" dirty="0"/>
              <a:t>При рисовании прямоугольника или овала и одновременном нажатии на клавишу </a:t>
            </a:r>
            <a:r>
              <a:rPr lang="ru-RU" dirty="0" err="1"/>
              <a:t>Shift</a:t>
            </a:r>
            <a:r>
              <a:rPr lang="ru-RU" dirty="0"/>
              <a:t> изменяется форма: получается квадрат или круг. При рисовании прямой линии можно выбрать толщину и цвет линии. Для рисования перпендикуляров и наклонных под 45° прямых линий нажимается клавиша </a:t>
            </a:r>
            <a:r>
              <a:rPr lang="ru-RU" dirty="0" err="1"/>
              <a:t>Shift</a:t>
            </a:r>
            <a:r>
              <a:rPr lang="ru-RU" dirty="0"/>
              <a:t>; при рисовании прямых</a:t>
            </a:r>
          </a:p>
          <a:p>
            <a:pPr marL="1588" indent="357188">
              <a:buNone/>
            </a:pPr>
            <a:r>
              <a:rPr lang="ru-RU" dirty="0" smtClean="0"/>
              <a:t>линий </a:t>
            </a:r>
            <a:r>
              <a:rPr lang="ru-RU" dirty="0"/>
              <a:t>под любым углом нажимается клавиша </a:t>
            </a:r>
            <a:r>
              <a:rPr lang="ru-RU" dirty="0" err="1"/>
              <a:t>Ctrl</a:t>
            </a:r>
            <a:r>
              <a:rPr lang="ru-RU" dirty="0"/>
              <a:t>. При рисовании кривой линии также выбирается толщина и цвет линии, после проводки длины линии курсор устанавливается в любом месте на линии и при нажатии левой кнопки осуществляется изгиб. Всего можно сделать два изгиба. Рисование ломаной линии выполняется путем последовательного перехода от точки к точке, щелчок левой кнопкой мышки в конце соединяет начальную и конечную точки, в результате получается многоугольник с контуром сложной формы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7470" t="3446" r="58582" b="86215"/>
          <a:stretch>
            <a:fillRect/>
          </a:stretch>
        </p:blipFill>
        <p:spPr bwMode="auto">
          <a:xfrm>
            <a:off x="2411760" y="1556792"/>
            <a:ext cx="36724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Главное меню команд MS </a:t>
            </a:r>
            <a:r>
              <a:rPr lang="ru-RU" dirty="0" err="1" smtClean="0"/>
              <a:t>Paint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Для импорта внешнего графического объекта в рисунок выполняется команда Правка, Вставка из файла. Для вставки разрешены файлы форматов .</a:t>
            </a:r>
            <a:r>
              <a:rPr lang="ru-RU" dirty="0" err="1" smtClean="0"/>
              <a:t>jpeg</a:t>
            </a:r>
            <a:r>
              <a:rPr lang="ru-RU" dirty="0" smtClean="0"/>
              <a:t>, .</a:t>
            </a:r>
            <a:r>
              <a:rPr lang="ru-RU" dirty="0" err="1" smtClean="0"/>
              <a:t>gif</a:t>
            </a:r>
            <a:r>
              <a:rPr lang="ru-RU" dirty="0" smtClean="0"/>
              <a:t>, .</a:t>
            </a:r>
            <a:r>
              <a:rPr lang="ru-RU" dirty="0" err="1" smtClean="0"/>
              <a:t>tiff</a:t>
            </a:r>
            <a:r>
              <a:rPr lang="ru-RU" dirty="0" smtClean="0"/>
              <a:t>, .</a:t>
            </a:r>
            <a:r>
              <a:rPr lang="ru-RU" dirty="0" err="1" smtClean="0"/>
              <a:t>png</a:t>
            </a:r>
            <a:r>
              <a:rPr lang="ru-RU" dirty="0" smtClean="0"/>
              <a:t>, .</a:t>
            </a:r>
            <a:r>
              <a:rPr lang="ru-RU" dirty="0" err="1" smtClean="0"/>
              <a:t>ico</a:t>
            </a:r>
            <a:r>
              <a:rPr lang="ru-RU" dirty="0" smtClean="0"/>
              <a:t>. Результат вставки – графический объект, который можно редактировать, выделять фрагменты рисунка, копировать, удалять и сохранять в новом графическом формате. </a:t>
            </a:r>
          </a:p>
          <a:p>
            <a:pPr>
              <a:buNone/>
            </a:pPr>
            <a:r>
              <a:rPr lang="ru-RU" b="1" dirty="0" smtClean="0"/>
              <a:t>Сохранение графических изображений. </a:t>
            </a:r>
            <a:r>
              <a:rPr lang="ru-RU" dirty="0" smtClean="0"/>
              <a:t>Для сохранения графического изображения или его фрагмента выполняется команда Файл, Сохранить как, вводится путь и имя файла, указывается формат файла, который влияет на объем данных файла:</a:t>
            </a:r>
          </a:p>
          <a:p>
            <a:pPr>
              <a:buNone/>
            </a:pPr>
            <a:r>
              <a:rPr lang="ru-RU" dirty="0" smtClean="0"/>
              <a:t>■ для монохромного рисунка –. </a:t>
            </a:r>
            <a:r>
              <a:rPr lang="ru-RU" dirty="0" err="1" smtClean="0"/>
              <a:t>bmp</a:t>
            </a:r>
            <a:r>
              <a:rPr lang="ru-RU" dirty="0" smtClean="0"/>
              <a:t>,. </a:t>
            </a:r>
            <a:r>
              <a:rPr lang="ru-RU" dirty="0" err="1" smtClean="0"/>
              <a:t>dib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■ рисунка с поддержкой 16 цветов –. </a:t>
            </a:r>
            <a:r>
              <a:rPr lang="ru-RU" dirty="0" err="1" smtClean="0"/>
              <a:t>bmp</a:t>
            </a:r>
            <a:r>
              <a:rPr lang="ru-RU" dirty="0" smtClean="0"/>
              <a:t>,. </a:t>
            </a:r>
            <a:r>
              <a:rPr lang="ru-RU" dirty="0" err="1" smtClean="0"/>
              <a:t>dib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■ рисунка с поддержкой 256 цветов –. </a:t>
            </a:r>
            <a:r>
              <a:rPr lang="ru-RU" dirty="0" err="1" smtClean="0"/>
              <a:t>bmp</a:t>
            </a:r>
            <a:r>
              <a:rPr lang="ru-RU" dirty="0" smtClean="0"/>
              <a:t>,. </a:t>
            </a:r>
            <a:r>
              <a:rPr lang="ru-RU" dirty="0" err="1" smtClean="0"/>
              <a:t>dib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■ рисунка с поддержкой 24 разрядов для передачи цвета – .</a:t>
            </a:r>
            <a:r>
              <a:rPr lang="ru-RU" dirty="0" err="1" smtClean="0"/>
              <a:t>bmp</a:t>
            </a:r>
            <a:r>
              <a:rPr lang="ru-RU" dirty="0" smtClean="0"/>
              <a:t>, .</a:t>
            </a:r>
            <a:r>
              <a:rPr lang="ru-RU" dirty="0" err="1" smtClean="0"/>
              <a:t>dib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Форматы растровой графики – JPEG, GIF, TIFF.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</a:t>
            </a:r>
            <a:r>
              <a:rPr lang="ru-RU" dirty="0" smtClean="0"/>
              <a:t>астровые графические редакторы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204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Для обработки растровых изображений применяются специализированные программы – </a:t>
            </a:r>
            <a:r>
              <a:rPr lang="ru-RU" b="1" i="1" dirty="0"/>
              <a:t>растровые графические редакторы.</a:t>
            </a:r>
            <a:endParaRPr lang="ru-RU" dirty="0"/>
          </a:p>
          <a:p>
            <a:pPr>
              <a:buNone/>
            </a:pPr>
            <a:r>
              <a:rPr lang="ru-RU" dirty="0"/>
              <a:t>Простейшей из программ для обработки растровой графики является программа </a:t>
            </a:r>
            <a:r>
              <a:rPr lang="ru-RU" b="1" i="1" dirty="0" err="1"/>
              <a:t>Microsoft</a:t>
            </a:r>
            <a:r>
              <a:rPr lang="ru-RU" dirty="0"/>
              <a:t> </a:t>
            </a:r>
            <a:r>
              <a:rPr lang="ru-RU" dirty="0" err="1"/>
              <a:t>Paint</a:t>
            </a:r>
            <a:r>
              <a:rPr lang="ru-RU" dirty="0"/>
              <a:t>, входящая в состав стандартных программ в операционной системе </a:t>
            </a:r>
            <a:r>
              <a:rPr lang="ru-RU" b="1" i="1" dirty="0" err="1"/>
              <a:t>Windows</a:t>
            </a:r>
            <a:r>
              <a:rPr lang="ru-RU" b="1" i="1" dirty="0"/>
              <a:t>.</a:t>
            </a:r>
            <a:r>
              <a:rPr lang="ru-RU" dirty="0"/>
              <a:t> Данная программа обладает минимальным набором инструментов для рисования и небольшим количеством функциональных возможностей для обработки растровой графики.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Технология обработки растровой графики в MS </a:t>
            </a:r>
            <a:r>
              <a:rPr lang="ru-RU" dirty="0" err="1" smtClean="0"/>
              <a:t>Paint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147248" cy="4536504"/>
          </a:xfrm>
        </p:spPr>
        <p:txBody>
          <a:bodyPr>
            <a:normAutofit fontScale="62500" lnSpcReduction="20000"/>
          </a:bodyPr>
          <a:lstStyle/>
          <a:p>
            <a:pPr marL="1588" indent="357188" algn="just">
              <a:buNone/>
            </a:pPr>
            <a:r>
              <a:rPr lang="ru-RU" dirty="0" smtClean="0"/>
              <a:t>Графические редакторы для растровой графики имеют большой диапазон функциональности – от самых простейших, обеспечивающих минимальные возможности по работе с растровым изображением, и до </a:t>
            </a:r>
            <a:r>
              <a:rPr lang="ru-RU" dirty="0" err="1" smtClean="0"/>
              <a:t>суперпрофессиональных</a:t>
            </a:r>
            <a:r>
              <a:rPr lang="ru-RU" dirty="0" smtClean="0"/>
              <a:t> для создания высококачественных графических изображений. Простейший редактор растрового изображения должен обеспечить:</a:t>
            </a:r>
          </a:p>
          <a:p>
            <a:pPr marL="1588" indent="357188" algn="just">
              <a:buNone/>
            </a:pPr>
            <a:r>
              <a:rPr lang="ru-RU" dirty="0" smtClean="0"/>
              <a:t>■ рисование с помощью различных инструментов;</a:t>
            </a:r>
          </a:p>
          <a:p>
            <a:pPr marL="1588" indent="357188" algn="just">
              <a:buNone/>
            </a:pPr>
            <a:r>
              <a:rPr lang="ru-RU" dirty="0" smtClean="0"/>
              <a:t>■ рисование геометрических фигур на основе примитивов;</a:t>
            </a:r>
          </a:p>
          <a:p>
            <a:pPr marL="1588" indent="357188" algn="just">
              <a:buNone/>
            </a:pPr>
            <a:r>
              <a:rPr lang="ru-RU" dirty="0" smtClean="0"/>
              <a:t>■ стирание/вырезание части рисунка;</a:t>
            </a:r>
          </a:p>
          <a:p>
            <a:pPr marL="1588" indent="357188" algn="just">
              <a:buNone/>
            </a:pPr>
            <a:r>
              <a:rPr lang="ru-RU" dirty="0" smtClean="0"/>
              <a:t>■ копирование рисунка и его части;</a:t>
            </a:r>
          </a:p>
          <a:p>
            <a:pPr marL="1588" indent="357188" algn="just">
              <a:buNone/>
            </a:pPr>
            <a:r>
              <a:rPr lang="ru-RU" dirty="0" smtClean="0"/>
              <a:t>■ повороты, наклоны, зеркальное отражение рисунка;</a:t>
            </a:r>
          </a:p>
          <a:p>
            <a:pPr marL="1588" indent="357188" algn="just">
              <a:buNone/>
            </a:pPr>
            <a:r>
              <a:rPr lang="ru-RU" dirty="0" smtClean="0"/>
              <a:t>■ изменение разрешения и размеров рисунка; и т.п.</a:t>
            </a:r>
          </a:p>
          <a:p>
            <a:pPr marL="1588" indent="357188" algn="just">
              <a:buNone/>
            </a:pPr>
            <a:r>
              <a:rPr lang="ru-RU" dirty="0" smtClean="0"/>
              <a:t>Более мощные редакторы растровой графики позволяют также использовать цветовые палитры, цветовые маски, эффекты обработки изображения. Возможно создание видеороликов анимированного изображения, поддержка разнообразных форматов (экспорт и импорт) графических файлов.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100" dirty="0" smtClean="0"/>
              <a:t>Интерфейс редактора растровой графики MS </a:t>
            </a:r>
            <a:r>
              <a:rPr lang="ru-RU" sz="4100" dirty="0" err="1" smtClean="0"/>
              <a:t>Paint</a:t>
            </a:r>
            <a:endParaRPr lang="ru-RU" sz="41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marL="1588" indent="357188">
              <a:buNone/>
            </a:pPr>
            <a:r>
              <a:rPr lang="ru-RU" dirty="0" smtClean="0"/>
              <a:t>MS </a:t>
            </a:r>
            <a:r>
              <a:rPr lang="ru-RU" dirty="0" err="1"/>
              <a:t>Paint</a:t>
            </a:r>
            <a:r>
              <a:rPr lang="ru-RU" dirty="0"/>
              <a:t> позволяет выполнять следующие виды работ:</a:t>
            </a:r>
          </a:p>
          <a:p>
            <a:pPr marL="1588" indent="357188">
              <a:buNone/>
            </a:pPr>
            <a:r>
              <a:rPr lang="ru-RU" dirty="0"/>
              <a:t>■ рисование геометрических линий и фигур (прямые и произвольные линии, кривые, эллипсы и круги, прямоугольники и квадраты, многоугольники);</a:t>
            </a:r>
          </a:p>
          <a:p>
            <a:pPr marL="1588" indent="357188">
              <a:buNone/>
            </a:pPr>
            <a:r>
              <a:rPr lang="ru-RU" dirty="0"/>
              <a:t>■ размещение текстов на рисунке, их художественное оформление;</a:t>
            </a:r>
          </a:p>
          <a:p>
            <a:pPr marL="1588" indent="357188">
              <a:buNone/>
            </a:pPr>
            <a:r>
              <a:rPr lang="ru-RU" dirty="0"/>
              <a:t>■ заливка контуров рисунка (замкнутых областей) цветом, рисование с помощью различных инструментов (кисть, распылитель, карандаш);</a:t>
            </a:r>
          </a:p>
          <a:p>
            <a:pPr marL="1588" indent="357188">
              <a:buNone/>
            </a:pPr>
            <a:r>
              <a:rPr lang="ru-RU" dirty="0"/>
              <a:t>■ редактирование цвета (изменение палитры, цвета изображений);</a:t>
            </a:r>
          </a:p>
          <a:p>
            <a:pPr marL="1588" indent="357188">
              <a:buNone/>
            </a:pPr>
            <a:r>
              <a:rPr lang="ru-RU" dirty="0"/>
              <a:t>■ операции над фрагментами (выделение фрагмента, копирование фрагмента, сохранение фрагмента в отдельном файле, удаление);</a:t>
            </a:r>
          </a:p>
          <a:p>
            <a:pPr marL="1588" indent="357188">
              <a:buNone/>
            </a:pPr>
            <a:r>
              <a:rPr lang="ru-RU" dirty="0"/>
              <a:t>■ работа с объектами вставки в рисунок;</a:t>
            </a:r>
          </a:p>
          <a:p>
            <a:pPr marL="1588" indent="357188">
              <a:buNone/>
            </a:pPr>
            <a:r>
              <a:rPr lang="ru-RU" dirty="0"/>
              <a:t>■ форматирование рисунка (изменение размеров, масштаба, отображение и поворот рисунка, растяжение и наклон).</a:t>
            </a:r>
          </a:p>
          <a:p>
            <a:pPr marL="1588" indent="357188">
              <a:buNone/>
            </a:pPr>
            <a:r>
              <a:rPr lang="ru-RU" dirty="0" smtClean="0"/>
              <a:t>Графический редактор MS </a:t>
            </a:r>
            <a:r>
              <a:rPr lang="ru-RU" dirty="0" err="1" smtClean="0"/>
              <a:t>Paint</a:t>
            </a:r>
            <a:r>
              <a:rPr lang="ru-RU" dirty="0" smtClean="0"/>
              <a:t> используется для работы с точечными рисунками формата JPG, GIF или BMP. Рисунок, созданный в MS </a:t>
            </a:r>
            <a:r>
              <a:rPr lang="ru-RU" dirty="0" err="1" smtClean="0"/>
              <a:t>Paint</a:t>
            </a:r>
            <a:r>
              <a:rPr lang="ru-RU" dirty="0" smtClean="0"/>
              <a:t>, можно вставить в другой документ или использовать как фоновый рисунок рабочего стола.</a:t>
            </a:r>
          </a:p>
          <a:p>
            <a:pPr marL="1588" indent="357188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35177" t="7665" r="35857" b="6705"/>
          <a:stretch>
            <a:fillRect/>
          </a:stretch>
        </p:blipFill>
        <p:spPr bwMode="auto">
          <a:xfrm>
            <a:off x="1907704" y="188640"/>
            <a:ext cx="446449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лавное меню команд MS </a:t>
            </a:r>
            <a:r>
              <a:rPr lang="ru-RU" dirty="0" err="1" smtClean="0"/>
              <a:t>Paint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20888"/>
            <a:ext cx="5842992" cy="3993307"/>
          </a:xfrm>
        </p:spPr>
        <p:txBody>
          <a:bodyPr>
            <a:normAutofit fontScale="40000" lnSpcReduction="20000"/>
          </a:bodyPr>
          <a:lstStyle/>
          <a:p>
            <a:endParaRPr lang="ru-RU" b="1" dirty="0" smtClean="0"/>
          </a:p>
          <a:p>
            <a:endParaRPr lang="ru-RU" b="1" dirty="0"/>
          </a:p>
          <a:p>
            <a:pPr>
              <a:buNone/>
            </a:pPr>
            <a:r>
              <a:rPr lang="ru-RU" b="1" dirty="0" smtClean="0"/>
              <a:t>Файл </a:t>
            </a:r>
            <a:r>
              <a:rPr lang="ru-RU" dirty="0" smtClean="0"/>
              <a:t>– состав команд: Создать (создание нового файла рисунка), Открыть (открытие файла рисунка), Сохранить (сохранение файла рисунка), Сохранить как (сохранение файла рисунка с другим именем, в другой папке или с другим расширением), Со сканера или камеры (вставка изображения, полученного в процессе сканирования), Предварительный просмотр (перед печатью), Параметры страницы (настройка размера страницы, полей, ориентации и способа подачи листов), Печать (выбор принтера, задание числа копий, диапазона печатаемых страниц), Отправить (</a:t>
            </a:r>
            <a:r>
              <a:rPr lang="ru-RU" dirty="0" err="1" smtClean="0"/>
              <a:t>отправить</a:t>
            </a:r>
            <a:r>
              <a:rPr lang="ru-RU" dirty="0" smtClean="0"/>
              <a:t> по электронной почте как вложение), Замостить рабочий стол </a:t>
            </a:r>
            <a:r>
              <a:rPr lang="ru-RU" dirty="0" err="1" smtClean="0"/>
              <a:t>Windows</a:t>
            </a:r>
            <a:r>
              <a:rPr lang="ru-RU" dirty="0" smtClean="0"/>
              <a:t>, В центр рабочего стола </a:t>
            </a:r>
            <a:r>
              <a:rPr lang="ru-RU" dirty="0" err="1" smtClean="0"/>
              <a:t>Windows</a:t>
            </a:r>
            <a:r>
              <a:rPr lang="ru-RU" dirty="0" smtClean="0"/>
              <a:t> (использовать текущий рисунок для оформления рабочего стола).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Правка </a:t>
            </a:r>
            <a:r>
              <a:rPr lang="ru-RU" dirty="0" smtClean="0"/>
              <a:t>– состав команд: Отменить (отмена результата последнего действия – максимум три), Повторить (повтор последнего действия), Вырезать, Копировать, Вставить, Очистить выделение (выполнение действий над выделенным фрагментом графического образа), Выделить все (выделяет все содержимое рисунка), Копировать в файл (сохранение в виде файла выделенного фрагмента рисунка), Вставить из файла (вставка в рисунок объекта из графического файла).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r="38300" b="86476"/>
          <a:stretch>
            <a:fillRect/>
          </a:stretch>
        </p:blipFill>
        <p:spPr bwMode="auto">
          <a:xfrm>
            <a:off x="899592" y="1484784"/>
            <a:ext cx="7416824" cy="93610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r="78435" b="47539"/>
          <a:stretch>
            <a:fillRect/>
          </a:stretch>
        </p:blipFill>
        <p:spPr bwMode="auto">
          <a:xfrm>
            <a:off x="6660232" y="2852936"/>
            <a:ext cx="2160240" cy="266429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Главное меню команд MS </a:t>
            </a:r>
            <a:r>
              <a:rPr lang="ru-RU" dirty="0" err="1" smtClean="0"/>
              <a:t>Paint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204482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Вид </a:t>
            </a:r>
            <a:r>
              <a:rPr lang="ru-RU" dirty="0" smtClean="0"/>
              <a:t>– состав команд: Набор инструментов (вывод панели инструментов для создания растрового изображения), Палитра (вывод цветовой палитры), Строка состояния (вывод внизу экрана строки для контроля выполнения действий), Панель атрибутов текста (вывод панели MS </a:t>
            </a:r>
            <a:r>
              <a:rPr lang="ru-RU" dirty="0" err="1" smtClean="0"/>
              <a:t>WordArt</a:t>
            </a:r>
            <a:r>
              <a:rPr lang="ru-RU" dirty="0" smtClean="0"/>
              <a:t>), Масштаб (задание масштаба изображения, вывод эскиза рисунка, вывод сетки), Просмотреть рисунок (предварительный просмотр).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r="74719" b="78622"/>
          <a:stretch>
            <a:fillRect/>
          </a:stretch>
        </p:blipFill>
        <p:spPr bwMode="auto">
          <a:xfrm>
            <a:off x="5580112" y="1700808"/>
            <a:ext cx="3202688" cy="1584176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3717032"/>
            <a:ext cx="7848872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Рисунок 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состав команд: Отразить/повернуть (обеспечивает повороты выделенного фрагмента или всего рисунка), Растянуть/Наклонить (обеспечивает изменение пропорций, наклоны выделенного фрагмента или всего рисунка), Обратить цвета (обеспечивает инверсию цвета по формуле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Цвет 2 = [255, 255, 255] – Цвет 1, где Цвет 1, Цвет 2 – код цвета.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Атрибуты 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отображение сведений о файле рисунка, разрешающей способности изображения в пикселях, габаритных размерах рисунка, единицах измерения и типе палитры, Очистить – удаляет содержимое рисунка, оставляет фон, Непрозрачный фон – если фон непрозрачный, то при перемещении фрагментов восстанавливается цвет фона на месте удаления фигуры.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Главное меню команд MS </a:t>
            </a:r>
            <a:r>
              <a:rPr lang="ru-RU" dirty="0" err="1" smtClean="0"/>
              <a:t>Paint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51411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Палитра – команда Палитра, Изменить палитру выводит диалоговое окно для настройки (рис. 13.23). Цвета делятся на основные (верхняя строка) и дополнительные (нижняя строка), они выбираются парами. Цвета соответствуют модели RGB (красный, зеленый, синий) или HSV (оттенок, контраст, прозрачность). Основной цвет используется при рисовании линий, границ образов и текста, цвет фона – для заливки замкнутых объектов и рамок с текстом. Цвет фона заменяет области рисунка, вырезанные и перемещенные с помощью инструментов выделения произвольной области, а также при использовании ластика.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45325" r="36278" b="81588"/>
          <a:stretch>
            <a:fillRect/>
          </a:stretch>
        </p:blipFill>
        <p:spPr bwMode="auto">
          <a:xfrm>
            <a:off x="5724128" y="1556792"/>
            <a:ext cx="3024336" cy="201622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37349" t="32489" r="37234" b="36006"/>
          <a:stretch>
            <a:fillRect/>
          </a:stretch>
        </p:blipFill>
        <p:spPr bwMode="auto">
          <a:xfrm>
            <a:off x="5724128" y="3861048"/>
            <a:ext cx="30243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 rot="10800000">
            <a:off x="7812360" y="2780928"/>
            <a:ext cx="288032" cy="115212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Главное меню команд MS </a:t>
            </a:r>
            <a:r>
              <a:rPr lang="ru-RU" dirty="0" err="1" smtClean="0"/>
              <a:t>Paint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>
              <a:buNone/>
            </a:pPr>
            <a:r>
              <a:rPr lang="ru-RU" b="1" dirty="0" smtClean="0"/>
              <a:t>Справка</a:t>
            </a:r>
            <a:r>
              <a:rPr lang="ru-RU" b="1" dirty="0"/>
              <a:t> </a:t>
            </a:r>
            <a:r>
              <a:rPr lang="ru-RU" dirty="0"/>
              <a:t>– команды Вызов справки, О программе.</a:t>
            </a:r>
          </a:p>
          <a:p>
            <a:pPr>
              <a:buNone/>
            </a:pPr>
            <a:r>
              <a:rPr lang="ru-RU" dirty="0"/>
              <a:t>Для подготовки программы к работе следует:</a:t>
            </a:r>
          </a:p>
          <a:p>
            <a:pPr>
              <a:buNone/>
            </a:pPr>
            <a:r>
              <a:rPr lang="ru-RU" dirty="0"/>
              <a:t>1) задать параметры рисунка – команда Рисунок, Атрибуты. Требуется установить габаритные размеры рисунка в определенной единице измерения (дюймы, точки или сантиметры), тип палитры – черно-белая или цветная. После этого надо нажать кнопку По умолчанию для сохранения настройки;</a:t>
            </a:r>
          </a:p>
          <a:p>
            <a:pPr>
              <a:buNone/>
            </a:pPr>
            <a:r>
              <a:rPr lang="ru-RU" dirty="0"/>
              <a:t>2) настроить внешний вид экрана – команды Вид, Набор инструментов; Вид, Палитра; Вид, Строка состояния.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Подготовка </a:t>
            </a:r>
            <a:r>
              <a:rPr lang="ru-RU" b="1" dirty="0"/>
              <a:t>графического изображения. </a:t>
            </a:r>
            <a:r>
              <a:rPr lang="ru-RU" dirty="0"/>
              <a:t>Растровое графическое изображение в MS </a:t>
            </a:r>
            <a:r>
              <a:rPr lang="ru-RU" dirty="0" err="1"/>
              <a:t>Paint</a:t>
            </a:r>
            <a:r>
              <a:rPr lang="ru-RU" dirty="0"/>
              <a:t> создается несколькими способами: непосредственное рисование; импорт графического файла; вставка графического образа из буфера обмена.</a:t>
            </a:r>
          </a:p>
          <a:p>
            <a:pPr>
              <a:buNone/>
            </a:pPr>
            <a:r>
              <a:rPr lang="ru-RU" dirty="0"/>
              <a:t>Рисованное растровое изображение является "плоским", в нем отсутствуют какие-либо слои, но могут быть выделены фрагменты изображения для копирования, перемещения или удаления. Окно для рисования имеет заданные геометрические размеры (ширина, высота) и фиксированное разрешение, выбранный тип палитры. Палитру можно многократно менять при создании графического изображения. Для рисования растрового графического изображения следует определить:</a:t>
            </a:r>
          </a:p>
          <a:p>
            <a:pPr>
              <a:buNone/>
            </a:pPr>
            <a:r>
              <a:rPr lang="ru-RU" dirty="0"/>
              <a:t>■ образы, которые составляют изображение (конкретные фигуры, текст, фон, линии и т.п.);</a:t>
            </a:r>
          </a:p>
          <a:p>
            <a:pPr>
              <a:buNone/>
            </a:pPr>
            <a:r>
              <a:rPr lang="ru-RU" dirty="0"/>
              <a:t>■ местоположение образов в поле рисунка;</a:t>
            </a:r>
          </a:p>
          <a:p>
            <a:pPr>
              <a:buNone/>
            </a:pPr>
            <a:r>
              <a:rPr lang="ru-RU" dirty="0"/>
              <a:t>■ геометрический контур образов;</a:t>
            </a:r>
          </a:p>
          <a:p>
            <a:pPr>
              <a:buNone/>
            </a:pPr>
            <a:r>
              <a:rPr lang="ru-RU" dirty="0"/>
              <a:t>■ формат заливки области, ограниченной контуром;</a:t>
            </a:r>
          </a:p>
          <a:p>
            <a:pPr>
              <a:buNone/>
            </a:pPr>
            <a:r>
              <a:rPr lang="ru-RU" dirty="0"/>
              <a:t>■ текст, расположенный в изображении, его формат;</a:t>
            </a:r>
          </a:p>
          <a:p>
            <a:pPr>
              <a:buNone/>
            </a:pPr>
            <a:r>
              <a:rPr lang="ru-RU" dirty="0"/>
              <a:t>■ общий фон рисунка (заливка основного поля).</a:t>
            </a:r>
          </a:p>
          <a:p>
            <a:pPr>
              <a:buNone/>
            </a:pPr>
            <a:r>
              <a:rPr lang="ru-RU" dirty="0"/>
              <a:t>Для задания фона рисунка следует настроить основной и дополнительный цвета в палитре, а затем выбрать </a:t>
            </a:r>
            <a:r>
              <a:rPr lang="ru-RU" dirty="0" smtClean="0"/>
              <a:t>инструмент Заливка </a:t>
            </a:r>
            <a:r>
              <a:rPr lang="ru-RU" dirty="0"/>
              <a:t>и щелкнуть левой кнопкой мыши для заливки основным цветом или правой кнопкой мыши для заливки дополнительным цветом. На результат построения оказывает влияние параметр Непрозрачный фон.</a:t>
            </a:r>
          </a:p>
          <a:p>
            <a:pPr>
              <a:buNone/>
            </a:pPr>
            <a:r>
              <a:rPr lang="ru-RU" dirty="0"/>
              <a:t>Как известно, любой образ может быть отнесен к 1D, 2D или 3D-изображению. В MS </a:t>
            </a:r>
            <a:r>
              <a:rPr lang="ru-RU" dirty="0" err="1"/>
              <a:t>Paint</a:t>
            </a:r>
            <a:r>
              <a:rPr lang="ru-RU" dirty="0"/>
              <a:t> можно представить только плоские образы (1D и 2D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75</TotalTime>
  <Words>410</Words>
  <Application>Microsoft Office PowerPoint</Application>
  <PresentationFormat>Экран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Создание и форматирование графических изображений в редакторе Paint</vt:lpstr>
      <vt:lpstr>Растровые графические редакторы</vt:lpstr>
      <vt:lpstr>Технология обработки растровой графики в MS Paint</vt:lpstr>
      <vt:lpstr>Интерфейс редактора растровой графики MS Paint</vt:lpstr>
      <vt:lpstr>Слайд 5</vt:lpstr>
      <vt:lpstr>Главное меню команд MS Paint </vt:lpstr>
      <vt:lpstr>Главное меню команд MS Paint </vt:lpstr>
      <vt:lpstr>Главное меню команд MS Paint </vt:lpstr>
      <vt:lpstr>Главное меню команд MS Paint </vt:lpstr>
      <vt:lpstr>Главное меню команд MS Paint </vt:lpstr>
      <vt:lpstr>Главное меню команд MS Paint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kimerina</dc:creator>
  <cp:lastModifiedBy>kimerina</cp:lastModifiedBy>
  <cp:revision>8</cp:revision>
  <dcterms:created xsi:type="dcterms:W3CDTF">2023-04-03T08:51:41Z</dcterms:created>
  <dcterms:modified xsi:type="dcterms:W3CDTF">2023-04-03T10:06:47Z</dcterms:modified>
</cp:coreProperties>
</file>