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94815E1B-929C-466A-A4C7-5A1F2759968C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C1401B04-70EF-4982-8A83-17B708BE0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39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5E1B-929C-466A-A4C7-5A1F2759968C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01B04-70EF-4982-8A83-17B708BE0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414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5E1B-929C-466A-A4C7-5A1F2759968C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01B04-70EF-4982-8A83-17B708BE0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250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5E1B-929C-466A-A4C7-5A1F2759968C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01B04-70EF-4982-8A83-17B708BE0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3051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5E1B-929C-466A-A4C7-5A1F2759968C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01B04-70EF-4982-8A83-17B708BE0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0918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5E1B-929C-466A-A4C7-5A1F2759968C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01B04-70EF-4982-8A83-17B708BE0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4199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5E1B-929C-466A-A4C7-5A1F2759968C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01B04-70EF-4982-8A83-17B708BE0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236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94815E1B-929C-466A-A4C7-5A1F2759968C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01B04-70EF-4982-8A83-17B708BE0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9023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94815E1B-929C-466A-A4C7-5A1F2759968C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01B04-70EF-4982-8A83-17B708BE0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910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5E1B-929C-466A-A4C7-5A1F2759968C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01B04-70EF-4982-8A83-17B708BE0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779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5E1B-929C-466A-A4C7-5A1F2759968C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01B04-70EF-4982-8A83-17B708BE0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006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5E1B-929C-466A-A4C7-5A1F2759968C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01B04-70EF-4982-8A83-17B708BE0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572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5E1B-929C-466A-A4C7-5A1F2759968C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01B04-70EF-4982-8A83-17B708BE0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7328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5E1B-929C-466A-A4C7-5A1F2759968C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01B04-70EF-4982-8A83-17B708BE0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700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5E1B-929C-466A-A4C7-5A1F2759968C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01B04-70EF-4982-8A83-17B708BE0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0973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5E1B-929C-466A-A4C7-5A1F2759968C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01B04-70EF-4982-8A83-17B708BE0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695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5E1B-929C-466A-A4C7-5A1F2759968C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01B04-70EF-4982-8A83-17B708BE0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177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4815E1B-929C-466A-A4C7-5A1F2759968C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C1401B04-70EF-4982-8A83-17B708BE0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976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540404-6BDE-45C2-B3F1-6FC636A780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4510" y="609599"/>
            <a:ext cx="10389345" cy="1869081"/>
          </a:xfrm>
        </p:spPr>
        <p:txBody>
          <a:bodyPr/>
          <a:lstStyle/>
          <a:p>
            <a:pPr algn="ctr"/>
            <a:r>
              <a:rPr lang="ru-RU" sz="6000" dirty="0"/>
              <a:t>Основы </a:t>
            </a:r>
            <a:r>
              <a:rPr lang="ru-RU" sz="6000" dirty="0" err="1"/>
              <a:t>ADO.Net</a:t>
            </a:r>
            <a:r>
              <a:rPr lang="ru-RU" sz="6000" dirty="0"/>
              <a:t>. </a:t>
            </a:r>
            <a:br>
              <a:rPr lang="ru-RU" sz="6000" dirty="0"/>
            </a:br>
            <a:r>
              <a:rPr lang="ru-RU" sz="6000" dirty="0"/>
              <a:t>Работа с базами данных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280BCCC-C7D0-4DFE-BBC0-DFEFFED228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2895600"/>
            <a:ext cx="10248900" cy="2743200"/>
          </a:xfrm>
        </p:spPr>
        <p:txBody>
          <a:bodyPr/>
          <a:lstStyle/>
          <a:p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Презентация к Лекции по теме:</a:t>
            </a:r>
          </a:p>
          <a:p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"</a:t>
            </a:r>
            <a:r>
              <a:rPr lang="ru-RU" dirty="0"/>
              <a:t>Основы </a:t>
            </a:r>
            <a:r>
              <a:rPr lang="ru-RU" dirty="0" err="1"/>
              <a:t>ADO.Net</a:t>
            </a:r>
            <a:r>
              <a:rPr lang="ru-RU" dirty="0"/>
              <a:t>. Работа с базами данных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" </a:t>
            </a:r>
            <a:b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</a:br>
            <a:endParaRPr lang="ru-RU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по дисциплине: "</a:t>
            </a:r>
            <a:r>
              <a:rPr lang="ru-RU" b="1" dirty="0"/>
              <a:t>МДК. 01.01 Разработка программных модулей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" </a:t>
            </a:r>
            <a:b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для групп Ип-21-21 и ип-22-21</a:t>
            </a:r>
            <a:b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</a:br>
            <a:b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</a:br>
            <a:r>
              <a:rPr lang="ru-RU" sz="12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Подготовила преподаватель: 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Соболева Светлана Анатольевна</a:t>
            </a:r>
            <a:endParaRPr lang="ru-RU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182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0AB06B-A9EA-47E4-B2C3-68A7F1209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Вывод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B640E3-9C5C-4EB9-B5ED-C56CE1AC8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100" y="2468032"/>
            <a:ext cx="11315700" cy="3970868"/>
          </a:xfrm>
        </p:spPr>
        <p:txBody>
          <a:bodyPr>
            <a:noAutofit/>
          </a:bodyPr>
          <a:lstStyle/>
          <a:p>
            <a:pPr algn="just"/>
            <a:r>
              <a:rPr lang="ru-RU" sz="2400" dirty="0"/>
              <a:t>В заключении можно сказать что </a:t>
            </a:r>
            <a:r>
              <a:rPr lang="en-US" sz="2400" dirty="0"/>
              <a:t>ADO.net </a:t>
            </a:r>
            <a:r>
              <a:rPr lang="ru-RU" sz="2400" dirty="0"/>
              <a:t>необходим в нынешних реалиях, ведь объединение всех систем управлений БД в связь с </a:t>
            </a:r>
            <a:r>
              <a:rPr lang="ru-RU" sz="2400" dirty="0" err="1"/>
              <a:t>С</a:t>
            </a:r>
            <a:r>
              <a:rPr lang="en-US" sz="2400" dirty="0"/>
              <a:t>#</a:t>
            </a:r>
            <a:r>
              <a:rPr lang="ru-RU" sz="2400" dirty="0"/>
              <a:t> и базой данных. Это сильно упрощает работу с базами данных. Благодаря внутренним провайдерам, такая система объединения может существовать и хорошо работать. Так же имеется функционал соединения с БД, управления, получения данных, хранения данных из БД и позволяет работать с ними независимо от БД.</a:t>
            </a:r>
          </a:p>
          <a:p>
            <a:pPr algn="just"/>
            <a:r>
              <a:rPr lang="ru-RU" sz="2400" dirty="0"/>
              <a:t>Все эти особенности делают использование </a:t>
            </a:r>
            <a:r>
              <a:rPr lang="en-US" sz="2400" dirty="0"/>
              <a:t>ADO.net</a:t>
            </a:r>
            <a:r>
              <a:rPr lang="ru-RU" sz="2400" dirty="0"/>
              <a:t> мощным универсальным средством работы с базами данных.</a:t>
            </a:r>
          </a:p>
        </p:txBody>
      </p:sp>
    </p:spTree>
    <p:extLst>
      <p:ext uri="{BB962C8B-B14F-4D97-AF65-F5344CB8AC3E}">
        <p14:creationId xmlns:p14="http://schemas.microsoft.com/office/powerpoint/2010/main" val="2333443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A272DE-3106-4467-8097-94FBBB0F2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Цели и задачи урока: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2DFACB-7BD0-4152-9D55-E4169C327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541746" cy="3962400"/>
          </a:xfrm>
        </p:spPr>
        <p:txBody>
          <a:bodyPr>
            <a:normAutofit/>
          </a:bodyPr>
          <a:lstStyle/>
          <a:p>
            <a:pPr lvl="0" algn="just"/>
            <a:r>
              <a:rPr lang="ru-RU" sz="2400" i="1" dirty="0">
                <a:solidFill>
                  <a:srgbClr val="002060"/>
                </a:solidFill>
              </a:rPr>
              <a:t>Образовательная:</a:t>
            </a:r>
            <a:r>
              <a:rPr lang="ru-RU" sz="2400" dirty="0">
                <a:solidFill>
                  <a:srgbClr val="002060"/>
                </a:solidFill>
              </a:rPr>
              <a:t> познакомить учащихся с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технологией ADO.NET</a:t>
            </a:r>
            <a:r>
              <a:rPr lang="ru-RU" sz="2400" dirty="0">
                <a:solidFill>
                  <a:srgbClr val="002060"/>
                </a:solidFill>
              </a:rPr>
              <a:t>, областью ее применения.</a:t>
            </a:r>
          </a:p>
          <a:p>
            <a:pPr lvl="0" algn="just"/>
            <a:r>
              <a:rPr lang="ru-RU" sz="2400" i="1" dirty="0">
                <a:solidFill>
                  <a:srgbClr val="7030A0"/>
                </a:solidFill>
              </a:rPr>
              <a:t>Развивающая:</a:t>
            </a:r>
            <a:r>
              <a:rPr lang="ru-RU" sz="2400" dirty="0">
                <a:solidFill>
                  <a:srgbClr val="7030A0"/>
                </a:solidFill>
              </a:rPr>
              <a:t> развивать алгоритмическое мышление, умение анализировать результаты, развивать творческие способности, память, внимательность, развивать информационную культуру.</a:t>
            </a:r>
          </a:p>
          <a:p>
            <a:pPr lvl="0" algn="just"/>
            <a:r>
              <a:rPr lang="ru-RU" sz="2400" i="1" dirty="0">
                <a:solidFill>
                  <a:srgbClr val="00B050"/>
                </a:solidFill>
              </a:rPr>
              <a:t>Воспитательная: </a:t>
            </a:r>
            <a:r>
              <a:rPr lang="ru-RU" sz="2400" dirty="0">
                <a:solidFill>
                  <a:srgbClr val="00B050"/>
                </a:solidFill>
              </a:rPr>
              <a:t>воспитание аккуратности и точности при составлении алгоритмов измерения; воспитание чувства ответственности, уважения к личности, навыков самообразования.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161215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52340B-6EC9-4B55-8855-5AF041741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Введение в </a:t>
            </a:r>
            <a:r>
              <a:rPr lang="en-US" dirty="0"/>
              <a:t>ADO.net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955364-F267-4C00-BA82-CCE19EDAF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868" y="2603500"/>
            <a:ext cx="7913132" cy="4102100"/>
          </a:xfrm>
        </p:spPr>
        <p:txBody>
          <a:bodyPr>
            <a:noAutofit/>
          </a:bodyPr>
          <a:lstStyle/>
          <a:p>
            <a:pPr algn="just"/>
            <a:r>
              <a:rPr lang="ru-RU" sz="2400" dirty="0"/>
              <a:t>Сегодня большое значение имеет работа с данными. Для хранения данных используются различные системы управления базами данных: MS SQL </a:t>
            </a:r>
            <a:r>
              <a:rPr lang="ru-RU" sz="2400" dirty="0" err="1"/>
              <a:t>Server</a:t>
            </a:r>
            <a:r>
              <a:rPr lang="ru-RU" sz="2400" dirty="0"/>
              <a:t>, </a:t>
            </a:r>
            <a:r>
              <a:rPr lang="ru-RU" sz="2400" dirty="0" err="1"/>
              <a:t>Oracle</a:t>
            </a:r>
            <a:r>
              <a:rPr lang="ru-RU" sz="2400" dirty="0"/>
              <a:t>, </a:t>
            </a:r>
            <a:r>
              <a:rPr lang="ru-RU" sz="2400" dirty="0" err="1"/>
              <a:t>MySQL</a:t>
            </a:r>
            <a:r>
              <a:rPr lang="ru-RU" sz="2400" dirty="0"/>
              <a:t> и так далее. И большинство крупных приложений так или иначе используют для хранения данных эти системы управления базами данных. Однако чтобы осуществлять связь между базой данных и приложением на C# необходим посредник. И именно таким посредником является технология ADO.NET.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33C70E7-4391-47C1-BFA3-2119C34050C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84" r="13370" b="2475"/>
          <a:stretch/>
        </p:blipFill>
        <p:spPr>
          <a:xfrm>
            <a:off x="8166100" y="2353634"/>
            <a:ext cx="3784600" cy="4504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084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FE2E8C-192D-49A2-91B1-C001EDB50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представляет из себя </a:t>
            </a:r>
            <a:r>
              <a:rPr lang="en-US" dirty="0"/>
              <a:t>ADO.net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9BCEAF-7A42-4CE7-B732-2656944B0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39700" y="2120900"/>
            <a:ext cx="12331700" cy="4114800"/>
          </a:xfrm>
        </p:spPr>
        <p:txBody>
          <a:bodyPr>
            <a:noAutofit/>
          </a:bodyPr>
          <a:lstStyle/>
          <a:p>
            <a:pPr algn="just"/>
            <a:r>
              <a:rPr lang="ru-RU" sz="2400" dirty="0"/>
              <a:t>ADO.NET предоставляет собой технологию работы с данными, которая основана на платформе .NET </a:t>
            </a:r>
            <a:r>
              <a:rPr lang="ru-RU" sz="2400" dirty="0" err="1"/>
              <a:t>Framework</a:t>
            </a:r>
            <a:r>
              <a:rPr lang="ru-RU" sz="2400" dirty="0"/>
              <a:t>. Эта технология представляет нам набор классов, через которые мы можем отправлять запросы к базам данных, устанавливать подключения, получать ответ от базы данных и производить ряд других операций.</a:t>
            </a:r>
            <a:endParaRPr lang="en-US" sz="2400" dirty="0"/>
          </a:p>
          <a:p>
            <a:pPr algn="just"/>
            <a:r>
              <a:rPr lang="ru-RU" sz="2400" dirty="0"/>
              <a:t>Причем важно отметить, что систем управления баз данных может быть множество. В своей сущности они могут различаться. MS SQL </a:t>
            </a:r>
            <a:r>
              <a:rPr lang="ru-RU" sz="2400" dirty="0" err="1"/>
              <a:t>Server</a:t>
            </a:r>
            <a:r>
              <a:rPr lang="ru-RU" sz="2400" dirty="0"/>
              <a:t>, например, для создания запросов использует язык T-SQL, а </a:t>
            </a:r>
            <a:r>
              <a:rPr lang="ru-RU" sz="2400" dirty="0" err="1"/>
              <a:t>MySQL</a:t>
            </a:r>
            <a:r>
              <a:rPr lang="ru-RU" sz="2400" dirty="0"/>
              <a:t> и </a:t>
            </a:r>
            <a:r>
              <a:rPr lang="ru-RU" sz="2400" dirty="0" err="1"/>
              <a:t>Oracle</a:t>
            </a:r>
            <a:r>
              <a:rPr lang="ru-RU" sz="2400" dirty="0"/>
              <a:t> применяют язык PL-SQL. Разные системы баз данных могут иметь разные типы данных. Также могут различаться какие-то другие моменты. Однако функционал ADO.NET построен таким образом, чтобы предоставить разработчикам унифицированный интерфейс для работы с самыми различными СУБД.</a:t>
            </a:r>
          </a:p>
        </p:txBody>
      </p:sp>
    </p:spTree>
    <p:extLst>
      <p:ext uri="{BB962C8B-B14F-4D97-AF65-F5344CB8AC3E}">
        <p14:creationId xmlns:p14="http://schemas.microsoft.com/office/powerpoint/2010/main" val="988463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69205C-361B-4114-9174-7DD44F9E8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Функционал интерфейса </a:t>
            </a:r>
            <a:r>
              <a:rPr lang="en-US" dirty="0"/>
              <a:t>ADO.net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352418-22A4-4BA2-8A92-C618A434C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2349500"/>
            <a:ext cx="11620500" cy="4165600"/>
          </a:xfrm>
        </p:spPr>
        <p:txBody>
          <a:bodyPr>
            <a:noAutofit/>
          </a:bodyPr>
          <a:lstStyle/>
          <a:p>
            <a:pPr algn="just"/>
            <a:r>
              <a:rPr lang="ru-RU" sz="2400" dirty="0"/>
              <a:t>Основу интерфейса взаимодействия с базами данных в ADO.NET представляет ограниченный круг объектов: </a:t>
            </a:r>
            <a:r>
              <a:rPr lang="ru-RU" sz="2400" dirty="0" err="1"/>
              <a:t>Connection</a:t>
            </a:r>
            <a:r>
              <a:rPr lang="ru-RU" sz="2400" dirty="0"/>
              <a:t>, </a:t>
            </a:r>
            <a:r>
              <a:rPr lang="ru-RU" sz="2400" dirty="0" err="1"/>
              <a:t>Command</a:t>
            </a:r>
            <a:r>
              <a:rPr lang="ru-RU" sz="2400" dirty="0"/>
              <a:t>, </a:t>
            </a:r>
            <a:r>
              <a:rPr lang="ru-RU" sz="2400" dirty="0" err="1"/>
              <a:t>DataReader</a:t>
            </a:r>
            <a:r>
              <a:rPr lang="ru-RU" sz="2400" dirty="0"/>
              <a:t>, </a:t>
            </a:r>
            <a:r>
              <a:rPr lang="ru-RU" sz="2400" dirty="0" err="1"/>
              <a:t>DataSet</a:t>
            </a:r>
            <a:r>
              <a:rPr lang="ru-RU" sz="2400" dirty="0"/>
              <a:t> и </a:t>
            </a:r>
            <a:r>
              <a:rPr lang="ru-RU" sz="2400" dirty="0" err="1"/>
              <a:t>DataAdapter</a:t>
            </a:r>
            <a:r>
              <a:rPr lang="ru-RU" sz="2400" dirty="0"/>
              <a:t>. С помощью объекта </a:t>
            </a:r>
            <a:r>
              <a:rPr lang="ru-RU" sz="2400" dirty="0" err="1"/>
              <a:t>Connection</a:t>
            </a:r>
            <a:r>
              <a:rPr lang="ru-RU" sz="2400" dirty="0"/>
              <a:t> происходит установка подключения к источнику данных. Объект </a:t>
            </a:r>
            <a:r>
              <a:rPr lang="ru-RU" sz="2400" dirty="0" err="1"/>
              <a:t>Command</a:t>
            </a:r>
            <a:r>
              <a:rPr lang="ru-RU" sz="2400" dirty="0"/>
              <a:t> позволяет выполнять операции с данными из БД. Объект </a:t>
            </a:r>
            <a:r>
              <a:rPr lang="ru-RU" sz="2400" dirty="0" err="1"/>
              <a:t>DataReader</a:t>
            </a:r>
            <a:r>
              <a:rPr lang="ru-RU" sz="2400" dirty="0"/>
              <a:t> считывает полученные в результате запроса данные. Объект </a:t>
            </a:r>
            <a:r>
              <a:rPr lang="ru-RU" sz="2400" dirty="0" err="1"/>
              <a:t>DataSet</a:t>
            </a:r>
            <a:r>
              <a:rPr lang="ru-RU" sz="2400" dirty="0"/>
              <a:t> предназначен для хранения данных из БД и позволяет работать с ними независимо от БД. И объект </a:t>
            </a:r>
            <a:r>
              <a:rPr lang="ru-RU" sz="2400" dirty="0" err="1"/>
              <a:t>DataAdapter</a:t>
            </a:r>
            <a:r>
              <a:rPr lang="ru-RU" sz="2400" dirty="0"/>
              <a:t> является посредником между </a:t>
            </a:r>
            <a:r>
              <a:rPr lang="ru-RU" sz="2400" dirty="0" err="1"/>
              <a:t>DataSet</a:t>
            </a:r>
            <a:r>
              <a:rPr lang="ru-RU" sz="2400" dirty="0"/>
              <a:t> и источником данных. Главным образом, через эти объекты и будет идти работа с базой данных.</a:t>
            </a:r>
          </a:p>
        </p:txBody>
      </p:sp>
    </p:spTree>
    <p:extLst>
      <p:ext uri="{BB962C8B-B14F-4D97-AF65-F5344CB8AC3E}">
        <p14:creationId xmlns:p14="http://schemas.microsoft.com/office/powerpoint/2010/main" val="404206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C6B2F7-5BE7-4492-BAD5-4D43C1B6E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Провайдеры в </a:t>
            </a:r>
            <a:r>
              <a:rPr lang="en-US" dirty="0"/>
              <a:t>ADO.net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B8266D-E33D-4113-8473-6C4864309D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300" y="2603500"/>
            <a:ext cx="11049000" cy="4013200"/>
          </a:xfrm>
        </p:spPr>
        <p:txBody>
          <a:bodyPr>
            <a:normAutofit/>
          </a:bodyPr>
          <a:lstStyle/>
          <a:p>
            <a:pPr algn="just"/>
            <a:r>
              <a:rPr lang="ru-RU" sz="2800" dirty="0"/>
              <a:t>Однако чтобы использовать один и тот же набор объектов для разных источников данных, необходим соответствующий провайдер данных. Собственно через провайдер данных в ADO.NET и осуществляется взаимодействие с базой данных. Причем для каждого источника данных в ADO.NET может быть свой провайдер, который собственно и определяет конкретную реализацию вышеуказанных классов.</a:t>
            </a:r>
          </a:p>
        </p:txBody>
      </p:sp>
    </p:spTree>
    <p:extLst>
      <p:ext uri="{BB962C8B-B14F-4D97-AF65-F5344CB8AC3E}">
        <p14:creationId xmlns:p14="http://schemas.microsoft.com/office/powerpoint/2010/main" val="4117956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AD9D69-AFA1-40F9-9C7D-29BAA4E28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Имеющиеся провайдеры в </a:t>
            </a:r>
            <a:r>
              <a:rPr lang="en-US" dirty="0"/>
              <a:t>ADO.net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1FAC57-E06F-489D-A1AC-FDF68A2455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2603500"/>
            <a:ext cx="11709400" cy="4000500"/>
          </a:xfrm>
        </p:spPr>
        <p:txBody>
          <a:bodyPr>
            <a:noAutofit/>
          </a:bodyPr>
          <a:lstStyle/>
          <a:p>
            <a:pPr algn="just"/>
            <a:r>
              <a:rPr lang="ru-RU" sz="2000" dirty="0"/>
              <a:t>По умолчанию в </a:t>
            </a:r>
            <a:r>
              <a:rPr lang="en-US" sz="2000" dirty="0"/>
              <a:t>ADO.NET </a:t>
            </a:r>
            <a:r>
              <a:rPr lang="ru-RU" sz="2000" dirty="0"/>
              <a:t>имеются следующие встроенные </a:t>
            </a:r>
            <a:r>
              <a:rPr lang="ru-RU" sz="2000" dirty="0" err="1"/>
              <a:t>провайдеры:Провайдер</a:t>
            </a:r>
            <a:r>
              <a:rPr lang="ru-RU" sz="2000" dirty="0"/>
              <a:t> для </a:t>
            </a:r>
            <a:r>
              <a:rPr lang="en-US" sz="2000" dirty="0"/>
              <a:t>MS SQL Server</a:t>
            </a:r>
          </a:p>
          <a:p>
            <a:pPr algn="just"/>
            <a:r>
              <a:rPr lang="ru-RU" sz="2000" dirty="0"/>
              <a:t>Провайдер для </a:t>
            </a:r>
            <a:r>
              <a:rPr lang="en-US" sz="2000" dirty="0"/>
              <a:t>OLE DB (</a:t>
            </a:r>
            <a:r>
              <a:rPr lang="ru-RU" sz="2000" dirty="0"/>
              <a:t>Предоставляет доступ к некоторым старым версиям </a:t>
            </a:r>
            <a:r>
              <a:rPr lang="en-US" sz="2000" dirty="0"/>
              <a:t>MS SQL Server, </a:t>
            </a:r>
            <a:r>
              <a:rPr lang="ru-RU" sz="2000" dirty="0"/>
              <a:t>а также к БД </a:t>
            </a:r>
            <a:r>
              <a:rPr lang="en-US" sz="2000" dirty="0"/>
              <a:t>Access,DB2,MySQL</a:t>
            </a:r>
            <a:r>
              <a:rPr lang="ru-RU" sz="2000" dirty="0"/>
              <a:t>и </a:t>
            </a:r>
            <a:r>
              <a:rPr lang="en-US" sz="2000" dirty="0"/>
              <a:t>Oracle)</a:t>
            </a:r>
          </a:p>
          <a:p>
            <a:pPr algn="just"/>
            <a:r>
              <a:rPr lang="ru-RU" sz="2000" dirty="0"/>
              <a:t>Провайдер для </a:t>
            </a:r>
            <a:r>
              <a:rPr lang="en-US" sz="2000" dirty="0"/>
              <a:t>ODBC (</a:t>
            </a:r>
            <a:r>
              <a:rPr lang="ru-RU" sz="2000" dirty="0"/>
              <a:t>Провайдер для тех источников данных, для которых нет своих провайдеров)</a:t>
            </a:r>
            <a:endParaRPr lang="en-US" sz="2000" dirty="0"/>
          </a:p>
          <a:p>
            <a:pPr algn="just"/>
            <a:r>
              <a:rPr lang="ru-RU" sz="2000" dirty="0"/>
              <a:t>Провайдер для </a:t>
            </a:r>
            <a:r>
              <a:rPr lang="en-US" sz="2000" dirty="0"/>
              <a:t>Oracle</a:t>
            </a:r>
          </a:p>
          <a:p>
            <a:pPr algn="just"/>
            <a:r>
              <a:rPr lang="ru-RU" sz="2000" dirty="0"/>
              <a:t>Провайдер </a:t>
            </a:r>
            <a:r>
              <a:rPr lang="en-US" sz="2000" dirty="0" err="1"/>
              <a:t>EntityClient</a:t>
            </a:r>
            <a:r>
              <a:rPr lang="en-US" sz="2000" dirty="0"/>
              <a:t>. </a:t>
            </a:r>
            <a:r>
              <a:rPr lang="ru-RU" sz="2000" dirty="0"/>
              <a:t>Провайдер данных для технологии </a:t>
            </a:r>
            <a:r>
              <a:rPr lang="en-US" sz="2000" dirty="0"/>
              <a:t>ORM Entity Framework</a:t>
            </a:r>
          </a:p>
          <a:p>
            <a:pPr algn="just"/>
            <a:r>
              <a:rPr lang="ru-RU" sz="2000" dirty="0"/>
              <a:t>Провайдер для сервера </a:t>
            </a:r>
            <a:r>
              <a:rPr lang="en-US" sz="2000" dirty="0"/>
              <a:t>SQL Server Compact 4.0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359767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482475-ABAD-408A-AA9E-E096B16A3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Классы </a:t>
            </a:r>
            <a:r>
              <a:rPr lang="en-US" dirty="0"/>
              <a:t>ADO.net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94A9F69-E395-419C-B61C-E6154ACE85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630646" cy="3416300"/>
          </a:xfrm>
        </p:spPr>
        <p:txBody>
          <a:bodyPr>
            <a:noAutofit/>
          </a:bodyPr>
          <a:lstStyle/>
          <a:p>
            <a:pPr algn="just"/>
            <a:r>
              <a:rPr lang="ru-RU" sz="2400" dirty="0"/>
              <a:t>Функционально классы ADO.NET можно разбить на два уровня: подключенный и отключенный. Каждый провайдер данных .NET реализует свои версии объектов </a:t>
            </a:r>
            <a:r>
              <a:rPr lang="ru-RU" sz="2400" dirty="0" err="1"/>
              <a:t>Connection</a:t>
            </a:r>
            <a:r>
              <a:rPr lang="ru-RU" sz="2400" dirty="0"/>
              <a:t>, </a:t>
            </a:r>
            <a:r>
              <a:rPr lang="ru-RU" sz="2400" dirty="0" err="1"/>
              <a:t>Command</a:t>
            </a:r>
            <a:r>
              <a:rPr lang="ru-RU" sz="2400" dirty="0"/>
              <a:t>, </a:t>
            </a:r>
            <a:r>
              <a:rPr lang="ru-RU" sz="2400" dirty="0" err="1"/>
              <a:t>DataReader</a:t>
            </a:r>
            <a:r>
              <a:rPr lang="ru-RU" sz="2400" dirty="0"/>
              <a:t>, </a:t>
            </a:r>
            <a:r>
              <a:rPr lang="ru-RU" sz="2400" dirty="0" err="1"/>
              <a:t>DataAdapter</a:t>
            </a:r>
            <a:r>
              <a:rPr lang="ru-RU" sz="2400" dirty="0"/>
              <a:t> и ряда других, который составляют подключенный уровень. То есть с помощью них устанавливается подключение к БД и выполняется с ней взаимодействие. Как правило, реализации этих объектов для каждого конкретного провайдера в своем названии имеют префикс, который указывает на провайдера</a:t>
            </a:r>
          </a:p>
        </p:txBody>
      </p:sp>
    </p:spTree>
    <p:extLst>
      <p:ext uri="{BB962C8B-B14F-4D97-AF65-F5344CB8AC3E}">
        <p14:creationId xmlns:p14="http://schemas.microsoft.com/office/powerpoint/2010/main" val="1342797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9C4484-A5E4-4588-A391-EBE2A8B8D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Другие классы </a:t>
            </a:r>
            <a:r>
              <a:rPr lang="en-US" dirty="0"/>
              <a:t>ADO.net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A73229-972F-4A18-90CC-D07803E4F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592546" cy="3416300"/>
          </a:xfrm>
        </p:spPr>
        <p:txBody>
          <a:bodyPr>
            <a:normAutofit/>
          </a:bodyPr>
          <a:lstStyle/>
          <a:p>
            <a:pPr algn="just"/>
            <a:r>
              <a:rPr lang="ru-RU" sz="2800" dirty="0">
                <a:cs typeface="Times New Roman" panose="02020603050405020304" pitchFamily="18" charset="0"/>
              </a:rPr>
              <a:t>Другие классы, такие как </a:t>
            </a:r>
            <a:r>
              <a:rPr lang="ru-RU" sz="2800" dirty="0" err="1">
                <a:cs typeface="Times New Roman" panose="02020603050405020304" pitchFamily="18" charset="0"/>
              </a:rPr>
              <a:t>DataSet</a:t>
            </a:r>
            <a:r>
              <a:rPr lang="ru-RU" sz="2800" dirty="0"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cs typeface="Times New Roman" panose="02020603050405020304" pitchFamily="18" charset="0"/>
              </a:rPr>
              <a:t>DataTable</a:t>
            </a:r>
            <a:r>
              <a:rPr lang="ru-RU" sz="2800" dirty="0"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cs typeface="Times New Roman" panose="02020603050405020304" pitchFamily="18" charset="0"/>
              </a:rPr>
              <a:t>DataRow</a:t>
            </a:r>
            <a:r>
              <a:rPr lang="ru-RU" sz="2800" dirty="0"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cs typeface="Times New Roman" panose="02020603050405020304" pitchFamily="18" charset="0"/>
              </a:rPr>
              <a:t>DataColumn</a:t>
            </a:r>
            <a:r>
              <a:rPr lang="ru-RU" sz="2800" dirty="0">
                <a:cs typeface="Times New Roman" panose="02020603050405020304" pitchFamily="18" charset="0"/>
              </a:rPr>
              <a:t> и ряд других составляют отключенный уровень, так как после извлечения данных в </a:t>
            </a:r>
            <a:r>
              <a:rPr lang="ru-RU" sz="2800" dirty="0" err="1">
                <a:cs typeface="Times New Roman" panose="02020603050405020304" pitchFamily="18" charset="0"/>
              </a:rPr>
              <a:t>DataSet</a:t>
            </a:r>
            <a:r>
              <a:rPr lang="ru-RU" sz="2800" dirty="0">
                <a:cs typeface="Times New Roman" panose="02020603050405020304" pitchFamily="18" charset="0"/>
              </a:rPr>
              <a:t> мы можем работать с этими данными независимо от того, установлено ли подключение или нет. То есть после получения данных из БД приложение может быть отключено от источника данных.</a:t>
            </a:r>
          </a:p>
        </p:txBody>
      </p:sp>
    </p:spTree>
    <p:extLst>
      <p:ext uri="{BB962C8B-B14F-4D97-AF65-F5344CB8AC3E}">
        <p14:creationId xmlns:p14="http://schemas.microsoft.com/office/powerpoint/2010/main" val="3041980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вет директоров">
  <a:themeElements>
    <a:clrScheme name="Совет директоров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Совет директоров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вет директоров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66</TotalTime>
  <Words>813</Words>
  <Application>Microsoft Office PowerPoint</Application>
  <PresentationFormat>Широкоэкранный</PresentationFormat>
  <Paragraphs>31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Times New Roman</vt:lpstr>
      <vt:lpstr>Wingdings 3</vt:lpstr>
      <vt:lpstr>Совет директоров</vt:lpstr>
      <vt:lpstr>Основы ADO.Net.  Работа с базами данных</vt:lpstr>
      <vt:lpstr>Цели и задачи урока:</vt:lpstr>
      <vt:lpstr>Введение в ADO.net</vt:lpstr>
      <vt:lpstr>Что представляет из себя ADO.net</vt:lpstr>
      <vt:lpstr>Функционал интерфейса ADO.net</vt:lpstr>
      <vt:lpstr>Провайдеры в ADO.net</vt:lpstr>
      <vt:lpstr>Имеющиеся провайдеры в ADO.net</vt:lpstr>
      <vt:lpstr>Классы ADO.net</vt:lpstr>
      <vt:lpstr>Другие классы ADO.net</vt:lpstr>
      <vt:lpstr>Вывод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ADO.Net.  Работа с базами данных</dc:title>
  <dc:creator>21090207230</dc:creator>
  <cp:lastModifiedBy>Соболева Светлана Анатальевна</cp:lastModifiedBy>
  <cp:revision>9</cp:revision>
  <dcterms:created xsi:type="dcterms:W3CDTF">2023-03-31T06:57:05Z</dcterms:created>
  <dcterms:modified xsi:type="dcterms:W3CDTF">2023-04-05T11:01:53Z</dcterms:modified>
</cp:coreProperties>
</file>