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5" r:id="rId18"/>
    <p:sldId id="281" r:id="rId19"/>
    <p:sldId id="276" r:id="rId20"/>
    <p:sldId id="271" r:id="rId21"/>
    <p:sldId id="277" r:id="rId22"/>
    <p:sldId id="279" r:id="rId23"/>
    <p:sldId id="280" r:id="rId24"/>
    <p:sldId id="278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F8FE2-9955-4AF7-A49E-6D5B490EC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704B38-0404-47E3-9111-94D9DDF68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3FB637-3294-4D8E-9DE0-FEE19A43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BB5DC8-215B-4D7A-9AD6-0F4A8B8E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6B73AB-242E-48FF-94CE-3E0A383D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3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2AE9F-DFBD-4D4F-ADDE-09789470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C6D46B-8DA9-47C6-8A81-CF038ED44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1F903-CCEA-4687-9177-81315B4B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30FE4-FC52-459C-A195-B507D2B5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DCFFE-33F3-49EA-86C0-94924582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8C81C0-C2EE-490E-AC56-E988C15E4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C480D9-7276-47E5-A0A3-27E9B242D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D098BD-A3CB-4443-A899-6730BD2F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B9256-06EE-4C70-B09F-73FF4AD1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AC046-7402-40F3-8C60-F10DCE3F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5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B10DB-C790-4129-83C7-98913BF4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053CA4-3280-4AF6-8AF4-4581137F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AD6D5-B6E7-4C3B-A663-0A1A49C9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CCE67-0374-4E67-99B0-7B2FCC33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C4687-4FC5-4618-B809-7B36933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8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7A0B7-B753-4534-8AAE-3368375EF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26A256-37E1-4381-AAC7-04574CE6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CA8C1-C455-45FB-9EFB-012E2F6E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62894A-752B-4CB5-8547-92EE7BB1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9FC055-73B4-42B2-9FB2-602C1C51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0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09A96-A9D7-4437-8A27-4304C9C5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57313-4C21-4E89-B1DE-2FA5BFC65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4ADC0C-0EF7-493F-8FB7-A87B35228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A4281-9A64-4E44-9335-8EB69790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E91624-2C60-4D1D-B194-3D8C038B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6193AF-A302-4DDC-959A-9B0BF4B4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3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68B6B-4315-4634-9BEE-AC1FFD58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F545A-8403-4365-A4F0-97B4E74D4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B3DC16-2A7A-4C39-A33A-4E5D604E5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53093F-4CC7-47BC-9B4C-FE579C0EF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76237-3B93-4C75-A72C-5BBE85EC6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DB15EF-679A-4CB4-A0DE-6D732A6F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5725-1E8B-4358-AF67-EF43218E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B7991-4C27-415A-B80F-38672A37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44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0A4A8-1B7B-405E-BA4F-E22D7958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F2A10A-EA2C-42EB-8137-7F872B42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A9B080-BABB-4C00-8577-2F335ABB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81A314-674C-4222-A532-E8F0C93D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4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1643B7-6E90-4F4F-A85B-D8BBCC6B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CC59C7-A517-4C83-A5D2-97653B9D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52D8F5-17B4-472B-8E0B-2BFF2585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3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D328-6E06-4DF0-AAFD-3D09A17F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49A98-E0E1-440C-B221-179C56E07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AF035-3837-43F9-858D-4141D6A2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65AD0B-3706-4F75-9F6D-3887D79A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623C11-F770-480A-96E4-525A3317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1956-31D3-43B0-8BD7-E9968C8C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56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DF60B-C7BC-47C5-8AA4-1B778FCF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71F7BD-A824-4CB8-8C59-0E0E18F7E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7A2D91-6584-4D32-9A57-4EEAEDE66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8FA844-7BB4-4111-BAA8-0C2B6F2F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957FC-8BBB-4DF1-A107-5687086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7D0F9A-4665-4D95-B58B-1CB20837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8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01822-A388-48F9-9105-BCDD47A4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631801-9BA4-4E12-8938-562573CB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315DE-46EA-40FA-A70B-F36C54B8D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0C66B-248E-41EB-9A5F-59D3ED23821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55BB4E-F617-4580-B954-67626D08F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59319-0A8A-4721-8B7D-11CEB2174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0FE0E-0484-4CDC-8D33-153DD374E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kinopoisk.ru/film/221850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smR75u6uoI&amp;t=14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MvNhxfvtt8" TargetMode="External"/><Relationship Id="rId3" Type="http://schemas.openxmlformats.org/officeDocument/2006/relationships/hyperlink" Target="https://www.youtube.com/watch?v=5PSNL1qE6VY&amp;t=27s" TargetMode="External"/><Relationship Id="rId7" Type="http://schemas.openxmlformats.org/officeDocument/2006/relationships/hyperlink" Target="https://www.youtube.com/watch?v=TZHazXxIjyI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0FPbpOps2IY" TargetMode="External"/><Relationship Id="rId5" Type="http://schemas.openxmlformats.org/officeDocument/2006/relationships/hyperlink" Target="https://www.youtube.com/watch?v=ysJEbAlhBOg&amp;t=7s" TargetMode="Externa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Am4aRsKNVk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WhaBVIrZw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65" y="-88777"/>
            <a:ext cx="12412843" cy="6972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576BE-74EF-4263-BBD2-7EB3C23C66E2}"/>
              </a:ext>
            </a:extLst>
          </p:cNvPr>
          <p:cNvSpPr txBox="1"/>
          <p:nvPr/>
        </p:nvSpPr>
        <p:spPr>
          <a:xfrm>
            <a:off x="2678095" y="2485747"/>
            <a:ext cx="6835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EB90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программных средах компьютерной графики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EA7BD-DBFB-469B-A348-85974E51D1BA}"/>
              </a:ext>
            </a:extLst>
          </p:cNvPr>
          <p:cNvSpPr txBox="1"/>
          <p:nvPr/>
        </p:nvSpPr>
        <p:spPr>
          <a:xfrm>
            <a:off x="5154966" y="5983549"/>
            <a:ext cx="188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Сотникова Е.В.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68876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7" y="-97654"/>
            <a:ext cx="12540442" cy="70442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F4AE4-0947-4881-8BC1-6E3E018E9B01}"/>
              </a:ext>
            </a:extLst>
          </p:cNvPr>
          <p:cNvSpPr/>
          <p:nvPr/>
        </p:nvSpPr>
        <p:spPr>
          <a:xfrm>
            <a:off x="3733077" y="740831"/>
            <a:ext cx="4725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800" b="1" dirty="0">
                <a:solidFill>
                  <a:srgbClr val="EB9035"/>
                </a:solidFill>
                <a:latin typeface="Roboto"/>
              </a:rPr>
              <a:t>Примеры использования</a:t>
            </a:r>
            <a:endParaRPr lang="ru-RU" sz="2800" b="1" i="0" dirty="0">
              <a:solidFill>
                <a:srgbClr val="EB9035"/>
              </a:solidFill>
              <a:effectLst/>
              <a:latin typeface="Roboto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963EB5-91F5-468D-9B29-23AD730E28AE}"/>
              </a:ext>
            </a:extLst>
          </p:cNvPr>
          <p:cNvSpPr/>
          <p:nvPr/>
        </p:nvSpPr>
        <p:spPr>
          <a:xfrm>
            <a:off x="665825" y="1264051"/>
            <a:ext cx="11008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Поскольку 2D-анимация является традиционной, есть много реальных примеров ее использования. Двухмерная графика нашла свое применение в создании мультиков и киноиндустрии. Старые мультфильмы, сделаны с использованием 2D-графики, включая Микки Мауса и Том и Джерри.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4A2C5-EFBB-4412-AB4B-44F35B5DC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" y="3033128"/>
            <a:ext cx="3695283" cy="24917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EF4A59-2401-43CD-A77E-0C0A4D0D5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09" y="3033128"/>
            <a:ext cx="3076741" cy="27106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B517AA-9578-461D-85E2-BA47A88DA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91" y="3033128"/>
            <a:ext cx="4175835" cy="247306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F773C1-3D43-43B1-B734-B116E7031187}"/>
              </a:ext>
            </a:extLst>
          </p:cNvPr>
          <p:cNvSpPr/>
          <p:nvPr/>
        </p:nvSpPr>
        <p:spPr>
          <a:xfrm>
            <a:off x="4261282" y="6060359"/>
            <a:ext cx="3965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https://www.kinopoisk.ru/film/221850/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85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287"/>
            <a:ext cx="12509024" cy="70265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35CCD0-2AFA-4FB0-BDA3-26B7DD93F284}"/>
              </a:ext>
            </a:extLst>
          </p:cNvPr>
          <p:cNvSpPr/>
          <p:nvPr/>
        </p:nvSpPr>
        <p:spPr>
          <a:xfrm>
            <a:off x="1100833" y="582532"/>
            <a:ext cx="10653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В профессиональном плане 2D-графика часто используется для анимации инфографики в различных сферах деятельности. Одной из хороших ее черт является способность передачи сложной информации в увлекательном виде. Например, мы совместно с компанией ЭПОС-Инжиниринг представили их новый продукт с помощью двухмерной графики. В видеоролике наглядно показали цель и примеры использования, преимущества продукта в сравнении с другими на рынке. Благодаря визуальному подтверждению люди легче воспринимают информацию и сохраняют в памяти на 55% больше, в сравнении с обычным текстом.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B72C88-E0E0-4F81-860D-B4DCFA8651FE}"/>
              </a:ext>
            </a:extLst>
          </p:cNvPr>
          <p:cNvSpPr/>
          <p:nvPr/>
        </p:nvSpPr>
        <p:spPr>
          <a:xfrm>
            <a:off x="3009021" y="6084803"/>
            <a:ext cx="562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https://www.youtube.com/watch?v=4smR75u6uoI&amp;t=14s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C0E8C9-A90C-4E66-836A-7DA698354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42" y="2653190"/>
            <a:ext cx="60674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9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8" y="-150920"/>
            <a:ext cx="12635269" cy="709748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3A0957-DBBD-4F6A-92D9-6E2DF79019FE}"/>
              </a:ext>
            </a:extLst>
          </p:cNvPr>
          <p:cNvSpPr/>
          <p:nvPr/>
        </p:nvSpPr>
        <p:spPr>
          <a:xfrm>
            <a:off x="1157056" y="905739"/>
            <a:ext cx="10120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Некоторые компании, такие как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Google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или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Amazon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также используют 2D-графику для анимации своих логотипов. Это делает их бренд более запоминающимся, чем у тех, кто использует неподвижные логотипы. Движущийся логотип является относительно новым веянием, способным выделить компанию среди конкурентов.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76ED9-354D-4E74-9B72-826BCD1E8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8" y="2640275"/>
            <a:ext cx="5181600" cy="2571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530B5B-9645-4040-BCF2-38C966D2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1" y="264027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4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09" y="-83664"/>
            <a:ext cx="12506818" cy="70253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8FE064-C7DC-4753-9877-105D1B1B9581}"/>
              </a:ext>
            </a:extLst>
          </p:cNvPr>
          <p:cNvSpPr/>
          <p:nvPr/>
        </p:nvSpPr>
        <p:spPr>
          <a:xfrm>
            <a:off x="966186" y="421157"/>
            <a:ext cx="100850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EB9035"/>
                </a:solidFill>
                <a:latin typeface="Roboto"/>
              </a:rPr>
              <a:t>Что представляет собой 3D графика</a:t>
            </a:r>
          </a:p>
          <a:p>
            <a:pPr fontAlgn="base"/>
            <a:endParaRPr lang="ru-RU" sz="2400" b="1" dirty="0">
              <a:solidFill>
                <a:srgbClr val="EB9035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В отличие от 2D, 3D-графика формируется в трех измерениям — к параметрам добавляется ось глубины (z). Это означает, что становится возможным перемещение объектов и персонажей не только по горизонтали и вертикали, а еще вперед и назад. Третья ось также позволяет вращать и представлять объекты с различных сторон. Таким образом, 3D-графика добавляет объема изображениям, позволяя зрителю оценить размеры объекта и расстояние до него.</a:t>
            </a:r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924951-9ACD-45C3-B987-FD8A9119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2" y="3335303"/>
            <a:ext cx="2954132" cy="27933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5567FC-C771-4359-BC21-A943098C7DE8}"/>
              </a:ext>
            </a:extLst>
          </p:cNvPr>
          <p:cNvSpPr/>
          <p:nvPr/>
        </p:nvSpPr>
        <p:spPr>
          <a:xfrm>
            <a:off x="4955219" y="29141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Фотография – это плоское изображение, а скульптура – объемный объект, который можно покрутить и детально рассмотреть со всех сторон.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7935E2-53FD-461C-B12D-BD9C6D62B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3" y="3995056"/>
            <a:ext cx="2418815" cy="22123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C5DBB2-D81F-4F94-BEA8-48783D0F6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731" y="3995056"/>
            <a:ext cx="2212331" cy="22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53" y="-71021"/>
            <a:ext cx="12504454" cy="7024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2CBD68-E26C-4A6A-87E3-54DF090849D2}"/>
              </a:ext>
            </a:extLst>
          </p:cNvPr>
          <p:cNvSpPr/>
          <p:nvPr/>
        </p:nvSpPr>
        <p:spPr>
          <a:xfrm>
            <a:off x="584446" y="217048"/>
            <a:ext cx="1084851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B9035"/>
                </a:solidFill>
                <a:latin typeface="roboto"/>
              </a:rPr>
              <a:t>Примеры использования</a:t>
            </a:r>
            <a:br>
              <a:rPr lang="ru-RU" sz="2000" b="1" dirty="0">
                <a:solidFill>
                  <a:srgbClr val="EB9035"/>
                </a:solidFill>
                <a:latin typeface="roboto"/>
              </a:rPr>
            </a:br>
            <a:endParaRPr lang="ru-RU" sz="2000" b="1" dirty="0">
              <a:solidFill>
                <a:srgbClr val="EB9035"/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На сегодняшний день использование 3D-графики широко распространено во многих сферах деятельности. Например, в киноиндустрии, мультипликации, архитектурной визуализации, проектировании, дизайне, компьютерных играх , создании видеорекламы и многом другом. Возможность добавления глубины делает изображения более точными, а детальная проработка создает (невиданную) реалистичность.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Возможности 3D-графики позволяют создавать головокружительные спецэффекты, тем самым вызывая особый интерес у зрителя. Именно поэтому такие фильмы как «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Аватар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» или «Мстители: Финал» собрали огромные кассовые сборы — более чем 2 млрд. долларов на минуточку.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0616FD-1EC3-477B-A114-ECD96480CDD1}"/>
              </a:ext>
            </a:extLst>
          </p:cNvPr>
          <p:cNvSpPr/>
          <p:nvPr/>
        </p:nvSpPr>
        <p:spPr>
          <a:xfrm>
            <a:off x="6645823" y="4280034"/>
            <a:ext cx="5633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https://www.youtube.com/watch?v=5PSNL1qE6VY&amp;t=27s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E4CCB8-6D11-44C1-BE63-CA33BA908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8" y="3545038"/>
            <a:ext cx="5946975" cy="25692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50D511-3741-44AA-9E73-A22F6BAAD2C2}"/>
              </a:ext>
            </a:extLst>
          </p:cNvPr>
          <p:cNvSpPr/>
          <p:nvPr/>
        </p:nvSpPr>
        <p:spPr>
          <a:xfrm>
            <a:off x="6645823" y="3910702"/>
            <a:ext cx="5464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https://www.youtube.com/watch?v=ysJEbAlhBOg&amp;t=7s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790213-CAA0-4F48-B6E5-F3A2E10E9CFA}"/>
              </a:ext>
            </a:extLst>
          </p:cNvPr>
          <p:cNvSpPr/>
          <p:nvPr/>
        </p:nvSpPr>
        <p:spPr>
          <a:xfrm>
            <a:off x="6647783" y="4772812"/>
            <a:ext cx="494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https://www.youtube.com/watch?v=0FPbpOps2IY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7E3307-04E7-49F6-AC2E-BA77E61CA3F1}"/>
              </a:ext>
            </a:extLst>
          </p:cNvPr>
          <p:cNvSpPr/>
          <p:nvPr/>
        </p:nvSpPr>
        <p:spPr>
          <a:xfrm>
            <a:off x="6645823" y="5265590"/>
            <a:ext cx="4773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https://www.youtube.com/watch?v=TZHazXxIjyI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87CA41-5E8A-479F-B05D-3A10E5EBE638}"/>
              </a:ext>
            </a:extLst>
          </p:cNvPr>
          <p:cNvSpPr/>
          <p:nvPr/>
        </p:nvSpPr>
        <p:spPr>
          <a:xfrm>
            <a:off x="6651918" y="5670634"/>
            <a:ext cx="499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/>
              </a:rPr>
              <a:t>https://www.youtube.com/watch?v=hMvNhxfvtt8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19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0" y="-62144"/>
            <a:ext cx="12592636" cy="70735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CAFC0A-8397-4538-8EE4-25A250DB243B}"/>
              </a:ext>
            </a:extLst>
          </p:cNvPr>
          <p:cNvSpPr/>
          <p:nvPr/>
        </p:nvSpPr>
        <p:spPr>
          <a:xfrm>
            <a:off x="1528438" y="2127500"/>
            <a:ext cx="9348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Трёхмерная графика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— раздел компьютерной графики, посвящённый методам создания изображений или видео путём моделирования объектов в трёх измерениях.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821EBE-9E45-42DD-ACD3-11EA434FBB77}"/>
              </a:ext>
            </a:extLst>
          </p:cNvPr>
          <p:cNvSpPr/>
          <p:nvPr/>
        </p:nvSpPr>
        <p:spPr>
          <a:xfrm>
            <a:off x="1528438" y="3487674"/>
            <a:ext cx="88673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9035"/>
                </a:solidFill>
                <a:latin typeface="roboto"/>
              </a:rPr>
              <a:t>3D-моделирование</a:t>
            </a:r>
            <a:r>
              <a:rPr lang="ru-RU" dirty="0">
                <a:solidFill>
                  <a:srgbClr val="EB9035"/>
                </a:solidFill>
                <a:latin typeface="roboto"/>
              </a:rPr>
              <a:t> 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— процесс создания трёхмерной модели объекта. Задача 3D-моделирования — разработать зрительный объёмный образ желаемого объекта. При этом модель может как соответствовать объектам из реального мира (автомобили, здания, ураган, астероид), так и быть полностью абстрактной </a:t>
            </a:r>
          </a:p>
        </p:txBody>
      </p:sp>
    </p:spTree>
    <p:extLst>
      <p:ext uri="{BB962C8B-B14F-4D97-AF65-F5344CB8AC3E}">
        <p14:creationId xmlns:p14="http://schemas.microsoft.com/office/powerpoint/2010/main" val="423005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05" y="-88777"/>
            <a:ext cx="12501316" cy="70222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FEA4CA-24A8-4866-A2B5-0A3BB9B0702E}"/>
              </a:ext>
            </a:extLst>
          </p:cNvPr>
          <p:cNvSpPr/>
          <p:nvPr/>
        </p:nvSpPr>
        <p:spPr>
          <a:xfrm>
            <a:off x="768165" y="2405013"/>
            <a:ext cx="9583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Больше всего применяется для создания изображений: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в архитектурной визуализации,                       - кинематографе,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телевидении,                                                     - компьютерных играх,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печатной продукции,                                         - в науке.</a:t>
            </a:r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721216-4318-4657-8C8F-1F7BA2C4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34" y="416740"/>
            <a:ext cx="2321490" cy="19757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B9E4F3-4CE3-4F18-A5B2-BE23DD292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21" y="492256"/>
            <a:ext cx="3589794" cy="1975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0E208F-DEFB-4749-97D5-DC3FF5D76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01" y="416740"/>
            <a:ext cx="3049223" cy="1876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AF965-8ACE-4668-AFF2-8DA8CFAD4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3" y="3004529"/>
            <a:ext cx="2950092" cy="35053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E8756-6957-4190-8D4B-E80987A2E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5" y="4093242"/>
            <a:ext cx="3049223" cy="24170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A196B5-3AFF-410E-B853-552553773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30" y="3930390"/>
            <a:ext cx="3136891" cy="25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15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-106532"/>
            <a:ext cx="12636145" cy="70979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7D0BB0-A0D6-4D5D-BD45-53A622DF40AD}"/>
              </a:ext>
            </a:extLst>
          </p:cNvPr>
          <p:cNvSpPr/>
          <p:nvPr/>
        </p:nvSpPr>
        <p:spPr>
          <a:xfrm>
            <a:off x="816745" y="580916"/>
            <a:ext cx="1040462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B9035"/>
                </a:solidFill>
                <a:latin typeface="roboto"/>
              </a:rPr>
              <a:t>Ежегодно проводятся конкурсы по трехмерной графике, самые масштабные это:</a:t>
            </a:r>
          </a:p>
          <a:p>
            <a:endParaRPr lang="ru-RU" sz="2000" dirty="0">
              <a:solidFill>
                <a:srgbClr val="EB9035"/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1)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</a:t>
            </a:r>
            <a:r>
              <a:rPr lang="ru-RU" b="1" dirty="0" err="1">
                <a:solidFill>
                  <a:srgbClr val="EB9035"/>
                </a:solidFill>
                <a:latin typeface="roboto"/>
              </a:rPr>
              <a:t>Dominance</a:t>
            </a:r>
            <a:r>
              <a:rPr lang="ru-RU" b="1" dirty="0">
                <a:solidFill>
                  <a:srgbClr val="EB9035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EB9035"/>
                </a:solidFill>
                <a:latin typeface="roboto"/>
              </a:rPr>
              <a:t>War</a:t>
            </a:r>
            <a:r>
              <a:rPr lang="ru-RU" dirty="0">
                <a:solidFill>
                  <a:srgbClr val="EB9035"/>
                </a:solidFill>
                <a:latin typeface="roboto"/>
              </a:rPr>
              <a:t> 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− 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конкурс по созданию 3Д-персонажа с нуля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. 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У конкурса есть правила и ограничения, 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которых следует придерживаться: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запрещено использовать материалы, рисунки и базовые модели,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которые существовали до начала конкурса;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один участник может принимать участие в конкурсе только с одной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работой;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существует несколько классов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3Д-персонажей, в течение конкурса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нельзя менять класс персонажа;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прочие условия Вы можете прочитать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на сайте организатора конкурса.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53A96F-126A-4A46-8210-E9C71575B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8" y="1213344"/>
            <a:ext cx="2982898" cy="24238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C0229-4705-4D15-8E66-F2E8A7AB1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29" y="3826136"/>
            <a:ext cx="5835587" cy="26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89" y="-79898"/>
            <a:ext cx="12548729" cy="70488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62AD42-28E4-4764-8443-0F0C60913DED}"/>
              </a:ext>
            </a:extLst>
          </p:cNvPr>
          <p:cNvSpPr/>
          <p:nvPr/>
        </p:nvSpPr>
        <p:spPr>
          <a:xfrm>
            <a:off x="594804" y="676922"/>
            <a:ext cx="107153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2) </a:t>
            </a:r>
            <a:r>
              <a:rPr lang="ru-RU" b="1" dirty="0" err="1">
                <a:solidFill>
                  <a:srgbClr val="EB9035"/>
                </a:solidFill>
                <a:latin typeface="roboto"/>
              </a:rPr>
              <a:t>Magic</a:t>
            </a:r>
            <a:r>
              <a:rPr lang="ru-RU" b="1" dirty="0">
                <a:solidFill>
                  <a:srgbClr val="EB9035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EB9035"/>
                </a:solidFill>
                <a:latin typeface="roboto"/>
              </a:rPr>
              <a:t>next-gen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– 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конкурс по созданию 2D и 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3D персонажей легенд, мифов и сказок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.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Участники конкурса практически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неограничены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.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Более детально с конкурсом можно 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ознакомиться на сайте организатора.</a:t>
            </a: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3)</a:t>
            </a:r>
            <a:r>
              <a:rPr lang="ru-RU" b="1" dirty="0">
                <a:solidFill>
                  <a:srgbClr val="EB9035"/>
                </a:solidFill>
                <a:latin typeface="roboto"/>
              </a:rPr>
              <a:t>Международный конкурс молодежных проектов «Придай форму будущему!» от </a:t>
            </a:r>
            <a:r>
              <a:rPr lang="ru-RU" b="1" dirty="0" err="1">
                <a:solidFill>
                  <a:srgbClr val="EB9035"/>
                </a:solidFill>
                <a:latin typeface="roboto"/>
              </a:rPr>
              <a:t>Autodesk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на просторах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Росии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и странах 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СНГ создан специально для поддержки 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и развития инженерного образования.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AAF34-7578-4CA4-A560-6596A27BB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54" y="492256"/>
            <a:ext cx="4956696" cy="29180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E1132D-0129-40D6-9B73-AF130AE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53" y="3790396"/>
            <a:ext cx="4980079" cy="27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2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76" y="-115410"/>
            <a:ext cx="12801601" cy="71909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E1E3A2-4CA7-4918-80A7-B8C5C045CE0B}"/>
              </a:ext>
            </a:extLst>
          </p:cNvPr>
          <p:cNvSpPr/>
          <p:nvPr/>
        </p:nvSpPr>
        <p:spPr>
          <a:xfrm>
            <a:off x="819705" y="135384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EB9035"/>
                </a:solidFill>
                <a:latin typeface="roboto"/>
              </a:rPr>
              <a:t>Наиболее популярные программные продукты для 3Д графики (программы 3Д моделирования):</a:t>
            </a: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- 3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D Max;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Maya;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Softimage;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Lightwave 3D;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Houdini;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Modo;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Rhinoceros 3D;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Cinema 4d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.</a:t>
            </a:r>
            <a:endParaRPr lang="en-US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AF6D56-81DB-4F87-8D42-6B3F677E2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95" y="532808"/>
            <a:ext cx="1790700" cy="1066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FECEC7-348A-4143-A94D-009C33477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31" y="530517"/>
            <a:ext cx="1857920" cy="18251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D7E4D1-D7B6-4A48-8050-67A124795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20" y="2009104"/>
            <a:ext cx="1743075" cy="914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A956E8-CB79-477E-B4F0-79611500C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82" y="3337726"/>
            <a:ext cx="2038350" cy="8572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87592-E989-4B17-BAD1-1F6CB2EE4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01" y="2633662"/>
            <a:ext cx="4760414" cy="15906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70F654-B06F-4C9A-8915-2F6125B6F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608" y="4417796"/>
            <a:ext cx="2038350" cy="2058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D037A4-CBF9-4EE7-9A7A-965E313233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09" y="4453825"/>
            <a:ext cx="2303158" cy="20225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23F76D-7C53-4BC1-BC6E-0C855FE91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52" y="4493165"/>
            <a:ext cx="2428900" cy="19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12" y="-79898"/>
            <a:ext cx="12580336" cy="70666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465C4F-9143-4C6A-B941-D92AD9C91FE0}"/>
              </a:ext>
            </a:extLst>
          </p:cNvPr>
          <p:cNvSpPr/>
          <p:nvPr/>
        </p:nvSpPr>
        <p:spPr>
          <a:xfrm>
            <a:off x="1233997" y="1253778"/>
            <a:ext cx="1007615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EB90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графика </a:t>
            </a:r>
            <a:r>
              <a:rPr lang="ru-RU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совокупность методов создания и редактирования изображений с помощью компьютеров и специального программного обеспечения.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E3F1D3-5477-4325-8085-668C2340A4B1}"/>
              </a:ext>
            </a:extLst>
          </p:cNvPr>
          <p:cNvSpPr/>
          <p:nvPr/>
        </p:nvSpPr>
        <p:spPr>
          <a:xfrm>
            <a:off x="1233997" y="3194664"/>
            <a:ext cx="91351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EB90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графика </a:t>
            </a:r>
            <a:r>
              <a:rPr lang="ru-RU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это результат внедрения в искусство новейших технологий обработки данных, позволяющих художнику без использования традиционных инструментов и материалов решать важные творческие задачи: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всевозможные визуальные и анимационные эффекты;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изменять цвет и форму любого объекта;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художественные образы с помощью линий, штриховки и пятен.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708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40" y="-106532"/>
            <a:ext cx="12659359" cy="71110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FD5311-2F8C-4935-A2B2-865703C3EE27}"/>
              </a:ext>
            </a:extLst>
          </p:cNvPr>
          <p:cNvSpPr/>
          <p:nvPr/>
        </p:nvSpPr>
        <p:spPr>
          <a:xfrm>
            <a:off x="1021706" y="945111"/>
            <a:ext cx="997399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EB9035"/>
                </a:solidFill>
                <a:latin typeface="roboto"/>
              </a:rPr>
              <a:t>Форматы графических данных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pPr algn="ctr"/>
            <a:r>
              <a:rPr lang="ru-RU" sz="2000" b="1" u="sng" dirty="0">
                <a:solidFill>
                  <a:srgbClr val="EB9035"/>
                </a:solidFill>
                <a:latin typeface="roboto"/>
              </a:rPr>
              <a:t>Растровые графические форматы:</a:t>
            </a:r>
          </a:p>
          <a:p>
            <a:pPr algn="ctr"/>
            <a:endParaRPr lang="ru-RU" sz="2000" b="1" dirty="0">
              <a:solidFill>
                <a:srgbClr val="EB9035"/>
              </a:solidFill>
              <a:latin typeface="roboto"/>
            </a:endParaRP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BMP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 стандартный формат 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Windows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. Большой размер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файлов из-за отсутствия сжатия изображения.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PCX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обладает примерно такими же возможностями, как BMP.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GIF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 самый «плотный». Фиксированное количество цветов (256). Позволяет создавать прозрачность фона и анимацию изображения.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PNG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предназначен для передачи изображений в сетях. Имеет эффективный алгоритм сжатия без потери информации.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JPEG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предназначен для хранения многоцветных изображений (фотографий). Отличается огромной степенью сжатия за счёт потери информации.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Степень сжатия можно регулировать.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TIFF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предназначен для хранения растровых изображений высокого качества. Неплохая степень сжатия. Возможность наложения аннотаций и примечаний.</a:t>
            </a: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PSD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позволяет запоминать параметры слоёв, каналов степени прозрачности, множества масок. Большой объём файлов.</a:t>
            </a:r>
            <a:endParaRPr lang="ru-RU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8673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31" y="-79189"/>
            <a:ext cx="12563269" cy="70570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F2AAE7-66EC-473E-8209-16F47A2C08E7}"/>
              </a:ext>
            </a:extLst>
          </p:cNvPr>
          <p:cNvSpPr/>
          <p:nvPr/>
        </p:nvSpPr>
        <p:spPr>
          <a:xfrm>
            <a:off x="3287385" y="861588"/>
            <a:ext cx="47417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EB9035"/>
                </a:solidFill>
                <a:latin typeface="roboto"/>
              </a:rPr>
              <a:t>Понятие цвета.</a:t>
            </a:r>
          </a:p>
          <a:p>
            <a:pPr algn="ctr"/>
            <a:r>
              <a:rPr lang="ru-RU" sz="2800" b="1" dirty="0">
                <a:solidFill>
                  <a:srgbClr val="EB9035"/>
                </a:solidFill>
                <a:latin typeface="roboto"/>
              </a:rPr>
              <a:t>Способы описания цвета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9308D8-DCF9-4E7D-BC7A-9B90162DF7CE}"/>
              </a:ext>
            </a:extLst>
          </p:cNvPr>
          <p:cNvSpPr/>
          <p:nvPr/>
        </p:nvSpPr>
        <p:spPr>
          <a:xfrm>
            <a:off x="2467680" y="294744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bg1">
                  <a:lumMod val="95000"/>
                </a:schemeClr>
              </a:solidFill>
              <a:latin typeface="PT Sans"/>
            </a:endParaRPr>
          </a:p>
          <a:p>
            <a:r>
              <a:rPr lang="ru-RU" sz="2400" b="1" u="sng" dirty="0">
                <a:solidFill>
                  <a:srgbClr val="EB9035"/>
                </a:solidFill>
                <a:latin typeface="Roboto"/>
              </a:rPr>
              <a:t>Цвет:</a:t>
            </a:r>
            <a:endParaRPr lang="ru-RU" sz="2400" dirty="0">
              <a:solidFill>
                <a:srgbClr val="EB9035"/>
              </a:solidFill>
              <a:latin typeface="Roboto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14699A-63C4-4430-BF37-4A0E6E534D7B}"/>
              </a:ext>
            </a:extLst>
          </p:cNvPr>
          <p:cNvSpPr/>
          <p:nvPr/>
        </p:nvSpPr>
        <p:spPr>
          <a:xfrm>
            <a:off x="4636791" y="239344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– субъективная субстанция,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суть которой заключается в том,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что восприятие цвета строится на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ощущении того, чего в природе возможно и не существует;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- объективная субстанция, поскольку физические причины, вызывающие ощущение цвета, существуют вне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33087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-221942"/>
            <a:ext cx="12789406" cy="71840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2C17B3-C03C-4C32-B4AE-451B886DF6F2}"/>
              </a:ext>
            </a:extLst>
          </p:cNvPr>
          <p:cNvSpPr/>
          <p:nvPr/>
        </p:nvSpPr>
        <p:spPr>
          <a:xfrm>
            <a:off x="763480" y="1923236"/>
            <a:ext cx="6400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B9035"/>
                </a:solidFill>
                <a:latin typeface="roboto"/>
              </a:rPr>
              <a:t>Способы описания цвета</a:t>
            </a:r>
          </a:p>
          <a:p>
            <a:endParaRPr lang="ru-RU" dirty="0">
              <a:solidFill>
                <a:srgbClr val="EB9035"/>
              </a:solidFill>
              <a:latin typeface="roboto"/>
            </a:endParaRP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Цветовая модель</a:t>
            </a:r>
            <a:r>
              <a:rPr lang="ru-RU" dirty="0">
                <a:solidFill>
                  <a:srgbClr val="EB9035"/>
                </a:solidFill>
                <a:latin typeface="roboto"/>
              </a:rPr>
              <a:t> </a:t>
            </a:r>
            <a:r>
              <a:rPr lang="ru-RU" b="1" dirty="0">
                <a:solidFill>
                  <a:srgbClr val="EB9035"/>
                </a:solidFill>
                <a:latin typeface="roboto"/>
              </a:rPr>
              <a:t>RGB 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rgbClr val="EB9035"/>
                </a:solidFill>
                <a:latin typeface="roboto"/>
              </a:rPr>
              <a:t>RGB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 - аббревиатура английских слов  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Red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Green,Blue</a:t>
            </a:r>
            <a:r>
              <a:rPr lang="ru-RU" dirty="0">
                <a:solidFill>
                  <a:srgbClr val="EB9035"/>
                </a:solidFill>
                <a:latin typeface="roboto"/>
              </a:rPr>
              <a:t> 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— красный, зелёный, синий. Аддитивная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Add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англ. - добавлять) цветовая модель, как правило, служащая для вывода изображения на экраны мониторов и другие электронные устройства. 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31927D-B082-447F-B1BA-7477402F8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62" y="1514474"/>
            <a:ext cx="42005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8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53" y="-79899"/>
            <a:ext cx="12643556" cy="71021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7D9D27-EDC3-42D0-82BA-72884F7F8F33}"/>
              </a:ext>
            </a:extLst>
          </p:cNvPr>
          <p:cNvSpPr/>
          <p:nvPr/>
        </p:nvSpPr>
        <p:spPr>
          <a:xfrm>
            <a:off x="855217" y="1745681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EB9035"/>
                </a:solidFill>
                <a:latin typeface="roboto"/>
              </a:rPr>
              <a:t>Способы описания цвета</a:t>
            </a:r>
          </a:p>
          <a:p>
            <a:endParaRPr lang="ru-RU" sz="2800" dirty="0">
              <a:solidFill>
                <a:srgbClr val="EB9035"/>
              </a:solidFill>
              <a:latin typeface="roboto"/>
            </a:endParaRP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Цветовая модель CMYK</a:t>
            </a:r>
          </a:p>
          <a:p>
            <a:endParaRPr lang="ru-RU" dirty="0">
              <a:solidFill>
                <a:srgbClr val="EB9035"/>
              </a:solidFill>
              <a:latin typeface="roboto"/>
            </a:endParaRPr>
          </a:p>
          <a:p>
            <a:r>
              <a:rPr lang="ru-RU" dirty="0">
                <a:solidFill>
                  <a:srgbClr val="EB9035"/>
                </a:solidFill>
                <a:latin typeface="roboto"/>
              </a:rPr>
              <a:t>CMYK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-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Cyan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Magenta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Yellow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Key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color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 - субтрактивная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subtract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англ. - вычитать) схема формирования цвета, используемая в полиграфии для стандартной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триадной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печати. Обладает меньшим, в сравнении с RGB, цветовым охватом.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A0A44E-C8C3-4CD6-9E55-A585E153F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31" y="1491787"/>
            <a:ext cx="3779898" cy="36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7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19"/>
            <a:ext cx="12619848" cy="708881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3232A9-A9FE-4C11-9DB8-F340FA26EFB9}"/>
              </a:ext>
            </a:extLst>
          </p:cNvPr>
          <p:cNvSpPr/>
          <p:nvPr/>
        </p:nvSpPr>
        <p:spPr>
          <a:xfrm>
            <a:off x="686174" y="1012953"/>
            <a:ext cx="62792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B9035"/>
                </a:solidFill>
                <a:latin typeface="roboto"/>
              </a:rPr>
              <a:t>Способы описания цвета</a:t>
            </a:r>
          </a:p>
          <a:p>
            <a:endParaRPr lang="ru-RU" sz="2800" dirty="0">
              <a:solidFill>
                <a:srgbClr val="EB9035"/>
              </a:solidFill>
              <a:latin typeface="roboto"/>
            </a:endParaRPr>
          </a:p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Цветовая модель</a:t>
            </a:r>
            <a:r>
              <a:rPr lang="ru-RU" dirty="0">
                <a:solidFill>
                  <a:srgbClr val="EB9035"/>
                </a:solidFill>
                <a:latin typeface="roboto"/>
              </a:rPr>
              <a:t> </a:t>
            </a:r>
            <a:r>
              <a:rPr lang="ru-RU" b="1" dirty="0">
                <a:solidFill>
                  <a:srgbClr val="EB9035"/>
                </a:solidFill>
                <a:latin typeface="roboto"/>
              </a:rPr>
              <a:t>HSB</a:t>
            </a:r>
          </a:p>
          <a:p>
            <a:endParaRPr lang="ru-RU" dirty="0">
              <a:solidFill>
                <a:srgbClr val="EB9035"/>
              </a:solidFill>
              <a:latin typeface="roboto"/>
            </a:endParaRPr>
          </a:p>
          <a:p>
            <a:r>
              <a:rPr lang="ru-RU" dirty="0">
                <a:solidFill>
                  <a:srgbClr val="EB9035"/>
                </a:solidFill>
                <a:latin typeface="roboto"/>
              </a:rPr>
              <a:t>HSB 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- модель, которая в принципе является аналогом RGB, она основана на её цветах, но отличается системой координат.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Любой цвет в этой модели характеризуется тоном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Hue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), насыщенностью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Saturation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) и яркостью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Brightness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). 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r>
              <a:rPr lang="ru-RU" dirty="0">
                <a:solidFill>
                  <a:srgbClr val="EB9035"/>
                </a:solidFill>
                <a:latin typeface="roboto"/>
              </a:rPr>
              <a:t>Тон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- это собственно цвет.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rgbClr val="EB9035"/>
                </a:solidFill>
                <a:latin typeface="roboto"/>
              </a:rPr>
              <a:t>Насыщенность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- процент добавленной к цвету белой краски.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</a:br>
            <a:r>
              <a:rPr lang="ru-RU" dirty="0">
                <a:solidFill>
                  <a:srgbClr val="EB9035"/>
                </a:solidFill>
                <a:latin typeface="roboto"/>
              </a:rPr>
              <a:t>Яркость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- процент добавленной чёрной краски. Итак, HSB - трёхканальная цветовая модель.</a:t>
            </a:r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B09F9-439B-4D69-AF80-4E9B932A7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92" y="1997036"/>
            <a:ext cx="4114550" cy="28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6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39" y="-106532"/>
            <a:ext cx="12769991" cy="71731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12D217-ED54-4C2E-88FE-5E780611F0B9}"/>
              </a:ext>
            </a:extLst>
          </p:cNvPr>
          <p:cNvSpPr/>
          <p:nvPr/>
        </p:nvSpPr>
        <p:spPr>
          <a:xfrm>
            <a:off x="285565" y="376769"/>
            <a:ext cx="1162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24067A-F706-4072-9FDB-10A83AB85927}"/>
              </a:ext>
            </a:extLst>
          </p:cNvPr>
          <p:cNvSpPr/>
          <p:nvPr/>
        </p:nvSpPr>
        <p:spPr>
          <a:xfrm>
            <a:off x="3986417" y="1260423"/>
            <a:ext cx="431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EB9035"/>
                </a:solidFill>
                <a:latin typeface="Roboto"/>
              </a:rPr>
              <a:t>Цветовое кодирование</a:t>
            </a:r>
            <a:endParaRPr lang="ru-RU" sz="2800" b="1" i="0" dirty="0">
              <a:solidFill>
                <a:srgbClr val="EB9035"/>
              </a:solidFill>
              <a:effectLst/>
              <a:latin typeface="Roboto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DA7341-F54C-4EBF-86B5-1DED6EDF8AC0}"/>
              </a:ext>
            </a:extLst>
          </p:cNvPr>
          <p:cNvSpPr/>
          <p:nvPr/>
        </p:nvSpPr>
        <p:spPr>
          <a:xfrm>
            <a:off x="353627" y="2182479"/>
            <a:ext cx="11310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Цветовое кодирование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 — это один из видов представление информации, основанный на сопоставлении одного цвета одному или нескольким предметам, терминам или формам. Цветовое кодирование применяется тогда, когда представляемой информации оказывается слишком много, а ее еще нужно показать на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таймлайне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(изменение во времени) или же стандартные средства обозначения предмета (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символьно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) недействительны. Именно в таких случаях применяется цветовое кодирование — чтобы глаз мог без труда различать только необходимую информацию, которая интересует пользователя в конкретный момент.</a:t>
            </a:r>
          </a:p>
        </p:txBody>
      </p:sp>
    </p:spTree>
    <p:extLst>
      <p:ext uri="{BB962C8B-B14F-4D97-AF65-F5344CB8AC3E}">
        <p14:creationId xmlns:p14="http://schemas.microsoft.com/office/powerpoint/2010/main" val="614926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97" y="-149172"/>
            <a:ext cx="12792721" cy="71859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739C9-CFA3-4E83-B0F7-F2D3C7D1EFC6}"/>
              </a:ext>
            </a:extLst>
          </p:cNvPr>
          <p:cNvSpPr/>
          <p:nvPr/>
        </p:nvSpPr>
        <p:spPr>
          <a:xfrm>
            <a:off x="5041830" y="492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6A8E057-B439-4E62-8324-7A1606CE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07" y="676922"/>
            <a:ext cx="1139555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Код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EB9035"/>
                </a:solidFill>
                <a:effectLst/>
                <a:latin typeface="roboto"/>
              </a:rPr>
              <a:t>белого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цвета — 255, 255, 255;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EB9035"/>
                </a:solidFill>
                <a:effectLst/>
                <a:latin typeface="roboto"/>
              </a:rPr>
              <a:t>чёрного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 — 0, 0, 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Красный, синий и зелёный цвета имеют коды с одним ненулевым значением,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например, 255, 0, 0 —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EB9035"/>
                </a:solidFill>
                <a:effectLst/>
                <a:latin typeface="roboto"/>
              </a:rPr>
              <a:t>красный.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EB9035"/>
                </a:solidFill>
                <a:effectLst/>
                <a:latin typeface="roboto"/>
              </a:rPr>
              <a:t>Жёлтый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 — смесь красного и зелёного, 255, 255, 0,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а вот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EB9035"/>
                </a:solidFill>
                <a:effectLst/>
                <a:latin typeface="roboto"/>
              </a:rPr>
              <a:t>светло-жёлтому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 соответствует код 255, 255, 128.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Цвета RGB используется для задания цвета на веб-страницах.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Запись кода цвета начинают знаком #, а далее указывают 6 шестнадцатеричных цифр.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Первая пара цифр  задаёт интенсивность красного, вторая — зелёного, третья — синего.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Например, наш светло-жёлтый записывается как #FFFF7F.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Таким образом, код цвета в модели RGB занимает 3 байта. Такой код цвета называется истинный цвет.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В режиме истинного цвета можно использовать 224 цветов — более 16 миллионов.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Но процессор компьютера способен работать лишь с машинным словом из 4 байтов.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Ещё один байт либо заполняется нулями, либо задаёт прозрачность цвета.</a:t>
            </a:r>
          </a:p>
        </p:txBody>
      </p:sp>
      <p:sp>
        <p:nvSpPr>
          <p:cNvPr id="4" name="AutoShape 2" descr="https://u.foxford.ngcdn.ru/uploads/tinymce_file/file/45170/49034cede0e25bd4.png">
            <a:extLst>
              <a:ext uri="{FF2B5EF4-FFF2-40B4-BE49-F238E27FC236}">
                <a16:creationId xmlns:a16="http://schemas.microsoft.com/office/drawing/2014/main" id="{B41B3726-FE99-4F86-A117-2ABB23C22A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4938" y="-44450"/>
            <a:ext cx="1581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8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4" y="-115410"/>
            <a:ext cx="12575410" cy="70638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46269E-A17D-4317-810E-A967E5E26CDF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634B4B-417B-4990-BBEA-B0270FEF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104775"/>
            <a:ext cx="116300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03" y="-62143"/>
            <a:ext cx="12438098" cy="698672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13F25A-0DDB-4009-8D53-C8C33FDE4F1E}"/>
              </a:ext>
            </a:extLst>
          </p:cNvPr>
          <p:cNvSpPr/>
          <p:nvPr/>
        </p:nvSpPr>
        <p:spPr>
          <a:xfrm>
            <a:off x="1090984" y="2423779"/>
            <a:ext cx="103247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Компьютерную графику по способам создания изображений разделяют на 2 основные разновидности: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roboto"/>
            </a:endParaRPr>
          </a:p>
          <a:p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52569B-6120-429F-949B-182D85CA54FF}"/>
              </a:ext>
            </a:extLst>
          </p:cNvPr>
          <p:cNvSpPr/>
          <p:nvPr/>
        </p:nvSpPr>
        <p:spPr>
          <a:xfrm>
            <a:off x="3429884" y="1388782"/>
            <a:ext cx="564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>
                <a:solidFill>
                  <a:srgbClr val="EB9035"/>
                </a:solidFill>
                <a:effectLst/>
                <a:latin typeface="roboto"/>
              </a:rPr>
              <a:t>Виды компьютерной графики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3504055-A355-4060-8313-03D1BE7CE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837677"/>
              </p:ext>
            </p:extLst>
          </p:nvPr>
        </p:nvGraphicFramePr>
        <p:xfrm>
          <a:off x="931169" y="4347223"/>
          <a:ext cx="4555231" cy="76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55231">
                  <a:extLst>
                    <a:ext uri="{9D8B030D-6E8A-4147-A177-3AD203B41FA5}">
                      <a16:colId xmlns:a16="http://schemas.microsoft.com/office/drawing/2014/main" val="1877575088"/>
                    </a:ext>
                  </a:extLst>
                </a:gridCol>
              </a:tblGrid>
              <a:tr h="39892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двухмерную (2D)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8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Изображения создаются на плоскости (</a:t>
                      </a:r>
                      <a:r>
                        <a:rPr lang="ru-RU" dirty="0" err="1">
                          <a:effectLst/>
                        </a:rPr>
                        <a:t>х,у</a:t>
                      </a:r>
                      <a:r>
                        <a:rPr lang="ru-RU" dirty="0">
                          <a:effectLst/>
                        </a:rPr>
                        <a:t>)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73692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C02F384-A05A-4650-BE18-B4F25109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476679"/>
              </p:ext>
            </p:extLst>
          </p:nvPr>
        </p:nvGraphicFramePr>
        <p:xfrm>
          <a:off x="6537315" y="4347223"/>
          <a:ext cx="4808347" cy="76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08347">
                  <a:extLst>
                    <a:ext uri="{9D8B030D-6E8A-4147-A177-3AD203B41FA5}">
                      <a16:colId xmlns:a16="http://schemas.microsoft.com/office/drawing/2014/main" val="1877575088"/>
                    </a:ext>
                  </a:extLst>
                </a:gridCol>
              </a:tblGrid>
              <a:tr h="39892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трехмерную (3D)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8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Изображения создаются в пространстве (</a:t>
                      </a:r>
                      <a:r>
                        <a:rPr lang="ru-RU" dirty="0" err="1">
                          <a:effectLst/>
                        </a:rPr>
                        <a:t>х,у</a:t>
                      </a:r>
                      <a:r>
                        <a:rPr lang="ru-RU" dirty="0">
                          <a:effectLst/>
                        </a:rPr>
                        <a:t>,</a:t>
                      </a:r>
                      <a:r>
                        <a:rPr lang="en-US" dirty="0">
                          <a:effectLst/>
                        </a:rPr>
                        <a:t>z</a:t>
                      </a:r>
                      <a:r>
                        <a:rPr lang="ru-RU" dirty="0">
                          <a:effectLst/>
                        </a:rPr>
                        <a:t>)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736923"/>
                  </a:ext>
                </a:extLst>
              </a:tr>
            </a:tbl>
          </a:graphicData>
        </a:graphic>
      </p:graphicFrame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7869F1B4-DB8C-4D36-883F-A5E24D9429E0}"/>
              </a:ext>
            </a:extLst>
          </p:cNvPr>
          <p:cNvSpPr/>
          <p:nvPr/>
        </p:nvSpPr>
        <p:spPr>
          <a:xfrm>
            <a:off x="3160450" y="3222594"/>
            <a:ext cx="377786" cy="967666"/>
          </a:xfrm>
          <a:prstGeom prst="downArrow">
            <a:avLst/>
          </a:prstGeom>
          <a:solidFill>
            <a:srgbClr val="EB903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22C09F87-B727-480B-AD39-3DDEDD574177}"/>
              </a:ext>
            </a:extLst>
          </p:cNvPr>
          <p:cNvSpPr/>
          <p:nvPr/>
        </p:nvSpPr>
        <p:spPr>
          <a:xfrm>
            <a:off x="8373122" y="3222594"/>
            <a:ext cx="377786" cy="967666"/>
          </a:xfrm>
          <a:prstGeom prst="downArrow">
            <a:avLst/>
          </a:prstGeom>
          <a:solidFill>
            <a:srgbClr val="EB903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8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21" y="-79899"/>
            <a:ext cx="12532924" cy="70399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3F7041-9159-4C78-BA3A-1652CD8F8DCE}"/>
              </a:ext>
            </a:extLst>
          </p:cNvPr>
          <p:cNvSpPr/>
          <p:nvPr/>
        </p:nvSpPr>
        <p:spPr>
          <a:xfrm>
            <a:off x="3635037" y="421235"/>
            <a:ext cx="4921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B9035"/>
                </a:solidFill>
                <a:latin typeface="roboto"/>
              </a:rPr>
              <a:t>Двухмерное изображение  (2D)</a:t>
            </a:r>
            <a:endParaRPr lang="ru-RU" sz="2400" b="1" dirty="0">
              <a:solidFill>
                <a:srgbClr val="EB9035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27E03E-5672-49CD-BBC9-60AFFCEC0DF6}"/>
              </a:ext>
            </a:extLst>
          </p:cNvPr>
          <p:cNvSpPr/>
          <p:nvPr/>
        </p:nvSpPr>
        <p:spPr>
          <a:xfrm>
            <a:off x="1109709" y="1238961"/>
            <a:ext cx="6631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2D является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наболее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распространенным типом компьютерной графики и анимации.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Если же говорить по-научному, то 2D, или же двухмерная графика это плоское изображение, построенное на основе двух осей – горизонтальной (x) и вертикальной (y). Если попробовать повернуть изображение, то оно станет линией.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30563E-DD33-489A-A1CD-9705E1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2" y="1099722"/>
            <a:ext cx="2447925" cy="24003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B4C652-1AC3-4283-81F5-9C3D2870D5B1}"/>
              </a:ext>
            </a:extLst>
          </p:cNvPr>
          <p:cNvSpPr/>
          <p:nvPr/>
        </p:nvSpPr>
        <p:spPr>
          <a:xfrm>
            <a:off x="6329387" y="4091863"/>
            <a:ext cx="5059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hlinkClick r:id="rId4"/>
              </a:rPr>
              <a:t>https://www.youtube.com/watch?v=Am4aRsKNVkA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01CB87-70A7-42DC-80AC-F7A7324F2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0" y="3360687"/>
            <a:ext cx="4876199" cy="31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-79899"/>
            <a:ext cx="12509901" cy="702705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8C965D-19EB-4106-8F13-51E3366A861D}"/>
              </a:ext>
            </a:extLst>
          </p:cNvPr>
          <p:cNvSpPr/>
          <p:nvPr/>
        </p:nvSpPr>
        <p:spPr>
          <a:xfrm>
            <a:off x="887767" y="499343"/>
            <a:ext cx="106709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solidFill>
                  <a:srgbClr val="EB9035"/>
                </a:solidFill>
                <a:latin typeface="Roboto"/>
              </a:rPr>
              <a:t>Разновидности</a:t>
            </a:r>
          </a:p>
          <a:p>
            <a:pPr algn="ctr" fontAlgn="base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2D-графику можно разделить на растровую, векторную и фрактальную.</a:t>
            </a:r>
            <a:endParaRPr lang="ru-RU" b="0" i="0" dirty="0">
              <a:solidFill>
                <a:schemeClr val="bg1">
                  <a:lumMod val="95000"/>
                </a:schemeClr>
              </a:solidFill>
              <a:effectLst/>
              <a:latin typeface="Roboto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30D69D-734C-4C19-8F5B-887EC3F10A92}"/>
              </a:ext>
            </a:extLst>
          </p:cNvPr>
          <p:cNvSpPr/>
          <p:nvPr/>
        </p:nvSpPr>
        <p:spPr>
          <a:xfrm>
            <a:off x="887767" y="16010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EB9035"/>
                </a:solidFill>
                <a:latin typeface="Roboto"/>
              </a:rPr>
              <a:t>Растровое изображение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, как мозаика, складывается из множества маленьких ячеек — пикселей, где каждый пиксель содержит информацию о цвете. Определить растровое изображение можно, увеличив его масштаб: на определённом этапе станет заметно множество маленьких квадратов — это и есть пиксели.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BD7DD3-851C-4D75-A207-E256810F6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88" y="1718954"/>
            <a:ext cx="4279063" cy="227024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2C827C-2E6D-4A60-B25B-129BA0BACF6E}"/>
              </a:ext>
            </a:extLst>
          </p:cNvPr>
          <p:cNvSpPr/>
          <p:nvPr/>
        </p:nvSpPr>
        <p:spPr>
          <a:xfrm>
            <a:off x="887767" y="55144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P.S.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фотографии являются самым распространенным видом 2D графики, мы можем их увидеть абсолютно везде.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593743-BAD3-4240-88E2-41F4BCFD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88" y="4498001"/>
            <a:ext cx="3202058" cy="19397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C6E57B-05CE-4A16-8A82-B89CE0CA1DD4}"/>
              </a:ext>
            </a:extLst>
          </p:cNvPr>
          <p:cNvSpPr/>
          <p:nvPr/>
        </p:nvSpPr>
        <p:spPr>
          <a:xfrm>
            <a:off x="887767" y="341924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>
                <a:solidFill>
                  <a:srgbClr val="EB9035"/>
                </a:solidFill>
                <a:latin typeface="Roboto"/>
              </a:rPr>
              <a:t>Преимущества\Недостатки:</a:t>
            </a:r>
            <a:endParaRPr lang="ru-RU" dirty="0">
              <a:solidFill>
                <a:srgbClr val="EB9035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высокая степень детализации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больше возможностей в процессе редактирования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  большой размер файлов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 сильная потеря качества при масштабировании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Наиболее распространенные форматы — JPEG, PNG.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Редакторы –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Adobe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Photoshop</a:t>
            </a:r>
            <a:endParaRPr lang="ru-RU" dirty="0">
              <a:solidFill>
                <a:schemeClr val="bg1">
                  <a:lumMod val="85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8068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7" y="-62144"/>
            <a:ext cx="12477226" cy="70087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F459A5-9712-494B-9731-EFA2D630213E}"/>
              </a:ext>
            </a:extLst>
          </p:cNvPr>
          <p:cNvSpPr/>
          <p:nvPr/>
        </p:nvSpPr>
        <p:spPr>
          <a:xfrm>
            <a:off x="766439" y="17404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62BC1F-FBB7-46DA-8314-FAFDEA0D64BD}"/>
              </a:ext>
            </a:extLst>
          </p:cNvPr>
          <p:cNvSpPr/>
          <p:nvPr/>
        </p:nvSpPr>
        <p:spPr>
          <a:xfrm>
            <a:off x="850777" y="730162"/>
            <a:ext cx="10490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err="1">
                <a:solidFill>
                  <a:srgbClr val="EB9035"/>
                </a:solidFill>
                <a:latin typeface="roboto"/>
              </a:rPr>
              <a:t>Пи́ксель</a:t>
            </a: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(англ. </a:t>
            </a:r>
            <a:r>
              <a:rPr lang="ru-RU" altLang="ru-RU" i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Pixel</a:t>
            </a:r>
            <a:r>
              <a:rPr lang="ru-RU" altLang="ru-RU" i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</a:t>
            </a: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— сокращение от </a:t>
            </a:r>
            <a:r>
              <a:rPr lang="ru-RU" altLang="ru-RU" b="1" i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pix</a:t>
            </a:r>
            <a:r>
              <a:rPr lang="ru-RU" altLang="ru-RU" i="1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 </a:t>
            </a:r>
            <a:r>
              <a:rPr lang="ru-RU" altLang="ru-RU" b="1" i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el</a:t>
            </a:r>
            <a:r>
              <a:rPr lang="ru-RU" altLang="ru-RU" i="1" dirty="0" err="1">
                <a:solidFill>
                  <a:schemeClr val="bg1">
                    <a:lumMod val="95000"/>
                  </a:schemeClr>
                </a:solidFill>
                <a:latin typeface="roboto"/>
              </a:rPr>
              <a:t>ement</a:t>
            </a: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)</a:t>
            </a:r>
          </a:p>
          <a:p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roboto"/>
              </a:rPr>
              <a:t>— наименьший логический элемент двумерного цифрового изображения в растровой графике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ABA270-A909-41A0-B0D2-E4F6AE2F2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7" y="2081736"/>
            <a:ext cx="3743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7" y="-106531"/>
            <a:ext cx="12477416" cy="700881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0BC2D9-9A62-42B1-8933-10E6636820F7}"/>
              </a:ext>
            </a:extLst>
          </p:cNvPr>
          <p:cNvSpPr/>
          <p:nvPr/>
        </p:nvSpPr>
        <p:spPr>
          <a:xfrm>
            <a:off x="544497" y="570287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EB9035"/>
                </a:solidFill>
                <a:latin typeface="roboto"/>
              </a:rPr>
              <a:t>Векторное изображение</a:t>
            </a:r>
            <a:r>
              <a:rPr lang="ru-RU" b="1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,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в свою очередь, состоит из множества опорных точек и соединяющих их кривых. Оно описывается математическими формулами и, соответственно, не требует наличия информации о каждом пикселе. Сколько ни увеличивай масштаб векторного изображения, вы никогда не увидите пикселей.</a:t>
            </a:r>
          </a:p>
          <a:p>
            <a:endParaRPr lang="ru-RU" dirty="0">
              <a:solidFill>
                <a:schemeClr val="bg1">
                  <a:lumMod val="85000"/>
                </a:schemeClr>
              </a:solidFill>
              <a:latin typeface="roboto"/>
            </a:endParaRPr>
          </a:p>
          <a:p>
            <a:pPr fontAlgn="base"/>
            <a:r>
              <a:rPr lang="ru-RU" b="1" dirty="0">
                <a:solidFill>
                  <a:srgbClr val="EB9035"/>
                </a:solidFill>
                <a:latin typeface="Roboto"/>
              </a:rPr>
              <a:t>Преимущества\Недостатки:</a:t>
            </a:r>
            <a:endParaRPr lang="ru-RU" dirty="0">
              <a:solidFill>
                <a:srgbClr val="EB9035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небольшой размер файла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+ 100% масштабируемость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 ограниченный уровень детализации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 ограниченное количество возможных эффектов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Наиболее распространенные форматы — SVG, AI.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Редакторы –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Adobe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Illustrator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CoralDRAW</a:t>
            </a:r>
            <a:endParaRPr lang="ru-RU" dirty="0">
              <a:solidFill>
                <a:schemeClr val="bg1">
                  <a:lumMod val="85000"/>
                </a:schemeClr>
              </a:solidFill>
              <a:latin typeface="roboto"/>
            </a:endParaRPr>
          </a:p>
          <a:p>
            <a:endParaRPr lang="ru-RU" dirty="0">
              <a:solidFill>
                <a:schemeClr val="bg1">
                  <a:lumMod val="85000"/>
                </a:schemeClr>
              </a:solidFill>
              <a:latin typeface="roboto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P.S.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Данный вид графики используется для создания иллюстраций, иконок, логотипов и технических чертежей, однако процесс воспроизведения фотореалистичных изображений будет крайне сложен в таком формате.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07004E-A222-4274-90D1-82CB5BDBE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78" y="570287"/>
            <a:ext cx="4784725" cy="2514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E52DAC-2CBE-4CB1-8BEF-9B0C6F5F8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15" y="3177049"/>
            <a:ext cx="3160450" cy="31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7" y="-97654"/>
            <a:ext cx="12540442" cy="70442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946D12-DB25-40E7-A1C1-935A542B8981}"/>
              </a:ext>
            </a:extLst>
          </p:cNvPr>
          <p:cNvSpPr/>
          <p:nvPr/>
        </p:nvSpPr>
        <p:spPr>
          <a:xfrm>
            <a:off x="562252" y="699948"/>
            <a:ext cx="11262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B9035"/>
                </a:solidFill>
                <a:latin typeface="Roboto"/>
              </a:rPr>
              <a:t>Фрактальная графика</a:t>
            </a:r>
            <a:r>
              <a:rPr lang="ru-RU" sz="2400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 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она является одним из самых быстро развивающихся и перспективных видов компьютерной графики. Фрактальное изображение состоит из одной или нескольких геометрических фигур, каждая из которых подобна другой. То есть, изображение составляется из одинаковых частей.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F86BB4-D504-4814-9A58-61B9D15858D8}"/>
              </a:ext>
            </a:extLst>
          </p:cNvPr>
          <p:cNvSpPr/>
          <p:nvPr/>
        </p:nvSpPr>
        <p:spPr>
          <a:xfrm>
            <a:off x="562251" y="1880731"/>
            <a:ext cx="10969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Этот вид графики широко используется  для оформления рекламных листовок, дискотек и веб-сайтов, методами фрактальной графики часто моделируют турбулентные потоки и создают различные узоры.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325C04-198C-46DD-80B3-D18DE7D97C28}"/>
              </a:ext>
            </a:extLst>
          </p:cNvPr>
          <p:cNvSpPr/>
          <p:nvPr/>
        </p:nvSpPr>
        <p:spPr>
          <a:xfrm>
            <a:off x="3606824" y="6158052"/>
            <a:ext cx="5031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3"/>
              </a:rPr>
              <a:t>https://www.youtube.com/watch?v=LpWhaBVIrZw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FAF6CB-68C0-4F0F-A8BF-416DB4FED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94" y="2804061"/>
            <a:ext cx="6323855" cy="31902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5CA8B8-0A32-46DC-B055-F368AC5A0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3" y="2853428"/>
            <a:ext cx="4135045" cy="31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835B5-14A6-4229-87AB-ACB07F29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4" y="-79898"/>
            <a:ext cx="12508834" cy="702646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DEE776-391B-4EEF-9759-4A4C24F3FCEB}"/>
              </a:ext>
            </a:extLst>
          </p:cNvPr>
          <p:cNvSpPr/>
          <p:nvPr/>
        </p:nvSpPr>
        <p:spPr>
          <a:xfrm>
            <a:off x="1145219" y="1582341"/>
            <a:ext cx="89753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EB9035"/>
                </a:solidFill>
                <a:latin typeface="Roboto"/>
              </a:rPr>
              <a:t>Преимущества\Недостатки:</a:t>
            </a:r>
          </a:p>
          <a:p>
            <a:pPr fontAlgn="base"/>
            <a:endParaRPr lang="ru-RU" sz="2000" b="1" dirty="0">
              <a:solidFill>
                <a:srgbClr val="EB9035"/>
              </a:solidFill>
              <a:latin typeface="Roboto"/>
            </a:endParaRPr>
          </a:p>
          <a:p>
            <a:pPr fontAlgn="base"/>
            <a:endParaRPr lang="ru-RU" sz="2000" dirty="0">
              <a:solidFill>
                <a:srgbClr val="EB9035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небольшой размер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возможность масштабирования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+ реалистичность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1128D6-3CAD-4B93-8EB8-276357C5150B}"/>
              </a:ext>
            </a:extLst>
          </p:cNvPr>
          <p:cNvSpPr/>
          <p:nvPr/>
        </p:nvSpPr>
        <p:spPr>
          <a:xfrm>
            <a:off x="6019060" y="221094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 необходимость качественного компьютерного оборудования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— ограничения в исходных математических фигурах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Наиболее распространенные форматы – BMP, PCX</a:t>
            </a:r>
          </a:p>
          <a:p>
            <a:pPr fontAlgn="base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Редакторы –  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Art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Dabbler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Fractal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Roboto"/>
              </a:rPr>
              <a:t>Explorer</a:t>
            </a:r>
            <a:endParaRPr lang="ru-RU" dirty="0">
              <a:solidFill>
                <a:schemeClr val="bg1">
                  <a:lumMod val="85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93228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1991</Words>
  <Application>Microsoft Office PowerPoint</Application>
  <PresentationFormat>Широкоэкранный</PresentationFormat>
  <Paragraphs>173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Linux Libertine</vt:lpstr>
      <vt:lpstr>PT Sans</vt:lpstr>
      <vt:lpstr>Roboto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Сотникова Екатерина Владимировна</dc:creator>
  <cp:lastModifiedBy>Сотникова Екатерина Владимировна</cp:lastModifiedBy>
  <cp:revision>43</cp:revision>
  <dcterms:created xsi:type="dcterms:W3CDTF">2023-03-06T09:01:11Z</dcterms:created>
  <dcterms:modified xsi:type="dcterms:W3CDTF">2023-03-24T08:42:18Z</dcterms:modified>
</cp:coreProperties>
</file>