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5143500" type="screen16x9"/>
  <p:notesSz cx="6858000" cy="9144000"/>
  <p:embeddedFontLst>
    <p:embeddedFont>
      <p:font typeface="Oswald" charset="-52"/>
      <p:regular r:id="rId59"/>
      <p:bold r:id="rId60"/>
    </p:embeddedFont>
    <p:embeddedFont>
      <p:font typeface="Average" charset="0"/>
      <p:regular r:id="rId6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170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7" d="100"/>
          <a:sy n="147" d="100"/>
        </p:scale>
        <p:origin x="-594" y="-96"/>
      </p:cViewPr>
      <p:guideLst>
        <p:guide orient="horz" pos="1701"/>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2.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b11866cc3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b11866cc3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b26b4e9886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b26b4e9886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b11866cc33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b11866cc33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b11866cc33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b11866cc33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b11866cc33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b11866cc33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b11866cc33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b11866cc33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b11866cc33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b11866cc33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b11866cc33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b11866cc33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b11866cc33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b11866cc33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b11866cc33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b11866cc33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98c2024488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98c2024488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b11866cc33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b11866cc33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b11866cc33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1b11866cc33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b11866cc33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b11866cc33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b11866cc33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1b11866cc33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b11866cc33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b11866cc33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1b11866cc33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1b11866cc33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b11866cc33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1b11866cc33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1b11866cc33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1b11866cc33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b26b4e9886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b26b4e9886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1b26b4e988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1b26b4e9886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b11866cc3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b11866cc3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b26b4e9886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1b26b4e9886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1b26b4e9886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1b26b4e988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1b26b4e9886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1b26b4e9886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b26b4e9886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1b26b4e9886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1b26b4e9886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1b26b4e9886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b26b4e9886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1b26b4e9886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1b26b4e9886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1b26b4e9886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1b26b4e9886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1b26b4e9886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1b26b4e9886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1b26b4e9886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1b26b4e988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1b26b4e988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b11866cc33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b11866cc33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1b26b4e9886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1b26b4e9886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1b26b4e9886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1b26b4e9886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1b26b4e9886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1b26b4e9886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1b26b4e9886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1b26b4e9886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1b26b4e9886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1b26b4e9886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b26b4e9886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1b26b4e9886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1b26b4e9886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1b26b4e9886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1b26b4e9886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1b26b4e9886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1b26b4e9886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1b26b4e9886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b26b4e9886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 name="Google Shape;370;g1b26b4e9886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b11866cc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b11866cc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1b26b4e9886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1b26b4e9886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1b26b4e9886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1b26b4e9886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1b26b4e9886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1b26b4e9886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b26b4e9886_0_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1b26b4e9886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1b26b4e9886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0" name="Google Shape;400;g1b26b4e9886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b26b4e9886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b26b4e9886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1b26b4e9886_0_1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1b26b4e9886_0_1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b11866cc33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b11866cc33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b11866cc33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b11866cc33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b11866cc33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b11866cc33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b11866cc33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b11866cc33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rgbClr val="B6D7A8"/>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71250" y="710850"/>
            <a:ext cx="7801500" cy="3721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ru" sz="3100" dirty="0" smtClean="0">
                <a:solidFill>
                  <a:srgbClr val="274E13"/>
                </a:solidFill>
                <a:latin typeface="Times New Roman"/>
                <a:ea typeface="Times New Roman"/>
                <a:cs typeface="Times New Roman"/>
                <a:sym typeface="Times New Roman"/>
              </a:rPr>
              <a:t/>
            </a:r>
            <a:br>
              <a:rPr lang="ru" sz="3100" dirty="0" smtClean="0">
                <a:solidFill>
                  <a:srgbClr val="274E13"/>
                </a:solidFill>
                <a:latin typeface="Times New Roman"/>
                <a:ea typeface="Times New Roman"/>
                <a:cs typeface="Times New Roman"/>
                <a:sym typeface="Times New Roman"/>
              </a:rPr>
            </a:br>
            <a:r>
              <a:rPr lang="ru" sz="3100" dirty="0" smtClean="0">
                <a:solidFill>
                  <a:srgbClr val="274E13"/>
                </a:solidFill>
                <a:latin typeface="Times New Roman"/>
                <a:ea typeface="Times New Roman"/>
                <a:cs typeface="Times New Roman"/>
                <a:sym typeface="Times New Roman"/>
              </a:rPr>
              <a:t>ГЛАВА </a:t>
            </a:r>
            <a:r>
              <a:rPr lang="ru" sz="3100" dirty="0">
                <a:solidFill>
                  <a:srgbClr val="274E13"/>
                </a:solidFill>
                <a:latin typeface="Times New Roman"/>
                <a:ea typeface="Times New Roman"/>
                <a:cs typeface="Times New Roman"/>
                <a:sym typeface="Times New Roman"/>
              </a:rPr>
              <a:t>2</a:t>
            </a:r>
            <a:endParaRPr sz="3100" dirty="0">
              <a:solidFill>
                <a:srgbClr val="274E13"/>
              </a:solidFill>
              <a:latin typeface="Times New Roman"/>
              <a:ea typeface="Times New Roman"/>
              <a:cs typeface="Times New Roman"/>
              <a:sym typeface="Times New Roman"/>
            </a:endParaRPr>
          </a:p>
          <a:p>
            <a:pPr marL="0" lvl="0" indent="0" algn="ctr" rtl="0">
              <a:spcBef>
                <a:spcPts val="0"/>
              </a:spcBef>
              <a:spcAft>
                <a:spcPts val="0"/>
              </a:spcAft>
              <a:buNone/>
            </a:pPr>
            <a:endParaRPr sz="3100" dirty="0">
              <a:solidFill>
                <a:srgbClr val="18181A"/>
              </a:solidFill>
              <a:latin typeface="Times New Roman"/>
              <a:ea typeface="Times New Roman"/>
              <a:cs typeface="Times New Roman"/>
              <a:sym typeface="Times New Roman"/>
            </a:endParaRPr>
          </a:p>
          <a:p>
            <a:pPr marL="0" lvl="0" indent="0" algn="ctr" rtl="0">
              <a:lnSpc>
                <a:spcPct val="150000"/>
              </a:lnSpc>
              <a:spcBef>
                <a:spcPts val="0"/>
              </a:spcBef>
              <a:spcAft>
                <a:spcPts val="0"/>
              </a:spcAft>
              <a:buNone/>
            </a:pPr>
            <a:r>
              <a:rPr lang="ru" sz="3100" dirty="0">
                <a:solidFill>
                  <a:srgbClr val="274E13"/>
                </a:solidFill>
                <a:latin typeface="Times New Roman"/>
                <a:ea typeface="Times New Roman"/>
                <a:cs typeface="Times New Roman"/>
                <a:sym typeface="Times New Roman"/>
              </a:rPr>
              <a:t>ПРЕДПРИНИМАТЕЛЬСТВО</a:t>
            </a:r>
            <a:endParaRPr sz="3100" dirty="0">
              <a:solidFill>
                <a:srgbClr val="274E13"/>
              </a:solidFill>
              <a:latin typeface="Times New Roman"/>
              <a:ea typeface="Times New Roman"/>
              <a:cs typeface="Times New Roman"/>
              <a:sym typeface="Times New Roman"/>
            </a:endParaRPr>
          </a:p>
          <a:p>
            <a:pPr marL="0" lvl="0" indent="0" algn="ctr" rtl="0">
              <a:lnSpc>
                <a:spcPct val="150000"/>
              </a:lnSpc>
              <a:spcBef>
                <a:spcPts val="0"/>
              </a:spcBef>
              <a:spcAft>
                <a:spcPts val="0"/>
              </a:spcAft>
              <a:buNone/>
            </a:pPr>
            <a:r>
              <a:rPr lang="ru" sz="3100" dirty="0">
                <a:solidFill>
                  <a:srgbClr val="274E13"/>
                </a:solidFill>
                <a:latin typeface="Times New Roman"/>
                <a:ea typeface="Times New Roman"/>
                <a:cs typeface="Times New Roman"/>
                <a:sym typeface="Times New Roman"/>
              </a:rPr>
              <a:t>И ОРГАНИЗАЦИОННО-ПРАВОВЫЕ</a:t>
            </a:r>
            <a:endParaRPr sz="3100" dirty="0">
              <a:solidFill>
                <a:srgbClr val="274E13"/>
              </a:solidFill>
              <a:latin typeface="Times New Roman"/>
              <a:ea typeface="Times New Roman"/>
              <a:cs typeface="Times New Roman"/>
              <a:sym typeface="Times New Roman"/>
            </a:endParaRPr>
          </a:p>
          <a:p>
            <a:pPr marL="0" lvl="0" indent="0" algn="ctr" rtl="0">
              <a:lnSpc>
                <a:spcPct val="150000"/>
              </a:lnSpc>
              <a:spcBef>
                <a:spcPts val="0"/>
              </a:spcBef>
              <a:spcAft>
                <a:spcPts val="0"/>
              </a:spcAft>
              <a:buNone/>
            </a:pPr>
            <a:r>
              <a:rPr lang="ru" sz="3100" dirty="0">
                <a:solidFill>
                  <a:srgbClr val="274E13"/>
                </a:solidFill>
                <a:latin typeface="Times New Roman"/>
                <a:ea typeface="Times New Roman"/>
                <a:cs typeface="Times New Roman"/>
                <a:sym typeface="Times New Roman"/>
              </a:rPr>
              <a:t>ФОРМЫ ОРГАНИЗАЦИЙ</a:t>
            </a:r>
            <a:endParaRPr sz="3100" dirty="0">
              <a:solidFill>
                <a:srgbClr val="274E13"/>
              </a:solidFill>
              <a:latin typeface="Times New Roman"/>
              <a:ea typeface="Times New Roman"/>
              <a:cs typeface="Times New Roman"/>
              <a:sym typeface="Times New Roman"/>
            </a:endParaRPr>
          </a:p>
          <a:p>
            <a:pPr marL="0" lvl="0" indent="0" algn="ctr" rtl="0">
              <a:spcBef>
                <a:spcPts val="0"/>
              </a:spcBef>
              <a:spcAft>
                <a:spcPts val="0"/>
              </a:spcAft>
              <a:buNone/>
            </a:pPr>
            <a:endParaRPr dirty="0"/>
          </a:p>
        </p:txBody>
      </p:sp>
      <p:sp>
        <p:nvSpPr>
          <p:cNvPr id="60" name="Google Shape;60;p13"/>
          <p:cNvSpPr txBox="1"/>
          <p:nvPr/>
        </p:nvSpPr>
        <p:spPr>
          <a:xfrm>
            <a:off x="1071900" y="275975"/>
            <a:ext cx="7000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ru">
                <a:solidFill>
                  <a:srgbClr val="274E13"/>
                </a:solidFill>
                <a:latin typeface="Times New Roman"/>
                <a:ea typeface="Times New Roman"/>
                <a:cs typeface="Times New Roman"/>
                <a:sym typeface="Times New Roman"/>
              </a:rPr>
              <a:t>ГАПОУ КК «Новороссийский колледж строительства и экономики»</a:t>
            </a:r>
            <a:endParaRPr>
              <a:solidFill>
                <a:srgbClr val="274E13"/>
              </a:solidFill>
              <a:latin typeface="Average"/>
              <a:ea typeface="Average"/>
              <a:cs typeface="Average"/>
              <a:sym typeface="Average"/>
            </a:endParaRPr>
          </a:p>
        </p:txBody>
      </p:sp>
      <p:pic>
        <p:nvPicPr>
          <p:cNvPr id="61" name="Google Shape;61;p13"/>
          <p:cNvPicPr preferRelativeResize="0"/>
          <p:nvPr/>
        </p:nvPicPr>
        <p:blipFill>
          <a:blip r:embed="rId3">
            <a:alphaModFix amt="41000"/>
          </a:blip>
          <a:stretch>
            <a:fillRect/>
          </a:stretch>
        </p:blipFill>
        <p:spPr>
          <a:xfrm>
            <a:off x="2654850" y="3064300"/>
            <a:ext cx="3253898" cy="22386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p:nvPr/>
        </p:nvSpPr>
        <p:spPr>
          <a:xfrm>
            <a:off x="0" y="250900"/>
            <a:ext cx="9144000" cy="4002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endParaRPr/>
          </a:p>
        </p:txBody>
      </p:sp>
      <p:sp>
        <p:nvSpPr>
          <p:cNvPr id="122" name="Google Shape;122;p22"/>
          <p:cNvSpPr txBox="1"/>
          <p:nvPr/>
        </p:nvSpPr>
        <p:spPr>
          <a:xfrm>
            <a:off x="526900" y="1173803"/>
            <a:ext cx="8304900" cy="33239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dirty="0">
                <a:latin typeface="Times New Roman"/>
                <a:ea typeface="Times New Roman"/>
                <a:cs typeface="Times New Roman"/>
                <a:sym typeface="Times New Roman"/>
              </a:rPr>
              <a:t>Производственное предпринимательство </a:t>
            </a:r>
            <a:r>
              <a:rPr lang="ru" sz="1900" dirty="0">
                <a:latin typeface="Times New Roman"/>
                <a:ea typeface="Times New Roman"/>
                <a:cs typeface="Times New Roman"/>
                <a:sym typeface="Times New Roman"/>
              </a:rPr>
              <a:t>является самым сложным и трудным, особенно</a:t>
            </a:r>
            <a:endParaRPr sz="1900" dirty="0">
              <a:latin typeface="Times New Roman"/>
              <a:ea typeface="Times New Roman"/>
              <a:cs typeface="Times New Roman"/>
              <a:sym typeface="Times New Roman"/>
            </a:endParaRPr>
          </a:p>
          <a:p>
            <a:pPr marL="0" lvl="0" indent="0" algn="l" rtl="0">
              <a:spcBef>
                <a:spcPts val="0"/>
              </a:spcBef>
              <a:spcAft>
                <a:spcPts val="0"/>
              </a:spcAft>
              <a:buNone/>
            </a:pPr>
            <a:r>
              <a:rPr lang="ru" sz="1900" dirty="0">
                <a:latin typeface="Times New Roman"/>
                <a:ea typeface="Times New Roman"/>
                <a:cs typeface="Times New Roman"/>
                <a:sym typeface="Times New Roman"/>
              </a:rPr>
              <a:t>в условиях современной российской действительности, поэтому подавляющее большинство отечественных предпринимателей устремляется преимущественно в коммерческое и торгово-посредническое русло.</a:t>
            </a:r>
            <a:endParaRPr sz="1900" dirty="0">
              <a:latin typeface="Times New Roman"/>
              <a:ea typeface="Times New Roman"/>
              <a:cs typeface="Times New Roman"/>
              <a:sym typeface="Times New Roman"/>
            </a:endParaRPr>
          </a:p>
          <a:p>
            <a:pPr marL="0" lvl="0" indent="0" algn="l" rtl="0">
              <a:spcBef>
                <a:spcPts val="0"/>
              </a:spcBef>
              <a:spcAft>
                <a:spcPts val="0"/>
              </a:spcAft>
              <a:buNone/>
            </a:pPr>
            <a:endParaRPr sz="1900" dirty="0">
              <a:latin typeface="Times New Roman"/>
              <a:ea typeface="Times New Roman"/>
              <a:cs typeface="Times New Roman"/>
              <a:sym typeface="Times New Roman"/>
            </a:endParaRPr>
          </a:p>
          <a:p>
            <a:pPr marL="0" lvl="0" indent="0" algn="l" rtl="0">
              <a:spcBef>
                <a:spcPts val="0"/>
              </a:spcBef>
              <a:spcAft>
                <a:spcPts val="0"/>
              </a:spcAft>
              <a:buNone/>
            </a:pPr>
            <a:r>
              <a:rPr lang="ru" sz="1900" dirty="0">
                <a:latin typeface="Times New Roman"/>
                <a:ea typeface="Times New Roman"/>
                <a:cs typeface="Times New Roman"/>
                <a:sym typeface="Times New Roman"/>
              </a:rPr>
              <a:t>Однако по мере стабилизации политической и экономической</a:t>
            </a:r>
            <a:endParaRPr sz="1900" dirty="0">
              <a:latin typeface="Times New Roman"/>
              <a:ea typeface="Times New Roman"/>
              <a:cs typeface="Times New Roman"/>
              <a:sym typeface="Times New Roman"/>
            </a:endParaRPr>
          </a:p>
          <a:p>
            <a:pPr marL="0" lvl="0" indent="0" algn="l" rtl="0">
              <a:spcBef>
                <a:spcPts val="0"/>
              </a:spcBef>
              <a:spcAft>
                <a:spcPts val="0"/>
              </a:spcAft>
              <a:buNone/>
            </a:pPr>
            <a:r>
              <a:rPr lang="ru" sz="1900" dirty="0">
                <a:latin typeface="Times New Roman"/>
                <a:ea typeface="Times New Roman"/>
                <a:cs typeface="Times New Roman"/>
                <a:sym typeface="Times New Roman"/>
              </a:rPr>
              <a:t>обстановки в обществе производственное предпринимательство должно занять достойное место, ибо оно является определяющим для развития экономики страны.</a:t>
            </a:r>
            <a:endParaRPr sz="1900" dirty="0">
              <a:latin typeface="Times New Roman"/>
              <a:ea typeface="Times New Roman"/>
              <a:cs typeface="Times New Roman"/>
              <a:sym typeface="Times New Roman"/>
            </a:endParaRPr>
          </a:p>
          <a:p>
            <a:pPr marL="0" lvl="0" indent="0" algn="l" rtl="0">
              <a:spcBef>
                <a:spcPts val="0"/>
              </a:spcBef>
              <a:spcAft>
                <a:spcPts val="0"/>
              </a:spcAft>
              <a:buNone/>
            </a:pPr>
            <a:endParaRPr dirty="0">
              <a:latin typeface="Average"/>
              <a:ea typeface="Average"/>
              <a:cs typeface="Average"/>
              <a:sym typeface="Average"/>
            </a:endParaRPr>
          </a:p>
        </p:txBody>
      </p:sp>
      <p:sp>
        <p:nvSpPr>
          <p:cNvPr id="123" name="Google Shape;123;p22"/>
          <p:cNvSpPr txBox="1"/>
          <p:nvPr/>
        </p:nvSpPr>
        <p:spPr>
          <a:xfrm>
            <a:off x="603114" y="189400"/>
            <a:ext cx="8099899" cy="846355"/>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p:nvPr/>
        </p:nvSpPr>
        <p:spPr>
          <a:xfrm>
            <a:off x="0" y="250900"/>
            <a:ext cx="9144000" cy="4002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endParaRPr/>
          </a:p>
        </p:txBody>
      </p:sp>
      <p:sp>
        <p:nvSpPr>
          <p:cNvPr id="129" name="Google Shape;129;p23"/>
          <p:cNvSpPr txBox="1"/>
          <p:nvPr/>
        </p:nvSpPr>
        <p:spPr>
          <a:xfrm>
            <a:off x="526900" y="840525"/>
            <a:ext cx="8304900" cy="3032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ctr" rtl="0">
              <a:spcBef>
                <a:spcPts val="0"/>
              </a:spcBef>
              <a:spcAft>
                <a:spcPts val="0"/>
              </a:spcAft>
              <a:buNone/>
            </a:pPr>
            <a:r>
              <a:rPr lang="ru" sz="1900" b="1">
                <a:latin typeface="Times New Roman"/>
                <a:ea typeface="Times New Roman"/>
                <a:cs typeface="Times New Roman"/>
                <a:sym typeface="Times New Roman"/>
              </a:rPr>
              <a:t>Производственное предпринимательство.</a:t>
            </a: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К производственному предпринимательству </a:t>
            </a:r>
            <a:r>
              <a:rPr lang="ru" sz="1900" b="1">
                <a:latin typeface="Times New Roman"/>
                <a:ea typeface="Times New Roman"/>
                <a:cs typeface="Times New Roman"/>
                <a:sym typeface="Times New Roman"/>
              </a:rPr>
              <a:t>относится деятельность</a:t>
            </a:r>
            <a:r>
              <a:rPr lang="ru" sz="1900">
                <a:latin typeface="Times New Roman"/>
                <a:ea typeface="Times New Roman"/>
                <a:cs typeface="Times New Roman"/>
                <a:sym typeface="Times New Roman"/>
              </a:rPr>
              <a:t>, направленная на производство продукции, проведение работ и услуг, сбор, обработку и предоставление информации, создание других ценностей, подлежащих последующей реализации. </a:t>
            </a:r>
            <a:endParaRPr>
              <a:latin typeface="Average"/>
              <a:ea typeface="Average"/>
              <a:cs typeface="Average"/>
              <a:sym typeface="Average"/>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pic>
        <p:nvPicPr>
          <p:cNvPr id="130" name="Google Shape;130;p23"/>
          <p:cNvPicPr preferRelativeResize="0"/>
          <p:nvPr/>
        </p:nvPicPr>
        <p:blipFill>
          <a:blip r:embed="rId3">
            <a:alphaModFix amt="20000"/>
          </a:blip>
          <a:stretch>
            <a:fillRect/>
          </a:stretch>
        </p:blipFill>
        <p:spPr>
          <a:xfrm>
            <a:off x="6536025" y="3095000"/>
            <a:ext cx="2295775" cy="1847775"/>
          </a:xfrm>
          <a:prstGeom prst="rect">
            <a:avLst/>
          </a:prstGeom>
          <a:noFill/>
          <a:ln>
            <a:noFill/>
          </a:ln>
        </p:spPr>
      </p:pic>
      <p:sp>
        <p:nvSpPr>
          <p:cNvPr id="131" name="Google Shape;131;p23"/>
          <p:cNvSpPr txBox="1"/>
          <p:nvPr/>
        </p:nvSpPr>
        <p:spPr>
          <a:xfrm>
            <a:off x="363166" y="189400"/>
            <a:ext cx="8501974" cy="846355"/>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p:nvPr/>
        </p:nvSpPr>
        <p:spPr>
          <a:xfrm>
            <a:off x="351275" y="1216875"/>
            <a:ext cx="8944800" cy="3719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Коммерческое предпринимательство</a:t>
            </a:r>
            <a:r>
              <a:rPr lang="ru" sz="1900">
                <a:latin typeface="Times New Roman"/>
                <a:ea typeface="Times New Roman"/>
                <a:cs typeface="Times New Roman"/>
                <a:sym typeface="Times New Roman"/>
              </a:rPr>
              <a:t> характеризуется тем, что</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суть его составляют товарно-денежные отношения, торгово-обменные</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операции. Иными словами, имеет место перепродажа товаров и услуг.</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В отличие от производственно-предпринимательской деятельности, здесь нет необходимости обеспечения производственными ресурсами, связанными с выпуском продукции и др.</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Особым объектом</a:t>
            </a:r>
            <a:r>
              <a:rPr lang="ru" sz="1900">
                <a:latin typeface="Times New Roman"/>
                <a:ea typeface="Times New Roman"/>
                <a:cs typeface="Times New Roman"/>
                <a:sym typeface="Times New Roman"/>
              </a:rPr>
              <a:t> коммерческого бизнеса являются экспортно-импортные операции, в ходе которых товар закупается в одной стране, а продается в другой.</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137" name="Google Shape;137;p24"/>
          <p:cNvSpPr txBox="1"/>
          <p:nvPr/>
        </p:nvSpPr>
        <p:spPr>
          <a:xfrm>
            <a:off x="0" y="23835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p:nvPr/>
        </p:nvSpPr>
        <p:spPr>
          <a:xfrm>
            <a:off x="0" y="225825"/>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p>
        </p:txBody>
      </p:sp>
      <p:pic>
        <p:nvPicPr>
          <p:cNvPr id="143" name="Google Shape;143;p25"/>
          <p:cNvPicPr preferRelativeResize="0"/>
          <p:nvPr/>
        </p:nvPicPr>
        <p:blipFill>
          <a:blip r:embed="rId3">
            <a:alphaModFix amt="20000"/>
          </a:blip>
          <a:stretch>
            <a:fillRect/>
          </a:stretch>
        </p:blipFill>
        <p:spPr>
          <a:xfrm>
            <a:off x="2685575" y="1071900"/>
            <a:ext cx="3461524" cy="3461524"/>
          </a:xfrm>
          <a:prstGeom prst="rect">
            <a:avLst/>
          </a:prstGeom>
          <a:noFill/>
          <a:ln>
            <a:noFill/>
          </a:ln>
        </p:spPr>
      </p:pic>
      <p:sp>
        <p:nvSpPr>
          <p:cNvPr id="144" name="Google Shape;144;p25"/>
          <p:cNvSpPr txBox="1"/>
          <p:nvPr/>
        </p:nvSpPr>
        <p:spPr>
          <a:xfrm>
            <a:off x="231450" y="1141600"/>
            <a:ext cx="8681100" cy="3090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Финансовое предпринимательство</a:t>
            </a:r>
            <a:r>
              <a:rPr lang="ru" sz="1900">
                <a:latin typeface="Times New Roman"/>
                <a:ea typeface="Times New Roman"/>
                <a:cs typeface="Times New Roman"/>
                <a:sym typeface="Times New Roman"/>
              </a:rPr>
              <a:t> является разновидностью коммерческого, поскольку объектом его купли-продажи выступает специфический товар: деньги, валюта, ценные бумаги (акции, облигации,</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векселя, ваучеры и т.д.), т.е. происходит покупка и продажа денег и ценных бумаг по ценам, обеспечивающим получение прибыли.</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С переходом к рыночным отношениям рынок денег, валюты и ценных бумаг становится реальностью. </a:t>
            </a: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6"/>
          <p:cNvSpPr txBox="1"/>
          <p:nvPr/>
        </p:nvSpPr>
        <p:spPr>
          <a:xfrm>
            <a:off x="652350" y="1317250"/>
            <a:ext cx="7702800" cy="324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a:latin typeface="Times New Roman"/>
                <a:ea typeface="Times New Roman"/>
                <a:cs typeface="Times New Roman"/>
                <a:sym typeface="Times New Roman"/>
              </a:rPr>
              <a:t>Поскольку </a:t>
            </a:r>
            <a:r>
              <a:rPr lang="ru" sz="1900" b="1">
                <a:latin typeface="Times New Roman"/>
                <a:ea typeface="Times New Roman"/>
                <a:cs typeface="Times New Roman"/>
                <a:sym typeface="Times New Roman"/>
              </a:rPr>
              <a:t>финансовое предпринимательство</a:t>
            </a:r>
            <a:r>
              <a:rPr lang="ru" sz="1900">
                <a:latin typeface="Times New Roman"/>
                <a:ea typeface="Times New Roman"/>
                <a:cs typeface="Times New Roman"/>
                <a:sym typeface="Times New Roman"/>
              </a:rPr>
              <a:t> — это разновидность коммерческого, то технология финансовой предпринимательской сделки аналогична технологии коммерческой с той лишь разницей, что товаром являются финансовые активы.</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Его </a:t>
            </a:r>
            <a:r>
              <a:rPr lang="ru" sz="1900" b="1">
                <a:latin typeface="Times New Roman"/>
                <a:ea typeface="Times New Roman"/>
                <a:cs typeface="Times New Roman"/>
                <a:sym typeface="Times New Roman"/>
              </a:rPr>
              <a:t>участниками</a:t>
            </a:r>
            <a:r>
              <a:rPr lang="ru" sz="1900">
                <a:latin typeface="Times New Roman"/>
                <a:ea typeface="Times New Roman"/>
                <a:cs typeface="Times New Roman"/>
                <a:sym typeface="Times New Roman"/>
              </a:rPr>
              <a:t> выступают коммерческие банки, фондовые биржи, предприятия, организации и физические лица — </a:t>
            </a:r>
            <a:r>
              <a:rPr lang="ru" sz="1900" b="1">
                <a:latin typeface="Times New Roman"/>
                <a:ea typeface="Times New Roman"/>
                <a:cs typeface="Times New Roman"/>
                <a:sym typeface="Times New Roman"/>
              </a:rPr>
              <a:t>предприниматели</a:t>
            </a:r>
            <a:r>
              <a:rPr lang="ru" sz="1900">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a:p>
            <a:pPr marL="0" lvl="0" indent="0" algn="l" rtl="0">
              <a:spcBef>
                <a:spcPts val="0"/>
              </a:spcBef>
              <a:spcAft>
                <a:spcPts val="0"/>
              </a:spcAft>
              <a:buNone/>
            </a:pPr>
            <a:endParaRPr>
              <a:latin typeface="Average"/>
              <a:ea typeface="Average"/>
              <a:cs typeface="Average"/>
              <a:sym typeface="Average"/>
            </a:endParaRPr>
          </a:p>
        </p:txBody>
      </p:sp>
      <p:sp>
        <p:nvSpPr>
          <p:cNvPr id="150" name="Google Shape;150;p26"/>
          <p:cNvSpPr txBox="1"/>
          <p:nvPr/>
        </p:nvSpPr>
        <p:spPr>
          <a:xfrm>
            <a:off x="0" y="23835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latin typeface="Average"/>
              <a:ea typeface="Average"/>
              <a:cs typeface="Average"/>
              <a:sym typeface="Average"/>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b="1" dirty="0">
                <a:solidFill>
                  <a:srgbClr val="262633"/>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156" name="Google Shape;156;p27"/>
          <p:cNvSpPr txBox="1"/>
          <p:nvPr/>
        </p:nvSpPr>
        <p:spPr>
          <a:xfrm>
            <a:off x="457200" y="1455225"/>
            <a:ext cx="8229600" cy="3529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Существующие и действующие в экономике страны предприятия достаточно разнообразны по своему организационно-правовому устройству, масштабности, профилю деятельности. </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Однако при всем кажущемся многообразии видов они подразделяются на упорядоченные группы, для которых выработаны вполне определенные нормы хозяйственного законодательства, регламентирующие их деятельность.</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 Организационно-правовые формы организаций (предприятий) </a:t>
            </a:r>
            <a:endParaRPr sz="2200" dirty="0">
              <a:latin typeface="Average"/>
              <a:ea typeface="Average"/>
              <a:cs typeface="Average"/>
              <a:sym typeface="Average"/>
            </a:endParaRPr>
          </a:p>
        </p:txBody>
      </p:sp>
      <p:sp>
        <p:nvSpPr>
          <p:cNvPr id="162" name="Google Shape;162;p28"/>
          <p:cNvSpPr txBox="1"/>
          <p:nvPr/>
        </p:nvSpPr>
        <p:spPr>
          <a:xfrm>
            <a:off x="457200" y="1455225"/>
            <a:ext cx="8229600" cy="3529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Предпринимательское право допускае</a:t>
            </a:r>
            <a:r>
              <a:rPr lang="ru" sz="1900">
                <a:latin typeface="Times New Roman"/>
                <a:ea typeface="Times New Roman"/>
                <a:cs typeface="Times New Roman"/>
                <a:sym typeface="Times New Roman"/>
              </a:rPr>
              <a:t>т существование целого спектра форм предприятий. Российское законодательство признает наряду с индивидуальным предпринимательством такие формы, как коммерческие организации в виде хозяйственных товариществ (полных и коммандитных), обществ (с ограниченной ответственностью, акционерных), производственных кооперативов, государственных и муниципальных предприятий.</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 Организационно-правовые формы организаций (предприятий) </a:t>
            </a:r>
            <a:endParaRPr sz="2200" dirty="0">
              <a:latin typeface="Average"/>
              <a:ea typeface="Average"/>
              <a:cs typeface="Average"/>
              <a:sym typeface="Average"/>
            </a:endParaRPr>
          </a:p>
        </p:txBody>
      </p:sp>
      <p:sp>
        <p:nvSpPr>
          <p:cNvPr id="168" name="Google Shape;168;p29"/>
          <p:cNvSpPr txBox="1"/>
          <p:nvPr/>
        </p:nvSpPr>
        <p:spPr>
          <a:xfrm>
            <a:off x="457200" y="1066325"/>
            <a:ext cx="8229600" cy="5211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Хозяйственные товарищества (ХТ)</a:t>
            </a:r>
            <a:r>
              <a:rPr lang="ru" sz="1900">
                <a:latin typeface="Times New Roman"/>
                <a:ea typeface="Times New Roman"/>
                <a:cs typeface="Times New Roman"/>
                <a:sym typeface="Times New Roman"/>
              </a:rPr>
              <a:t>. Предпринимательская деятельность в своей индивидуальной форме обладает весьма ограниченными возможностями, распространяясь в основном на малый бизнес.</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Для более крупного предпринимательства приходится соединять усилия нескольких лиц, переходя к коллективному предпринимательству. Объединение участников предпринимательской деятельности, партнеров для совместного бизнеса называют товариществом.</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Участие партнеров</a:t>
            </a:r>
            <a:r>
              <a:rPr lang="ru" sz="1900">
                <a:latin typeface="Times New Roman"/>
                <a:ea typeface="Times New Roman"/>
                <a:cs typeface="Times New Roman"/>
                <a:sym typeface="Times New Roman"/>
              </a:rPr>
              <a:t> в товариществе принято скреплять письменным соглашением, или договором. В целях более тесного и прочного союза товарищество оформляется как предприятие. Товарищество позволяет соединить не только усилия, но и капиталы его участников.</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 Организационно-правовые формы организаций (предприятий) </a:t>
            </a:r>
            <a:endParaRPr sz="2200" dirty="0">
              <a:latin typeface="Average"/>
              <a:ea typeface="Average"/>
              <a:cs typeface="Average"/>
              <a:sym typeface="Average"/>
            </a:endParaRPr>
          </a:p>
        </p:txBody>
      </p:sp>
      <p:sp>
        <p:nvSpPr>
          <p:cNvPr id="174" name="Google Shape;174;p30"/>
          <p:cNvSpPr txBox="1"/>
          <p:nvPr/>
        </p:nvSpPr>
        <p:spPr>
          <a:xfrm>
            <a:off x="457200" y="1455225"/>
            <a:ext cx="8229600" cy="151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175" name="Google Shape;175;p30"/>
          <p:cNvSpPr txBox="1"/>
          <p:nvPr/>
        </p:nvSpPr>
        <p:spPr>
          <a:xfrm>
            <a:off x="112900" y="686325"/>
            <a:ext cx="9081300" cy="5693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endParaRPr sz="1900" b="1">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ru" sz="1900" b="1">
                <a:latin typeface="Times New Roman"/>
                <a:ea typeface="Times New Roman"/>
                <a:cs typeface="Times New Roman"/>
                <a:sym typeface="Times New Roman"/>
              </a:rPr>
              <a:t>Первоначальный вклад называют уставным, или складочным, капиталом</a:t>
            </a:r>
            <a:r>
              <a:rPr lang="ru" sz="1900">
                <a:latin typeface="Times New Roman"/>
                <a:ea typeface="Times New Roman"/>
                <a:cs typeface="Times New Roman"/>
                <a:sym typeface="Times New Roman"/>
              </a:rPr>
              <a:t>.</a:t>
            </a:r>
            <a:endParaRPr sz="1900">
              <a:latin typeface="Times New Roman"/>
              <a:ea typeface="Times New Roman"/>
              <a:cs typeface="Times New Roman"/>
              <a:sym typeface="Times New Roman"/>
            </a:endParaRPr>
          </a:p>
          <a:p>
            <a:pPr marL="0" lvl="0" indent="0" algn="ctr"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Участники хозяйственных товариществ</a:t>
            </a:r>
            <a:r>
              <a:rPr lang="ru" sz="1900">
                <a:latin typeface="Times New Roman"/>
                <a:ea typeface="Times New Roman"/>
                <a:cs typeface="Times New Roman"/>
                <a:sym typeface="Times New Roman"/>
              </a:rPr>
              <a:t> несут ряд обязательств перед организациями, членами которых они являются.</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Участники обязаны выполнять требования учредительных документов, своевременно и полностью вносить предусмотренные взносы, вклады, сохранять коммерческую тайну, не разглашать конфиденциальных сведений. </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Лица, которые создают хозяйственное товарищество, именуются его учредителями.</a:t>
            </a:r>
            <a:endParaRPr sz="1900" b="1">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ctr"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ctr" rtl="0">
              <a:spcBef>
                <a:spcPts val="0"/>
              </a:spcBef>
              <a:spcAft>
                <a:spcPts val="0"/>
              </a:spcAft>
              <a:buNone/>
            </a:pPr>
            <a:endParaRPr sz="1900">
              <a:highlight>
                <a:srgbClr val="FFFFFF"/>
              </a:highlight>
              <a:latin typeface="Times New Roman"/>
              <a:ea typeface="Times New Roman"/>
              <a:cs typeface="Times New Roman"/>
              <a:sym typeface="Times New Roman"/>
            </a:endParaRPr>
          </a:p>
          <a:p>
            <a:pPr marL="0" lvl="0" indent="0" algn="ctr"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Google Shape;180;p31"/>
          <p:cNvPicPr preferRelativeResize="0"/>
          <p:nvPr/>
        </p:nvPicPr>
        <p:blipFill>
          <a:blip r:embed="rId3">
            <a:alphaModFix amt="20000"/>
          </a:blip>
          <a:stretch>
            <a:fillRect/>
          </a:stretch>
        </p:blipFill>
        <p:spPr>
          <a:xfrm>
            <a:off x="1606226" y="0"/>
            <a:ext cx="5931548" cy="5143499"/>
          </a:xfrm>
          <a:prstGeom prst="rect">
            <a:avLst/>
          </a:prstGeom>
          <a:noFill/>
          <a:ln>
            <a:noFill/>
          </a:ln>
        </p:spPr>
      </p:pic>
      <p:sp>
        <p:nvSpPr>
          <p:cNvPr id="181" name="Google Shape;181;p31"/>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182" name="Google Shape;182;p31"/>
          <p:cNvSpPr txBox="1"/>
          <p:nvPr/>
        </p:nvSpPr>
        <p:spPr>
          <a:xfrm>
            <a:off x="457200" y="1338650"/>
            <a:ext cx="8229600" cy="3732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Полные товарищества (ПТ)</a:t>
            </a:r>
            <a:r>
              <a:rPr lang="ru" sz="1900">
                <a:latin typeface="Times New Roman"/>
                <a:ea typeface="Times New Roman"/>
                <a:cs typeface="Times New Roman"/>
                <a:sym typeface="Times New Roman"/>
              </a:rPr>
              <a:t>. Полное товарищество создается для ведения его участниками (полными товарищами) предпринимательской деятельности на совместной основе в соответствии с заключенным между ними договором. Это добровольное объединение участников общего бизнеса на договорных началах.</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150">
              <a:highlight>
                <a:srgbClr val="FFFFFF"/>
              </a:highlight>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txBox="1">
            <a:spLocks noGrp="1"/>
          </p:cNvSpPr>
          <p:nvPr>
            <p:ph type="body" idx="1"/>
          </p:nvPr>
        </p:nvSpPr>
        <p:spPr>
          <a:xfrm>
            <a:off x="311700" y="1110025"/>
            <a:ext cx="8520600" cy="38202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endParaRPr sz="1150" b="1" dirty="0">
              <a:solidFill>
                <a:srgbClr val="000000"/>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7600" b="1" dirty="0">
                <a:solidFill>
                  <a:srgbClr val="000000"/>
                </a:solidFill>
                <a:latin typeface="Times New Roman"/>
                <a:ea typeface="Times New Roman"/>
                <a:cs typeface="Times New Roman"/>
                <a:sym typeface="Times New Roman"/>
              </a:rPr>
              <a:t>2.1</a:t>
            </a:r>
            <a:r>
              <a:rPr lang="ru" sz="7600" dirty="0">
                <a:solidFill>
                  <a:srgbClr val="000000"/>
                </a:solidFill>
                <a:latin typeface="Times New Roman"/>
                <a:ea typeface="Times New Roman"/>
                <a:cs typeface="Times New Roman"/>
                <a:sym typeface="Times New Roman"/>
              </a:rPr>
              <a:t>. Сущность и значение предпринимательской деятельности </a:t>
            </a:r>
            <a:endParaRPr sz="7600" dirty="0">
              <a:solidFill>
                <a:srgbClr val="000000"/>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7600" b="1" dirty="0">
                <a:solidFill>
                  <a:srgbClr val="000000"/>
                </a:solidFill>
                <a:latin typeface="Times New Roman"/>
                <a:ea typeface="Times New Roman"/>
                <a:cs typeface="Times New Roman"/>
                <a:sym typeface="Times New Roman"/>
              </a:rPr>
              <a:t>2.2</a:t>
            </a:r>
            <a:r>
              <a:rPr lang="ru" sz="7600" dirty="0">
                <a:solidFill>
                  <a:srgbClr val="000000"/>
                </a:solidFill>
                <a:latin typeface="Times New Roman"/>
                <a:ea typeface="Times New Roman"/>
                <a:cs typeface="Times New Roman"/>
                <a:sym typeface="Times New Roman"/>
              </a:rPr>
              <a:t>. Виды предпринимательской деятельности</a:t>
            </a:r>
            <a:endParaRPr sz="7600" dirty="0">
              <a:solidFill>
                <a:srgbClr val="000000"/>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7600" b="1" dirty="0">
                <a:solidFill>
                  <a:srgbClr val="000000"/>
                </a:solidFill>
                <a:latin typeface="Times New Roman"/>
                <a:ea typeface="Times New Roman"/>
                <a:cs typeface="Times New Roman"/>
                <a:sym typeface="Times New Roman"/>
              </a:rPr>
              <a:t>2.3</a:t>
            </a:r>
            <a:r>
              <a:rPr lang="ru" sz="7600" dirty="0">
                <a:solidFill>
                  <a:srgbClr val="000000"/>
                </a:solidFill>
                <a:latin typeface="Times New Roman"/>
                <a:ea typeface="Times New Roman"/>
                <a:cs typeface="Times New Roman"/>
                <a:sym typeface="Times New Roman"/>
              </a:rPr>
              <a:t>.Организационно-правовые формы организаций (предприятий) </a:t>
            </a:r>
            <a:endParaRPr sz="7600" dirty="0">
              <a:solidFill>
                <a:srgbClr val="000000"/>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7600" b="1" dirty="0">
                <a:solidFill>
                  <a:srgbClr val="000000"/>
                </a:solidFill>
                <a:latin typeface="Times New Roman"/>
                <a:ea typeface="Times New Roman"/>
                <a:cs typeface="Times New Roman"/>
                <a:sym typeface="Times New Roman"/>
              </a:rPr>
              <a:t>2.4</a:t>
            </a:r>
            <a:r>
              <a:rPr lang="ru" sz="7600" dirty="0">
                <a:solidFill>
                  <a:srgbClr val="000000"/>
                </a:solidFill>
                <a:latin typeface="Times New Roman"/>
                <a:ea typeface="Times New Roman"/>
                <a:cs typeface="Times New Roman"/>
                <a:sym typeface="Times New Roman"/>
              </a:rPr>
              <a:t>. Объединения организаций (предприятий) </a:t>
            </a:r>
            <a:endParaRPr sz="7600" dirty="0">
              <a:solidFill>
                <a:srgbClr val="000000"/>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7600" b="1" dirty="0">
                <a:solidFill>
                  <a:srgbClr val="000000"/>
                </a:solidFill>
                <a:latin typeface="Times New Roman"/>
                <a:ea typeface="Times New Roman"/>
                <a:cs typeface="Times New Roman"/>
                <a:sym typeface="Times New Roman"/>
              </a:rPr>
              <a:t>Вопросы для самопроверки</a:t>
            </a:r>
            <a:r>
              <a:rPr lang="ru" sz="7600" dirty="0">
                <a:solidFill>
                  <a:srgbClr val="000000"/>
                </a:solidFill>
                <a:latin typeface="Times New Roman"/>
                <a:ea typeface="Times New Roman"/>
                <a:cs typeface="Times New Roman"/>
                <a:sym typeface="Times New Roman"/>
              </a:rPr>
              <a:t> </a:t>
            </a:r>
            <a:endParaRPr sz="7600" dirty="0">
              <a:solidFill>
                <a:srgbClr val="000000"/>
              </a:solidFill>
              <a:latin typeface="Times New Roman"/>
              <a:ea typeface="Times New Roman"/>
              <a:cs typeface="Times New Roman"/>
              <a:sym typeface="Times New Roman"/>
            </a:endParaRPr>
          </a:p>
          <a:p>
            <a:pPr marL="0" lvl="0" indent="0" algn="l" rtl="0">
              <a:spcBef>
                <a:spcPts val="1200"/>
              </a:spcBef>
              <a:spcAft>
                <a:spcPts val="1200"/>
              </a:spcAft>
              <a:buNone/>
            </a:pPr>
            <a:endParaRPr dirty="0"/>
          </a:p>
        </p:txBody>
      </p:sp>
      <p:pic>
        <p:nvPicPr>
          <p:cNvPr id="68" name="Google Shape;68;p14"/>
          <p:cNvPicPr preferRelativeResize="0"/>
          <p:nvPr/>
        </p:nvPicPr>
        <p:blipFill>
          <a:blip r:embed="rId3">
            <a:alphaModFix amt="48000"/>
          </a:blip>
          <a:stretch>
            <a:fillRect/>
          </a:stretch>
        </p:blipFill>
        <p:spPr>
          <a:xfrm>
            <a:off x="6528125" y="1605313"/>
            <a:ext cx="2615875" cy="2615875"/>
          </a:xfrm>
          <a:prstGeom prst="rect">
            <a:avLst/>
          </a:prstGeom>
          <a:noFill/>
          <a:ln>
            <a:noFill/>
          </a:ln>
        </p:spPr>
      </p:pic>
      <p:sp>
        <p:nvSpPr>
          <p:cNvPr id="69" name="Google Shape;69;p14"/>
          <p:cNvSpPr txBox="1"/>
          <p:nvPr/>
        </p:nvSpPr>
        <p:spPr>
          <a:xfrm>
            <a:off x="489250" y="123216"/>
            <a:ext cx="8028900" cy="1223382"/>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200"/>
              </a:spcAft>
              <a:buNone/>
            </a:pPr>
            <a:r>
              <a:rPr lang="ru" sz="2500" b="1" dirty="0">
                <a:solidFill>
                  <a:srgbClr val="262633"/>
                </a:solidFill>
                <a:latin typeface="Times New Roman"/>
                <a:ea typeface="Times New Roman"/>
                <a:cs typeface="Times New Roman"/>
                <a:sym typeface="Times New Roman"/>
              </a:rPr>
              <a:t>Глава 2. Предпринимательство и организационно-правовые формы организаций</a:t>
            </a:r>
            <a:endParaRPr sz="2500" dirty="0">
              <a:latin typeface="Average"/>
              <a:ea typeface="Average"/>
              <a:cs typeface="Average"/>
              <a:sym typeface="Average"/>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2"/>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188" name="Google Shape;188;p32"/>
          <p:cNvSpPr txBox="1"/>
          <p:nvPr/>
        </p:nvSpPr>
        <p:spPr>
          <a:xfrm>
            <a:off x="457200" y="673750"/>
            <a:ext cx="8229600" cy="6759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Полное товарищество</a:t>
            </a:r>
            <a:r>
              <a:rPr lang="ru" sz="1900">
                <a:latin typeface="Times New Roman"/>
                <a:ea typeface="Times New Roman"/>
                <a:cs typeface="Times New Roman"/>
                <a:sym typeface="Times New Roman"/>
              </a:rPr>
              <a:t> является юридическим лицом, самостоятельной фирмой и обладает набором прав, позволяющих ему выступать в качестве субъекта хозяйственной деятельности.</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Одной из </a:t>
            </a:r>
            <a:r>
              <a:rPr lang="ru" sz="1900" b="1">
                <a:latin typeface="Times New Roman"/>
                <a:ea typeface="Times New Roman"/>
                <a:cs typeface="Times New Roman"/>
                <a:sym typeface="Times New Roman"/>
              </a:rPr>
              <a:t>характерных черт полного товарищества</a:t>
            </a:r>
            <a:r>
              <a:rPr lang="ru" sz="1900">
                <a:latin typeface="Times New Roman"/>
                <a:ea typeface="Times New Roman"/>
                <a:cs typeface="Times New Roman"/>
                <a:sym typeface="Times New Roman"/>
              </a:rPr>
              <a:t> является высокая степень и мера имущественной ответственности участников за выполнение принятых обязательств. В случае аварийной финансовой ситуации, когда у партнеров, объединившихся для ведения совместной предпринимательской деятельности, возникают долги, участники отвечают по обязательствам не только имуществом, которое они внесли и объединили для предпринимательства, но и всем своим личным имуществом.</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150">
              <a:highlight>
                <a:srgbClr val="FFFFFF"/>
              </a:highlight>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194" name="Google Shape;194;p33"/>
          <p:cNvSpPr txBox="1"/>
          <p:nvPr/>
        </p:nvSpPr>
        <p:spPr>
          <a:xfrm>
            <a:off x="457200" y="1455225"/>
            <a:ext cx="8229600" cy="151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195" name="Google Shape;195;p33"/>
          <p:cNvSpPr txBox="1"/>
          <p:nvPr/>
        </p:nvSpPr>
        <p:spPr>
          <a:xfrm>
            <a:off x="232050" y="1056900"/>
            <a:ext cx="8679900" cy="4086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Коммандитные товарищества (КТ)</a:t>
            </a:r>
            <a:r>
              <a:rPr lang="ru" sz="1900">
                <a:latin typeface="Times New Roman"/>
                <a:ea typeface="Times New Roman"/>
                <a:cs typeface="Times New Roman"/>
                <a:sym typeface="Times New Roman"/>
              </a:rPr>
              <a:t> подобно полному товариществу, представляет собой объединение нескольких граждан и (или) юридических лиц на основании договора между ними в целях ведения совместной хозяйственной деятельности. Но принципиальное отличие коммандитного товарищества</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от полного состоит в том, что только часть его членов, именуемых полными товарищами, несет полную солидарную ответственность по обязательствам товарищества всем своим имуществом. </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Другая же часть в виде членов-вкладчиков (коммандитистов) несет ограниченную ответственность и отвечает по обязательствам только своим паевым вкладом в общество. Деятельность коммандитных товариществ определяется в основном условиями учредительного договора. Участник товарищества обязан внести свой вклад в складочный капитал товарищества.</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4"/>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pic>
        <p:nvPicPr>
          <p:cNvPr id="201" name="Google Shape;201;p34"/>
          <p:cNvPicPr preferRelativeResize="0"/>
          <p:nvPr/>
        </p:nvPicPr>
        <p:blipFill>
          <a:blip r:embed="rId3">
            <a:alphaModFix amt="10000"/>
          </a:blip>
          <a:stretch>
            <a:fillRect/>
          </a:stretch>
        </p:blipFill>
        <p:spPr>
          <a:xfrm>
            <a:off x="2133600" y="133350"/>
            <a:ext cx="4876800" cy="4876800"/>
          </a:xfrm>
          <a:prstGeom prst="rect">
            <a:avLst/>
          </a:prstGeom>
          <a:noFill/>
          <a:ln>
            <a:noFill/>
          </a:ln>
        </p:spPr>
      </p:pic>
      <p:sp>
        <p:nvSpPr>
          <p:cNvPr id="202" name="Google Shape;202;p34"/>
          <p:cNvSpPr txBox="1"/>
          <p:nvPr/>
        </p:nvSpPr>
        <p:spPr>
          <a:xfrm>
            <a:off x="457200" y="1292125"/>
            <a:ext cx="8229600" cy="357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Общества с ограниченной ответственностью (ООО)</a:t>
            </a:r>
            <a:r>
              <a:rPr lang="ru" sz="1900">
                <a:latin typeface="Times New Roman"/>
                <a:ea typeface="Times New Roman"/>
                <a:cs typeface="Times New Roman"/>
                <a:sym typeface="Times New Roman"/>
              </a:rPr>
              <a:t>. Главный признак, определивший название и составляющий одно из важнейших преимуществ общества с ограниченной ответственностью, состоит в том, что его участники несут ответственность по обязательствам, принятым на себя таким обществом, только в пределах своих вкладов в капитал общества. Именно в этом смысле ответственность общества ограничена.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В то же время само общество как юридическое лицо отвечает перед кредиторами по обязательствам всем своим имуществом.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5"/>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208" name="Google Shape;208;p35"/>
          <p:cNvSpPr txBox="1"/>
          <p:nvPr/>
        </p:nvSpPr>
        <p:spPr>
          <a:xfrm>
            <a:off x="457200" y="1455225"/>
            <a:ext cx="8229600" cy="151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209" name="Google Shape;209;p35"/>
          <p:cNvSpPr txBox="1"/>
          <p:nvPr/>
        </p:nvSpPr>
        <p:spPr>
          <a:xfrm>
            <a:off x="677425" y="1292150"/>
            <a:ext cx="7865700" cy="252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Общество с ограниченной ответственностью</a:t>
            </a:r>
            <a:r>
              <a:rPr lang="ru" sz="1900">
                <a:latin typeface="Times New Roman"/>
                <a:ea typeface="Times New Roman"/>
                <a:cs typeface="Times New Roman"/>
                <a:sym typeface="Times New Roman"/>
              </a:rPr>
              <a:t> представляет собой добровольное объединение граждан, юридических лиц или тех и других вместе с целью осуществления совместной хозяйственной деятельности путем первоначального образования уставного фонда только за счет вкладов учредителей, которые и образуют общество.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Уставной капитал</a:t>
            </a:r>
            <a:r>
              <a:rPr lang="ru" sz="1900">
                <a:latin typeface="Times New Roman"/>
                <a:ea typeface="Times New Roman"/>
                <a:cs typeface="Times New Roman"/>
                <a:sym typeface="Times New Roman"/>
              </a:rPr>
              <a:t> общества с ограниченной ответственностью не должен быть меньше законодательно установленной суммы.</a:t>
            </a:r>
            <a:endParaRPr>
              <a:latin typeface="Average"/>
              <a:ea typeface="Average"/>
              <a:cs typeface="Average"/>
              <a:sym typeface="Average"/>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215" name="Google Shape;215;p36"/>
          <p:cNvSpPr txBox="1"/>
          <p:nvPr/>
        </p:nvSpPr>
        <p:spPr>
          <a:xfrm>
            <a:off x="457200" y="1577000"/>
            <a:ext cx="8229600" cy="211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Общество с ограниченной ответственностью</a:t>
            </a:r>
            <a:r>
              <a:rPr lang="ru" sz="1900">
                <a:latin typeface="Times New Roman"/>
                <a:ea typeface="Times New Roman"/>
                <a:cs typeface="Times New Roman"/>
                <a:sym typeface="Times New Roman"/>
              </a:rPr>
              <a:t> является юридическим лицом, действует в соответствии с принятыми его участниками уставом и учредительным договором, имеет собственное наименование с обязательным указанием в нем организационно-правовой формы.</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Если в составе учредителей — участников товарищества есть юридические лица, они сохраняют свою самостоятельность и права юридических лиц.</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7"/>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221" name="Google Shape;221;p37"/>
          <p:cNvSpPr txBox="1"/>
          <p:nvPr/>
        </p:nvSpPr>
        <p:spPr>
          <a:xfrm>
            <a:off x="457200" y="1577000"/>
            <a:ext cx="8229600" cy="328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a:latin typeface="Times New Roman"/>
                <a:ea typeface="Times New Roman"/>
                <a:cs typeface="Times New Roman"/>
                <a:sym typeface="Times New Roman"/>
              </a:rPr>
              <a:t>Одним из </a:t>
            </a:r>
            <a:r>
              <a:rPr lang="ru" sz="1900" b="1">
                <a:latin typeface="Times New Roman"/>
                <a:ea typeface="Times New Roman"/>
                <a:cs typeface="Times New Roman"/>
                <a:sym typeface="Times New Roman"/>
              </a:rPr>
              <a:t>преимуществ обществ с ограниченной ответственностью</a:t>
            </a:r>
            <a:r>
              <a:rPr lang="ru" sz="1900">
                <a:latin typeface="Times New Roman"/>
                <a:ea typeface="Times New Roman"/>
                <a:cs typeface="Times New Roman"/>
                <a:sym typeface="Times New Roman"/>
              </a:rPr>
              <a:t> является относительно невысокий минимально допустимый размер уставного капитала. Это дает возможность начать собственное дело даже при малом стартовом капитале. </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Однако с точки зрения защиты интересов кредиторов и с учетом высокого уровня цен на товарно-материальные ценности подобное преимущество может обернуться недостатком. В таких условиях при маленьком уставном капитале долги общества придется компенсировать исходя из наличного капитала фирмы путем пропорционального уменьшения выплат кредиторам.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8"/>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.Организационно-правовые формы организаций (предприятий) </a:t>
            </a:r>
            <a:endParaRPr sz="2200" dirty="0">
              <a:latin typeface="Average"/>
              <a:ea typeface="Average"/>
              <a:cs typeface="Average"/>
              <a:sym typeface="Average"/>
            </a:endParaRPr>
          </a:p>
        </p:txBody>
      </p:sp>
      <p:sp>
        <p:nvSpPr>
          <p:cNvPr id="227" name="Google Shape;227;p38"/>
          <p:cNvSpPr txBox="1"/>
          <p:nvPr/>
        </p:nvSpPr>
        <p:spPr>
          <a:xfrm>
            <a:off x="457200" y="1455225"/>
            <a:ext cx="8229600" cy="252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Общества с ограниченной ответственностью</a:t>
            </a:r>
            <a:r>
              <a:rPr lang="ru" sz="1900">
                <a:latin typeface="Times New Roman"/>
                <a:ea typeface="Times New Roman"/>
                <a:cs typeface="Times New Roman"/>
                <a:sym typeface="Times New Roman"/>
              </a:rPr>
              <a:t> создаются как объединения партнеров по делу, т.е. лиц и организаций, между которыми существует постоянный деловой контакт и имеется взаимная заинтересованность в общем успехе.</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В этой связи общества с ограниченной ответственностью весьма подходят для организации семейных предприятий и фирм, объединяющих постоянно сотрудничающих предпринимателей.</a:t>
            </a:r>
            <a:endParaRPr sz="1900">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9"/>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pic>
        <p:nvPicPr>
          <p:cNvPr id="233" name="Google Shape;233;p39"/>
          <p:cNvPicPr preferRelativeResize="0"/>
          <p:nvPr/>
        </p:nvPicPr>
        <p:blipFill>
          <a:blip r:embed="rId3">
            <a:alphaModFix amt="10000"/>
          </a:blip>
          <a:stretch>
            <a:fillRect/>
          </a:stretch>
        </p:blipFill>
        <p:spPr>
          <a:xfrm>
            <a:off x="2179139" y="622487"/>
            <a:ext cx="4660325" cy="4155025"/>
          </a:xfrm>
          <a:prstGeom prst="rect">
            <a:avLst/>
          </a:prstGeom>
          <a:noFill/>
          <a:ln>
            <a:noFill/>
          </a:ln>
        </p:spPr>
      </p:pic>
      <p:sp>
        <p:nvSpPr>
          <p:cNvPr id="234" name="Google Shape;234;p39"/>
          <p:cNvSpPr txBox="1"/>
          <p:nvPr/>
        </p:nvSpPr>
        <p:spPr>
          <a:xfrm>
            <a:off x="457200" y="1455225"/>
            <a:ext cx="8229600" cy="310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Общество с дополнительной ответственностью (ОДО)</a:t>
            </a:r>
            <a:r>
              <a:rPr lang="ru" sz="1900">
                <a:latin typeface="Times New Roman"/>
                <a:ea typeface="Times New Roman"/>
                <a:cs typeface="Times New Roman"/>
                <a:sym typeface="Times New Roman"/>
              </a:rPr>
              <a:t> — это разновидность хозяйственных обществ. Особенностью ОДО является то, что при недостаточности имущества общества для удовлетворения требований кредиторов участники ОДО могут быть привлечены к имущественной ответственности по долгам общества своим личным имуществом, причем в солидарном порядке.</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Однако </a:t>
            </a:r>
            <a:r>
              <a:rPr lang="ru" sz="1900" b="1">
                <a:latin typeface="Times New Roman"/>
                <a:ea typeface="Times New Roman"/>
                <a:cs typeface="Times New Roman"/>
                <a:sym typeface="Times New Roman"/>
              </a:rPr>
              <a:t>размер этой ответственности ограничен</a:t>
            </a:r>
            <a:r>
              <a:rPr lang="ru" sz="1900">
                <a:latin typeface="Times New Roman"/>
                <a:ea typeface="Times New Roman"/>
                <a:cs typeface="Times New Roman"/>
                <a:sym typeface="Times New Roman"/>
              </a:rPr>
              <a:t>: он касается не всего имущества участников, как в полном товариществе, а только его части — одинакового для всех кратного размера к сумме внесенных вкладов (например, трехкратного, пятикратного и т.п.).</a:t>
            </a:r>
            <a:endParaRPr sz="1900">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0"/>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40" name="Google Shape;240;p40"/>
          <p:cNvSpPr txBox="1"/>
          <p:nvPr/>
        </p:nvSpPr>
        <p:spPr>
          <a:xfrm>
            <a:off x="457200" y="1354875"/>
            <a:ext cx="8229600" cy="346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Важной особенностью ОДО является</a:t>
            </a:r>
            <a:r>
              <a:rPr lang="ru" sz="1900">
                <a:latin typeface="Times New Roman"/>
                <a:ea typeface="Times New Roman"/>
                <a:cs typeface="Times New Roman"/>
                <a:sym typeface="Times New Roman"/>
              </a:rPr>
              <a:t> и то, что в случае банкротства одного из участников его дополнительная ответственность пропорционально (или в ином порядке, установленном учредительными документами) распределяется между остальными участниками, как бы «прорастая» к их долям.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Общество с дополнительной ответственностью</a:t>
            </a:r>
            <a:r>
              <a:rPr lang="ru" sz="1900">
                <a:latin typeface="Times New Roman"/>
                <a:ea typeface="Times New Roman"/>
                <a:cs typeface="Times New Roman"/>
                <a:sym typeface="Times New Roman"/>
              </a:rPr>
              <a:t> занимает промежуточное положение между товариществами с их неограниченной ответственностью участников и обществами, вообще исключающими</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такую ответственность.</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1"/>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46" name="Google Shape;246;p41"/>
          <p:cNvSpPr txBox="1"/>
          <p:nvPr/>
        </p:nvSpPr>
        <p:spPr>
          <a:xfrm>
            <a:off x="457200" y="1543050"/>
            <a:ext cx="8229600" cy="2409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Акционерные общества (АО)</a:t>
            </a:r>
            <a:r>
              <a:rPr lang="ru" sz="1900">
                <a:latin typeface="Times New Roman"/>
                <a:ea typeface="Times New Roman"/>
                <a:cs typeface="Times New Roman"/>
                <a:sym typeface="Times New Roman"/>
              </a:rPr>
              <a:t>. Акционерным называется хозяйственное общество, уставной капитал которого делится на определенное число акций.</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Участники</a:t>
            </a:r>
            <a:r>
              <a:rPr lang="ru" sz="1900">
                <a:latin typeface="Times New Roman"/>
                <a:ea typeface="Times New Roman"/>
                <a:cs typeface="Times New Roman"/>
                <a:sym typeface="Times New Roman"/>
              </a:rPr>
              <a:t> открытого акционерного общества могут продавать или передавать свои акции без согласия других акционеров этого общества. В закрытом акционерном обществе акции распределяются только среди учредителей или иного заранее определенного круга лиц.</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100500" y="338725"/>
            <a:ext cx="9244500" cy="577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p:spPr>
        <p:txBody>
          <a:bodyPr spcFirstLastPara="1" wrap="square" lIns="91425" tIns="91425" rIns="91425" bIns="91425" anchor="t" anchorCtr="0">
            <a:noAutofit/>
          </a:bodyPr>
          <a:lstStyle/>
          <a:p>
            <a:pPr marL="0" lvl="0" indent="0" algn="ctr" rtl="0">
              <a:lnSpc>
                <a:spcPct val="115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2.1 </a:t>
            </a:r>
            <a:r>
              <a:rPr lang="ru" sz="2200" dirty="0">
                <a:solidFill>
                  <a:srgbClr val="262633"/>
                </a:solidFill>
                <a:latin typeface="Times New Roman"/>
                <a:ea typeface="Times New Roman"/>
                <a:cs typeface="Times New Roman"/>
                <a:sym typeface="Times New Roman"/>
              </a:rPr>
              <a:t>Сущность и значение предпринимательской деятельности</a:t>
            </a:r>
            <a:endParaRPr sz="2200" dirty="0"/>
          </a:p>
        </p:txBody>
      </p:sp>
      <p:sp>
        <p:nvSpPr>
          <p:cNvPr id="75" name="Google Shape;75;p15"/>
          <p:cNvSpPr txBox="1"/>
          <p:nvPr/>
        </p:nvSpPr>
        <p:spPr>
          <a:xfrm>
            <a:off x="670500" y="1091450"/>
            <a:ext cx="7803000" cy="4019400"/>
          </a:xfrm>
          <a:prstGeom prst="rect">
            <a:avLst/>
          </a:prstGeom>
          <a:noFill/>
          <a:ln>
            <a:noFill/>
          </a:ln>
        </p:spPr>
        <p:txBody>
          <a:bodyPr spcFirstLastPara="1" wrap="square" lIns="91425" tIns="91425" rIns="91425" bIns="91425" anchor="t" anchorCtr="0">
            <a:spAutoFit/>
          </a:bodyPr>
          <a:lstStyle/>
          <a:p>
            <a:pPr marL="0" lvl="0" indent="0" algn="l" rtl="0">
              <a:lnSpc>
                <a:spcPct val="137500"/>
              </a:lnSpc>
              <a:spcBef>
                <a:spcPts val="0"/>
              </a:spcBef>
              <a:spcAft>
                <a:spcPts val="0"/>
              </a:spcAft>
              <a:buNone/>
            </a:pPr>
            <a:r>
              <a:rPr lang="ru" sz="1900" b="1">
                <a:latin typeface="Times New Roman"/>
                <a:ea typeface="Times New Roman"/>
                <a:cs typeface="Times New Roman"/>
                <a:sym typeface="Times New Roman"/>
              </a:rPr>
              <a:t>Предпринимательство</a:t>
            </a:r>
            <a:r>
              <a:rPr lang="ru" sz="1900">
                <a:latin typeface="Times New Roman"/>
                <a:ea typeface="Times New Roman"/>
                <a:cs typeface="Times New Roman"/>
                <a:sym typeface="Times New Roman"/>
              </a:rPr>
              <a:t>  — это самостоятельная творческая деятельность, направленная на поиск и реализацию инноваций для создания новых и совершенствования имеющихся продуктов (услуг), производств,</a:t>
            </a:r>
            <a:endParaRPr sz="1900">
              <a:latin typeface="Times New Roman"/>
              <a:ea typeface="Times New Roman"/>
              <a:cs typeface="Times New Roman"/>
              <a:sym typeface="Times New Roman"/>
            </a:endParaRPr>
          </a:p>
          <a:p>
            <a:pPr marL="0" lvl="0" indent="0" algn="l" rtl="0">
              <a:lnSpc>
                <a:spcPct val="137500"/>
              </a:lnSpc>
              <a:spcBef>
                <a:spcPts val="0"/>
              </a:spcBef>
              <a:spcAft>
                <a:spcPts val="0"/>
              </a:spcAft>
              <a:buNone/>
            </a:pPr>
            <a:r>
              <a:rPr lang="ru" sz="1900">
                <a:latin typeface="Times New Roman"/>
                <a:ea typeface="Times New Roman"/>
                <a:cs typeface="Times New Roman"/>
                <a:sym typeface="Times New Roman"/>
              </a:rPr>
              <a:t>организаций, осуществляемая на свой риск в целях получения прибыли.</a:t>
            </a:r>
            <a:endParaRPr sz="1900">
              <a:latin typeface="Times New Roman"/>
              <a:ea typeface="Times New Roman"/>
              <a:cs typeface="Times New Roman"/>
              <a:sym typeface="Times New Roman"/>
            </a:endParaRPr>
          </a:p>
          <a:p>
            <a:pPr marL="0" lvl="0" indent="0" algn="l" rtl="0">
              <a:lnSpc>
                <a:spcPct val="1375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37500"/>
              </a:lnSpc>
              <a:spcBef>
                <a:spcPts val="0"/>
              </a:spcBef>
              <a:spcAft>
                <a:spcPts val="0"/>
              </a:spcAft>
              <a:buNone/>
            </a:pPr>
            <a:r>
              <a:rPr lang="ru" sz="1900">
                <a:latin typeface="Times New Roman"/>
                <a:ea typeface="Times New Roman"/>
                <a:cs typeface="Times New Roman"/>
                <a:sym typeface="Times New Roman"/>
              </a:rPr>
              <a:t>Лица, осуществляющие предпринимательскую деятельность, должны быть зарегистрированы в этом качестве в установленном законом порядке, если иное не предусмотрено законом.</a:t>
            </a: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2"/>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52" name="Google Shape;252;p42"/>
          <p:cNvSpPr txBox="1"/>
          <p:nvPr/>
        </p:nvSpPr>
        <p:spPr>
          <a:xfrm>
            <a:off x="381950" y="1066325"/>
            <a:ext cx="8229600" cy="4734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Главная особенность открытого акционерного</a:t>
            </a:r>
            <a:r>
              <a:rPr lang="ru" sz="1900">
                <a:latin typeface="Times New Roman"/>
                <a:ea typeface="Times New Roman"/>
                <a:cs typeface="Times New Roman"/>
                <a:sym typeface="Times New Roman"/>
              </a:rPr>
              <a:t> общества состоит в том, что его имущественный и денежный капитал формируется путем открытой и свободной продажи своих акций.</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Однако при учреждении АО все его акции должны быть распределены среди учредителей. </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Акция удостоверяет</a:t>
            </a:r>
            <a:r>
              <a:rPr lang="ru" sz="1900">
                <a:latin typeface="Times New Roman"/>
                <a:ea typeface="Times New Roman"/>
                <a:cs typeface="Times New Roman"/>
                <a:sym typeface="Times New Roman"/>
              </a:rPr>
              <a:t> тот факт, что ее владелец, акционер, внес определенный вклад в капитал акционерной компании. Она может быть предметом купли-продажи, дарения, залога. Кроме того, акция может приносить доход в виде доли прибыли, получаемой акционерным обществом, и дает право на участие в управлении.</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150">
              <a:highlight>
                <a:srgbClr val="FFFFFF"/>
              </a:high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3"/>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58" name="Google Shape;258;p43"/>
          <p:cNvSpPr txBox="1"/>
          <p:nvPr/>
        </p:nvSpPr>
        <p:spPr>
          <a:xfrm>
            <a:off x="457200" y="1116500"/>
            <a:ext cx="8229600" cy="357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АО</a:t>
            </a:r>
            <a:r>
              <a:rPr lang="ru" sz="1900">
                <a:latin typeface="Times New Roman"/>
                <a:ea typeface="Times New Roman"/>
                <a:cs typeface="Times New Roman"/>
                <a:sym typeface="Times New Roman"/>
              </a:rPr>
              <a:t> </a:t>
            </a:r>
            <a:r>
              <a:rPr lang="ru" sz="1900" b="1">
                <a:latin typeface="Times New Roman"/>
                <a:ea typeface="Times New Roman"/>
                <a:cs typeface="Times New Roman"/>
                <a:sym typeface="Times New Roman"/>
              </a:rPr>
              <a:t>как закрытого, так и открытого</a:t>
            </a:r>
            <a:r>
              <a:rPr lang="ru" sz="1900">
                <a:latin typeface="Times New Roman"/>
                <a:ea typeface="Times New Roman"/>
                <a:cs typeface="Times New Roman"/>
                <a:sym typeface="Times New Roman"/>
              </a:rPr>
              <a:t> типа отвечают по обязательствам общества, несут возможные убытки, рискуют в ограниченных пределах, не превышающих стоимости принадлежащего им пакета акций. В то же время само общество не отвечает по имущественным обязательствам отдельных акционеров, принятых ими частным образом.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Именно </a:t>
            </a:r>
            <a:r>
              <a:rPr lang="ru" sz="1900" b="1">
                <a:latin typeface="Times New Roman"/>
                <a:ea typeface="Times New Roman"/>
                <a:cs typeface="Times New Roman"/>
                <a:sym typeface="Times New Roman"/>
              </a:rPr>
              <a:t>акционерное общество является</a:t>
            </a:r>
            <a:r>
              <a:rPr lang="ru" sz="1900">
                <a:latin typeface="Times New Roman"/>
                <a:ea typeface="Times New Roman"/>
                <a:cs typeface="Times New Roman"/>
                <a:sym typeface="Times New Roman"/>
              </a:rPr>
              <a:t> единственным полновластным собственником принадлежащего ему имущественного комплекса, т.е. материально вещественных, информационных и интеллектуальных ценностей.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4"/>
          <p:cNvSpPr txBox="1"/>
          <p:nvPr/>
        </p:nvSpPr>
        <p:spPr>
          <a:xfrm>
            <a:off x="0" y="32620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64" name="Google Shape;264;p44"/>
          <p:cNvSpPr txBox="1"/>
          <p:nvPr/>
        </p:nvSpPr>
        <p:spPr>
          <a:xfrm>
            <a:off x="457200" y="1354875"/>
            <a:ext cx="8229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
        <p:nvSpPr>
          <p:cNvPr id="265" name="Google Shape;265;p44"/>
          <p:cNvSpPr txBox="1"/>
          <p:nvPr/>
        </p:nvSpPr>
        <p:spPr>
          <a:xfrm>
            <a:off x="281550" y="1302250"/>
            <a:ext cx="8580900" cy="387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Акционеры являются</a:t>
            </a:r>
            <a:r>
              <a:rPr lang="ru" sz="1900">
                <a:latin typeface="Times New Roman"/>
                <a:ea typeface="Times New Roman"/>
                <a:cs typeface="Times New Roman"/>
                <a:sym typeface="Times New Roman"/>
              </a:rPr>
              <a:t> собственниками только ценных бумаг, которые дают им право получения определенной доли дохода общества в виде процентов, именуемых </a:t>
            </a:r>
            <a:r>
              <a:rPr lang="ru" sz="1900" b="1">
                <a:latin typeface="Times New Roman"/>
                <a:ea typeface="Times New Roman"/>
                <a:cs typeface="Times New Roman"/>
                <a:sym typeface="Times New Roman"/>
              </a:rPr>
              <a:t>дивидендами</a:t>
            </a:r>
            <a:r>
              <a:rPr lang="ru" sz="1900">
                <a:latin typeface="Times New Roman"/>
                <a:ea typeface="Times New Roman"/>
                <a:cs typeface="Times New Roman"/>
                <a:sym typeface="Times New Roman"/>
              </a:rPr>
              <a:t>.</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В случае прекращения деятельности общества</a:t>
            </a:r>
            <a:r>
              <a:rPr lang="ru" sz="1900">
                <a:latin typeface="Times New Roman"/>
                <a:ea typeface="Times New Roman"/>
                <a:cs typeface="Times New Roman"/>
                <a:sym typeface="Times New Roman"/>
              </a:rPr>
              <a:t> они вправе рассчитывать также на ликвидационную квоту — часть стоимости продаваемого имущества.</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Прямого вещного права на собственную часть имущества акционерного предприятия акционер не имеет. Таким образом, объекты права собственности акционеров и акционерного общества не совпадают</a:t>
            </a:r>
            <a:r>
              <a:rPr lang="ru" sz="1900">
                <a:latin typeface="Times New Roman"/>
                <a:ea typeface="Times New Roman"/>
                <a:cs typeface="Times New Roman"/>
                <a:sym typeface="Times New Roman"/>
              </a:rPr>
              <a:t>.</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5"/>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71" name="Google Shape;271;p45"/>
          <p:cNvSpPr txBox="1"/>
          <p:nvPr/>
        </p:nvSpPr>
        <p:spPr>
          <a:xfrm>
            <a:off x="457200" y="1354875"/>
            <a:ext cx="8229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pic>
        <p:nvPicPr>
          <p:cNvPr id="272" name="Google Shape;272;p45"/>
          <p:cNvPicPr preferRelativeResize="0"/>
          <p:nvPr/>
        </p:nvPicPr>
        <p:blipFill>
          <a:blip r:embed="rId3">
            <a:alphaModFix amt="10000"/>
          </a:blip>
          <a:stretch>
            <a:fillRect/>
          </a:stretch>
        </p:blipFill>
        <p:spPr>
          <a:xfrm>
            <a:off x="2152650" y="152400"/>
            <a:ext cx="5143500" cy="5143500"/>
          </a:xfrm>
          <a:prstGeom prst="rect">
            <a:avLst/>
          </a:prstGeom>
          <a:noFill/>
          <a:ln>
            <a:noFill/>
          </a:ln>
        </p:spPr>
      </p:pic>
      <p:sp>
        <p:nvSpPr>
          <p:cNvPr id="273" name="Google Shape;273;p45"/>
          <p:cNvSpPr txBox="1"/>
          <p:nvPr/>
        </p:nvSpPr>
        <p:spPr>
          <a:xfrm>
            <a:off x="369350" y="1176800"/>
            <a:ext cx="8580900" cy="340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Акционер вправе</a:t>
            </a:r>
            <a:r>
              <a:rPr lang="ru" sz="1900">
                <a:latin typeface="Times New Roman"/>
                <a:ea typeface="Times New Roman"/>
                <a:cs typeface="Times New Roman"/>
                <a:sym typeface="Times New Roman"/>
              </a:rPr>
              <a:t> распоряжаться сам своей акцией как ценной бумагой. Имуществом же распоряжается только общество в лице своих представительских органов управления.</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Конечно, акционер способен влиять на использование имущественного комплекса и его деятельность в целом, участвуя в управлении. Такое право реализуется прежде всего благодаря тому, что обыкновенная акция (в отличие от привилегированной дающей право на твердый процент дивидендов) предоставляет возможность голосовать на собраниях акционеров, избирать правление. При этом реализуется принцип «одна акция — один голос». </a:t>
            </a:r>
            <a:r>
              <a:rPr lang="ru" sz="1900" b="1">
                <a:latin typeface="Times New Roman"/>
                <a:ea typeface="Times New Roman"/>
                <a:cs typeface="Times New Roman"/>
                <a:sym typeface="Times New Roman"/>
              </a:rPr>
              <a:t>Оказать существенное влияние на ход событий возможно, только имея солидный пакет акций, лучше всего — контрольный.</a:t>
            </a:r>
            <a:endParaRPr sz="1900" b="1">
              <a:latin typeface="Times New Roman"/>
              <a:ea typeface="Times New Roman"/>
              <a:cs typeface="Times New Roman"/>
              <a:sym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6"/>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79" name="Google Shape;279;p46"/>
          <p:cNvSpPr txBox="1"/>
          <p:nvPr/>
        </p:nvSpPr>
        <p:spPr>
          <a:xfrm>
            <a:off x="457200" y="1354875"/>
            <a:ext cx="8229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
        <p:nvSpPr>
          <p:cNvPr id="280" name="Google Shape;280;p46"/>
          <p:cNvSpPr txBox="1"/>
          <p:nvPr/>
        </p:nvSpPr>
        <p:spPr>
          <a:xfrm>
            <a:off x="281550" y="1427700"/>
            <a:ext cx="8580900" cy="283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Производственные кооперативы (ПК) и малые предприятия.</a:t>
            </a:r>
            <a:r>
              <a:rPr lang="ru" sz="1900">
                <a:latin typeface="Times New Roman"/>
                <a:ea typeface="Times New Roman"/>
                <a:cs typeface="Times New Roman"/>
                <a:sym typeface="Times New Roman"/>
              </a:rPr>
              <a:t> Существующие в нашей стране производственные кооперативы по своей сущности и организационно правовой основе фактически близки к обществам с ограниченной ответственностью. Действительно,имущество кооперативов формируется на долевой основе за счет взносов его членов, производимых в денежной и материальной формах.</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47"/>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86" name="Google Shape;286;p47"/>
          <p:cNvSpPr txBox="1"/>
          <p:nvPr/>
        </p:nvSpPr>
        <p:spPr>
          <a:xfrm>
            <a:off x="457200" y="1354875"/>
            <a:ext cx="8229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
        <p:nvSpPr>
          <p:cNvPr id="287" name="Google Shape;287;p47"/>
          <p:cNvSpPr txBox="1"/>
          <p:nvPr/>
        </p:nvSpPr>
        <p:spPr>
          <a:xfrm>
            <a:off x="281550" y="1540600"/>
            <a:ext cx="8580900" cy="281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Управленческие функции</a:t>
            </a:r>
            <a:r>
              <a:rPr lang="ru" sz="1900">
                <a:latin typeface="Times New Roman"/>
                <a:ea typeface="Times New Roman"/>
                <a:cs typeface="Times New Roman"/>
                <a:sym typeface="Times New Roman"/>
              </a:rPr>
              <a:t> общего собрания и правления в кооперативах и обществах весьма сходны, близки также механизм создания и регистрации кооперативов и обществ, а также содержание уставов, регламентирующих их деятельность</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Источниками</a:t>
            </a:r>
            <a:r>
              <a:rPr lang="ru" sz="1900">
                <a:latin typeface="Times New Roman"/>
                <a:ea typeface="Times New Roman"/>
                <a:cs typeface="Times New Roman"/>
                <a:sym typeface="Times New Roman"/>
              </a:rPr>
              <a:t> образования имущества служат также продукция кооператива и доходы, получаемые от ее реализации и иных видов деятельности. Высшим органом управления кооператива является общее собрание. Исполнительные органы представлены правлением, возглавляемым председателем..</a:t>
            </a:r>
            <a:endParaRPr sz="1900">
              <a:latin typeface="Times New Roman"/>
              <a:ea typeface="Times New Roman"/>
              <a:cs typeface="Times New Roman"/>
              <a:sym typeface="Times New Roman"/>
            </a:endParaRPr>
          </a:p>
        </p:txBody>
      </p:sp>
      <p:sp>
        <p:nvSpPr>
          <p:cNvPr id="288" name="Google Shape;288;p47"/>
          <p:cNvSpPr txBox="1"/>
          <p:nvPr/>
        </p:nvSpPr>
        <p:spPr>
          <a:xfrm>
            <a:off x="0" y="849400"/>
            <a:ext cx="9144000" cy="4464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ru" sz="1700" b="1">
                <a:latin typeface="Times New Roman"/>
                <a:ea typeface="Times New Roman"/>
                <a:cs typeface="Times New Roman"/>
                <a:sym typeface="Times New Roman"/>
              </a:rPr>
              <a:t>Производственные кооперативы (ПК) и малые предприятия.</a:t>
            </a:r>
            <a:endParaRPr sz="1700">
              <a:latin typeface="Average"/>
              <a:ea typeface="Average"/>
              <a:cs typeface="Average"/>
              <a:sym typeface="Average"/>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8"/>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294" name="Google Shape;294;p48"/>
          <p:cNvSpPr txBox="1"/>
          <p:nvPr/>
        </p:nvSpPr>
        <p:spPr>
          <a:xfrm>
            <a:off x="457200" y="1354875"/>
            <a:ext cx="8229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
        <p:nvSpPr>
          <p:cNvPr id="295" name="Google Shape;295;p48"/>
          <p:cNvSpPr txBox="1"/>
          <p:nvPr/>
        </p:nvSpPr>
        <p:spPr>
          <a:xfrm>
            <a:off x="394475" y="1201475"/>
            <a:ext cx="8580900" cy="4017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ru" sz="1900" b="1">
                <a:latin typeface="Times New Roman"/>
                <a:ea typeface="Times New Roman"/>
                <a:cs typeface="Times New Roman"/>
                <a:sym typeface="Times New Roman"/>
              </a:rPr>
              <a:t>Наиболее значимые различия между кооперативами и обществами:</a:t>
            </a:r>
            <a:endParaRPr sz="1900" b="1">
              <a:latin typeface="Times New Roman"/>
              <a:ea typeface="Times New Roman"/>
              <a:cs typeface="Times New Roman"/>
              <a:sym typeface="Times New Roman"/>
            </a:endParaRPr>
          </a:p>
          <a:p>
            <a:pPr marL="0" lvl="0" indent="0" algn="ctr" rtl="0">
              <a:spcBef>
                <a:spcPts val="0"/>
              </a:spcBef>
              <a:spcAft>
                <a:spcPts val="0"/>
              </a:spcAft>
              <a:buNone/>
            </a:pPr>
            <a:endParaRPr sz="1900" b="1">
              <a:latin typeface="Times New Roman"/>
              <a:ea typeface="Times New Roman"/>
              <a:cs typeface="Times New Roman"/>
              <a:sym typeface="Times New Roman"/>
            </a:endParaRPr>
          </a:p>
          <a:p>
            <a:pPr marL="457200" lvl="0" indent="-349250" algn="l" rtl="0">
              <a:lnSpc>
                <a:spcPct val="150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каждый член кооператива имеет один голос независимо от размера своего имущественного взноса при управлении кооперативом, в ходе работы его высшего органа управления (общего собрания).</a:t>
            </a:r>
            <a:endParaRPr sz="1900">
              <a:latin typeface="Times New Roman"/>
              <a:ea typeface="Times New Roman"/>
              <a:cs typeface="Times New Roman"/>
              <a:sym typeface="Times New Roman"/>
            </a:endParaRPr>
          </a:p>
          <a:p>
            <a:pPr marL="457200" lvl="0" indent="0" algn="l" rtl="0">
              <a:lnSpc>
                <a:spcPct val="150000"/>
              </a:lnSpc>
              <a:spcBef>
                <a:spcPts val="0"/>
              </a:spcBef>
              <a:spcAft>
                <a:spcPts val="0"/>
              </a:spcAft>
              <a:buNone/>
            </a:pPr>
            <a:r>
              <a:rPr lang="ru" sz="1900">
                <a:latin typeface="Times New Roman"/>
                <a:ea typeface="Times New Roman"/>
                <a:cs typeface="Times New Roman"/>
                <a:sym typeface="Times New Roman"/>
              </a:rPr>
              <a:t>Решающие голоса в обществе с ограниченной ответственностью распределяются между его членами пропорционально внесенным паям;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9"/>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301" name="Google Shape;301;p49"/>
          <p:cNvSpPr txBox="1"/>
          <p:nvPr/>
        </p:nvSpPr>
        <p:spPr>
          <a:xfrm>
            <a:off x="457200" y="1003625"/>
            <a:ext cx="8229600" cy="3578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ru" sz="1900" b="1">
                <a:latin typeface="Times New Roman"/>
                <a:ea typeface="Times New Roman"/>
                <a:cs typeface="Times New Roman"/>
                <a:sym typeface="Times New Roman"/>
              </a:rPr>
              <a:t>Наиболее значимые различия между кооперативами и обществами:</a:t>
            </a: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457200" lvl="0" indent="-349250" algn="l" rtl="0">
              <a:spcBef>
                <a:spcPts val="0"/>
              </a:spcBef>
              <a:spcAft>
                <a:spcPts val="0"/>
              </a:spcAft>
              <a:buSzPts val="1900"/>
              <a:buFont typeface="Times New Roman"/>
              <a:buChar char="❏"/>
            </a:pPr>
            <a:r>
              <a:rPr lang="ru" sz="1900">
                <a:latin typeface="Times New Roman"/>
                <a:ea typeface="Times New Roman"/>
                <a:cs typeface="Times New Roman"/>
                <a:sym typeface="Times New Roman"/>
              </a:rPr>
              <a:t>доход членов кооперативов не зависит от величины паевых взносов. Индивидуальные заработки членов кооператива определяются их трудовым вкладом и размером той части валового дохода, которая направляется на оплату труда.</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ctr" rtl="0">
              <a:spcBef>
                <a:spcPts val="0"/>
              </a:spcBef>
              <a:spcAft>
                <a:spcPts val="0"/>
              </a:spcAft>
              <a:buNone/>
            </a:pPr>
            <a:r>
              <a:rPr lang="ru" sz="1900" b="1">
                <a:latin typeface="Times New Roman"/>
                <a:ea typeface="Times New Roman"/>
                <a:cs typeface="Times New Roman"/>
                <a:sym typeface="Times New Roman"/>
              </a:rPr>
              <a:t>В то же время доход членов общества с ограниченной ответственностью напрямую связан с их паевыми взносами;</a:t>
            </a:r>
            <a:endParaRPr sz="1150" b="1">
              <a:highlight>
                <a:srgbClr val="FFFFFF"/>
              </a:highlight>
            </a:endParaRPr>
          </a:p>
          <a:p>
            <a:pPr marL="0" lvl="0" indent="0" algn="l" rtl="0">
              <a:spcBef>
                <a:spcPts val="0"/>
              </a:spcBef>
              <a:spcAft>
                <a:spcPts val="0"/>
              </a:spcAft>
              <a:buNone/>
            </a:pPr>
            <a:endParaRPr sz="1150">
              <a:highlight>
                <a:srgbClr val="FFFFFF"/>
              </a:highlight>
            </a:endParaRPr>
          </a:p>
          <a:p>
            <a:pPr marL="457200" lvl="0" indent="-349250" algn="l" rtl="0">
              <a:spcBef>
                <a:spcPts val="0"/>
              </a:spcBef>
              <a:spcAft>
                <a:spcPts val="0"/>
              </a:spcAft>
              <a:buSzPts val="1900"/>
              <a:buFont typeface="Times New Roman"/>
              <a:buChar char="❏"/>
            </a:pPr>
            <a:r>
              <a:rPr lang="ru" sz="1900">
                <a:latin typeface="Times New Roman"/>
                <a:ea typeface="Times New Roman"/>
                <a:cs typeface="Times New Roman"/>
                <a:sym typeface="Times New Roman"/>
              </a:rPr>
              <a:t>состав учредительных документов различен.</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50"/>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307" name="Google Shape;307;p50"/>
          <p:cNvSpPr txBox="1"/>
          <p:nvPr/>
        </p:nvSpPr>
        <p:spPr>
          <a:xfrm>
            <a:off x="457200" y="1129075"/>
            <a:ext cx="8229600" cy="369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a:latin typeface="Times New Roman"/>
                <a:ea typeface="Times New Roman"/>
                <a:cs typeface="Times New Roman"/>
                <a:sym typeface="Times New Roman"/>
              </a:rPr>
              <a:t>С начала проведения экономической реформы значительное распространение получил такой тип хозяйственных структур, как малое предприятие.</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Малые предприятия</a:t>
            </a:r>
            <a:r>
              <a:rPr lang="ru" sz="1900">
                <a:latin typeface="Times New Roman"/>
                <a:ea typeface="Times New Roman"/>
                <a:cs typeface="Times New Roman"/>
                <a:sym typeface="Times New Roman"/>
              </a:rPr>
              <a:t> могут создаваться в различных организационно-правовых формах: товариществ, обществ с ограниченной ответственностью, акционерных обществ, а также на основе любых форм собственности, включая смешанные.</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Выбор наиболее приемлемой организационно-правовой формы малого предприятия обычно осуществляют его</a:t>
            </a:r>
            <a:r>
              <a:rPr lang="ru" sz="1900" b="1">
                <a:latin typeface="Times New Roman"/>
                <a:ea typeface="Times New Roman"/>
                <a:cs typeface="Times New Roman"/>
                <a:sym typeface="Times New Roman"/>
              </a:rPr>
              <a:t> учредители — физические и юридические лица.</a:t>
            </a: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1"/>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313" name="Google Shape;313;p51"/>
          <p:cNvSpPr txBox="1"/>
          <p:nvPr/>
        </p:nvSpPr>
        <p:spPr>
          <a:xfrm>
            <a:off x="457200" y="1129075"/>
            <a:ext cx="8229600" cy="427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Унитарное предприятие (УП)</a:t>
            </a:r>
            <a:r>
              <a:rPr lang="ru" sz="1900">
                <a:latin typeface="Times New Roman"/>
                <a:ea typeface="Times New Roman"/>
                <a:cs typeface="Times New Roman"/>
                <a:sym typeface="Times New Roman"/>
              </a:rPr>
              <a:t> — это коммерческая организация,не наделенная правом собственности на закрепленное за ней имущество. Имущество унитарного предприятия является неделимым и не может быть распределено по вкладам (долям, паям), в том числе между работниками предприятия.</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Устав унитарного предприятия</a:t>
            </a:r>
            <a:r>
              <a:rPr lang="ru" sz="1900">
                <a:latin typeface="Times New Roman"/>
                <a:ea typeface="Times New Roman"/>
                <a:cs typeface="Times New Roman"/>
                <a:sym typeface="Times New Roman"/>
              </a:rPr>
              <a:t> должен содержать сведения о предмете и целях своей деятельности, о размерах, порядке и источниках формирования уставного фонда предприятия.</a:t>
            </a:r>
            <a:endParaRPr sz="1900">
              <a:latin typeface="Times New Roman"/>
              <a:ea typeface="Times New Roman"/>
              <a:cs typeface="Times New Roman"/>
              <a:sym typeface="Times New Roman"/>
            </a:endParaRPr>
          </a:p>
          <a:p>
            <a:pPr marL="0" lvl="0" indent="0" algn="ctr"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В форме унитарных предприятий могут быть созданы только государственные и муниципальные предприятия</a:t>
            </a:r>
            <a:r>
              <a:rPr lang="ru" sz="1900">
                <a:latin typeface="Times New Roman"/>
                <a:ea typeface="Times New Roman"/>
                <a:cs typeface="Times New Roman"/>
                <a:sym typeface="Times New Roman"/>
              </a:rPr>
              <a:t>.</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p:nvPr/>
        </p:nvSpPr>
        <p:spPr>
          <a:xfrm>
            <a:off x="451625" y="1141600"/>
            <a:ext cx="8463900" cy="39096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ru" sz="1900" b="1">
                <a:latin typeface="Times New Roman"/>
                <a:ea typeface="Times New Roman"/>
                <a:cs typeface="Times New Roman"/>
                <a:sym typeface="Times New Roman"/>
              </a:rPr>
              <a:t>Предприниматель</a:t>
            </a:r>
            <a:r>
              <a:rPr lang="ru" sz="1900">
                <a:latin typeface="Times New Roman"/>
                <a:ea typeface="Times New Roman"/>
                <a:cs typeface="Times New Roman"/>
                <a:sym typeface="Times New Roman"/>
              </a:rPr>
              <a:t> может заниматься любыми видами деятельности, если они не запрещены законом, включая хозяйственно-производственную, торгово-закупочную, инновационную, консультационную, коммерческое посредничество, а также операции с ценными бумагами</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a:latin typeface="Times New Roman"/>
                <a:ea typeface="Times New Roman"/>
                <a:cs typeface="Times New Roman"/>
                <a:sym typeface="Times New Roman"/>
              </a:rPr>
              <a:t>и др.</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a:latin typeface="Times New Roman"/>
                <a:ea typeface="Times New Roman"/>
                <a:cs typeface="Times New Roman"/>
                <a:sym typeface="Times New Roman"/>
              </a:rPr>
              <a:t>Указанные виды деятельности могут осуществляться</a:t>
            </a:r>
            <a:r>
              <a:rPr lang="ru" sz="1900">
                <a:latin typeface="Times New Roman"/>
                <a:ea typeface="Times New Roman"/>
                <a:cs typeface="Times New Roman"/>
                <a:sym typeface="Times New Roman"/>
              </a:rPr>
              <a:t> непосредственно одним человеком или коллективом (партнерами) с применением наемного труда или без него, с образованием юридического лица или без него.</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endParaRPr>
              <a:latin typeface="Average"/>
              <a:ea typeface="Average"/>
              <a:cs typeface="Average"/>
              <a:sym typeface="Average"/>
            </a:endParaRPr>
          </a:p>
        </p:txBody>
      </p:sp>
      <p:sp>
        <p:nvSpPr>
          <p:cNvPr id="81" name="Google Shape;81;p16"/>
          <p:cNvSpPr txBox="1"/>
          <p:nvPr/>
        </p:nvSpPr>
        <p:spPr>
          <a:xfrm>
            <a:off x="0" y="250900"/>
            <a:ext cx="9018600" cy="790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2.1 </a:t>
            </a:r>
            <a:r>
              <a:rPr lang="ru" sz="2200" dirty="0">
                <a:solidFill>
                  <a:srgbClr val="262633"/>
                </a:solidFill>
                <a:latin typeface="Times New Roman"/>
                <a:ea typeface="Times New Roman"/>
                <a:cs typeface="Times New Roman"/>
                <a:sym typeface="Times New Roman"/>
              </a:rPr>
              <a:t>Сущность и значение предпринимательской деятельности</a:t>
            </a:r>
            <a:endParaRPr dirty="0">
              <a:latin typeface="Average"/>
              <a:ea typeface="Average"/>
              <a:cs typeface="Average"/>
              <a:sym typeface="Average"/>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2"/>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319" name="Google Shape;319;p52"/>
          <p:cNvSpPr txBox="1"/>
          <p:nvPr/>
        </p:nvSpPr>
        <p:spPr>
          <a:xfrm>
            <a:off x="457200" y="1129075"/>
            <a:ext cx="8229600" cy="369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Унитарное предприятие</a:t>
            </a:r>
            <a:r>
              <a:rPr lang="ru" sz="1900">
                <a:latin typeface="Times New Roman"/>
                <a:ea typeface="Times New Roman"/>
                <a:cs typeface="Times New Roman"/>
                <a:sym typeface="Times New Roman"/>
              </a:rPr>
              <a:t>, основанное на праве хозяйственного ведения, создается по решению уполномоченного государственного органа или органа местного самоуправления.</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Право хозяйственного ведения</a:t>
            </a:r>
            <a:r>
              <a:rPr lang="ru" sz="1900">
                <a:latin typeface="Times New Roman"/>
                <a:ea typeface="Times New Roman"/>
                <a:cs typeface="Times New Roman"/>
                <a:sym typeface="Times New Roman"/>
              </a:rPr>
              <a:t> — это специфическое право на имущество, в рамках которого владелец права хозяйственного ведения может распоряжаться имуществом почти как собственник, за исключением того, что не может продавать, сдавать в аренду, отдавать в залог, вносить в качестве вклада в складочный капитал хозяйственных обществ и товариществ и распоряжаться иным образом имуществом без согласия его собственника.</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3"/>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2.3</a:t>
            </a:r>
            <a:r>
              <a:rPr lang="ru" sz="2200" dirty="0">
                <a:solidFill>
                  <a:srgbClr val="262633"/>
                </a:solidFill>
                <a:latin typeface="Times New Roman"/>
                <a:ea typeface="Times New Roman"/>
                <a:cs typeface="Times New Roman"/>
                <a:sym typeface="Times New Roman"/>
              </a:rPr>
              <a:t>.</a:t>
            </a:r>
            <a:r>
              <a:rPr lang="ru" sz="2200" dirty="0">
                <a:solidFill>
                  <a:srgbClr val="18181A"/>
                </a:solidFill>
                <a:latin typeface="Times New Roman"/>
                <a:ea typeface="Times New Roman"/>
                <a:cs typeface="Times New Roman"/>
                <a:sym typeface="Times New Roman"/>
              </a:rPr>
              <a:t>Организационно-правовые формы организаций (предприятий)</a:t>
            </a:r>
            <a:r>
              <a:rPr lang="ru" sz="2200" dirty="0">
                <a:solidFill>
                  <a:srgbClr val="262633"/>
                </a:solidFill>
                <a:latin typeface="Times New Roman"/>
                <a:ea typeface="Times New Roman"/>
                <a:cs typeface="Times New Roman"/>
                <a:sym typeface="Times New Roman"/>
              </a:rPr>
              <a:t> </a:t>
            </a:r>
            <a:endParaRPr sz="2200" dirty="0">
              <a:latin typeface="Average"/>
              <a:ea typeface="Average"/>
              <a:cs typeface="Average"/>
              <a:sym typeface="Average"/>
            </a:endParaRPr>
          </a:p>
        </p:txBody>
      </p:sp>
      <p:sp>
        <p:nvSpPr>
          <p:cNvPr id="325" name="Google Shape;325;p53"/>
          <p:cNvSpPr txBox="1"/>
          <p:nvPr/>
        </p:nvSpPr>
        <p:spPr>
          <a:xfrm>
            <a:off x="457200" y="966900"/>
            <a:ext cx="8229600" cy="3840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Унитарное предприятие</a:t>
            </a:r>
            <a:r>
              <a:rPr lang="ru" sz="1900">
                <a:latin typeface="Times New Roman"/>
                <a:ea typeface="Times New Roman"/>
                <a:cs typeface="Times New Roman"/>
                <a:sym typeface="Times New Roman"/>
              </a:rPr>
              <a:t>, основанное на праве оперативного управления, или федеральное казенное предприятие, создается по решению Правительства РФ на базе имущества, находящегося в федеральной собственности. </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Учредительным документом</a:t>
            </a:r>
            <a:r>
              <a:rPr lang="ru" sz="1900">
                <a:latin typeface="Times New Roman"/>
                <a:ea typeface="Times New Roman"/>
                <a:cs typeface="Times New Roman"/>
                <a:sym typeface="Times New Roman"/>
              </a:rPr>
              <a:t> казенного предприятия является его устав, утверждаемый Правительством РФ. Казенное предприятие может быть реорганизовано или ликвидировано по решению Правительства РФ. </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Российская Федерация несет субсидиарную ответственность по обязательствам казенного предприятия при недостаточности его имущества.</a:t>
            </a:r>
            <a:endParaRPr sz="1900" b="1">
              <a:latin typeface="Times New Roman"/>
              <a:ea typeface="Times New Roman"/>
              <a:cs typeface="Times New Roman"/>
              <a:sym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54"/>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Объединения организаций (предприятий)</a:t>
            </a:r>
            <a:endParaRPr sz="2200" b="1" dirty="0">
              <a:latin typeface="Times New Roman"/>
              <a:ea typeface="Times New Roman"/>
              <a:cs typeface="Times New Roman"/>
              <a:sym typeface="Times New Roman"/>
            </a:endParaRPr>
          </a:p>
        </p:txBody>
      </p:sp>
      <p:sp>
        <p:nvSpPr>
          <p:cNvPr id="331" name="Google Shape;331;p54"/>
          <p:cNvSpPr txBox="1"/>
          <p:nvPr/>
        </p:nvSpPr>
        <p:spPr>
          <a:xfrm>
            <a:off x="457200" y="1129075"/>
            <a:ext cx="8229600" cy="427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a:latin typeface="Times New Roman"/>
                <a:ea typeface="Times New Roman"/>
                <a:cs typeface="Times New Roman"/>
                <a:sym typeface="Times New Roman"/>
              </a:rPr>
              <a:t>Крупномасштабному бизнесу свойственны формы организации, в основе которых лежит объединение предприятий, фирм в совокупные структуры. Это собирательные ассоциативные формы. Рассмотрим отдельные типы ассоциативных организационных структур, наиболее распространенных в экономике развитых стран и получающих развитие в российской экономике.</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На практике сложились </a:t>
            </a:r>
            <a:r>
              <a:rPr lang="ru" sz="1900" b="1">
                <a:latin typeface="Times New Roman"/>
                <a:ea typeface="Times New Roman"/>
                <a:cs typeface="Times New Roman"/>
                <a:sym typeface="Times New Roman"/>
              </a:rPr>
              <a:t>различные типы объединений предприятий</a:t>
            </a:r>
            <a:r>
              <a:rPr lang="ru" sz="1900">
                <a:latin typeface="Times New Roman"/>
                <a:ea typeface="Times New Roman"/>
                <a:cs typeface="Times New Roman"/>
                <a:sym typeface="Times New Roman"/>
              </a:rPr>
              <a:t>, которые отличаются по целям, характеру хозяйственных отношений между своими участниками, а также </a:t>
            </a:r>
            <a:r>
              <a:rPr lang="ru" sz="1900" b="1">
                <a:latin typeface="Times New Roman"/>
                <a:ea typeface="Times New Roman"/>
                <a:cs typeface="Times New Roman"/>
                <a:sym typeface="Times New Roman"/>
              </a:rPr>
              <a:t>по степени самостоятельности предприятий, входящих в объединение.</a:t>
            </a:r>
            <a:r>
              <a:rPr lang="ru" sz="1900">
                <a:latin typeface="Times New Roman"/>
                <a:ea typeface="Times New Roman"/>
                <a:cs typeface="Times New Roman"/>
                <a:sym typeface="Times New Roman"/>
              </a:rPr>
              <a:t> </a:t>
            </a:r>
            <a:r>
              <a:rPr lang="ru" sz="1900" i="1">
                <a:latin typeface="Times New Roman"/>
                <a:ea typeface="Times New Roman"/>
                <a:cs typeface="Times New Roman"/>
                <a:sym typeface="Times New Roman"/>
              </a:rPr>
              <a:t>Это картели, синдикаты, пулы, тресты, концерны, промышленные холдинги, финансово-промышленные группы.</a:t>
            </a:r>
            <a:endParaRPr sz="1900" i="1">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55"/>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37" name="Google Shape;337;p55"/>
          <p:cNvSpPr txBox="1"/>
          <p:nvPr/>
        </p:nvSpPr>
        <p:spPr>
          <a:xfrm>
            <a:off x="457200" y="1304700"/>
            <a:ext cx="8229600" cy="281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Картель</a:t>
            </a:r>
            <a:r>
              <a:rPr lang="ru" sz="1900">
                <a:latin typeface="Times New Roman"/>
                <a:ea typeface="Times New Roman"/>
                <a:cs typeface="Times New Roman"/>
                <a:sym typeface="Times New Roman"/>
              </a:rPr>
              <a:t> представляет собой объединение, как правило, предприятий одной отрасли, предполагающее совместную коммерческую деятельность, т.е. регулирование сбыта с помощью установленных квот,товарных цен, условий реализации.</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Характерными особенностями</a:t>
            </a:r>
            <a:r>
              <a:rPr lang="ru" sz="1900">
                <a:latin typeface="Times New Roman"/>
                <a:ea typeface="Times New Roman"/>
                <a:cs typeface="Times New Roman"/>
                <a:sym typeface="Times New Roman"/>
              </a:rPr>
              <a:t> объединения данного типа является то, что оно носит договорной характер и сохраняется право собственности участников на свои предприятия, а следовательно, сохраняется хозяйственная, юридическая и финансовая самостоятельность.</a:t>
            </a:r>
            <a:endParaRPr sz="1900">
              <a:latin typeface="Times New Roman"/>
              <a:ea typeface="Times New Roman"/>
              <a:cs typeface="Times New Roman"/>
              <a:sym typeface="Times New Roman"/>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6"/>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43" name="Google Shape;343;p56"/>
          <p:cNvSpPr txBox="1"/>
          <p:nvPr/>
        </p:nvSpPr>
        <p:spPr>
          <a:xfrm>
            <a:off x="457200" y="903250"/>
            <a:ext cx="8229600" cy="445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Синдикат</a:t>
            </a:r>
            <a:r>
              <a:rPr lang="ru" sz="1900">
                <a:latin typeface="Times New Roman"/>
                <a:ea typeface="Times New Roman"/>
                <a:cs typeface="Times New Roman"/>
                <a:sym typeface="Times New Roman"/>
              </a:rPr>
              <a:t> — разновидность картельного соглашения, которое предполагает сбыт продукции своих участников через единый сбытовой орган, создаваемый в форме акционерного общества или общества с ограниченной ответственностью. Форма синдиката наиболее распространена в отраслях с массовой однородной продукцией: горнодобывающей, металлургической, химической.</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Другой разновидностью картельного типа являются пулы.</a:t>
            </a: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b="1">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Пулом</a:t>
            </a:r>
            <a:r>
              <a:rPr lang="ru" sz="1900">
                <a:latin typeface="Times New Roman"/>
                <a:ea typeface="Times New Roman"/>
                <a:cs typeface="Times New Roman"/>
                <a:sym typeface="Times New Roman"/>
              </a:rPr>
              <a:t> называют объединение предпринимателей, предусматривающее особый порядок распределения прибыли своих участников. Прибыли участников пула поступают в «общий котел», а затем распределяются между ними в заранее установленной пропорции.</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b="1">
              <a:latin typeface="Times New Roman"/>
              <a:ea typeface="Times New Roman"/>
              <a:cs typeface="Times New Roman"/>
              <a:sym typeface="Times New Roman"/>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7"/>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49" name="Google Shape;349;p57"/>
          <p:cNvSpPr txBox="1"/>
          <p:nvPr/>
        </p:nvSpPr>
        <p:spPr>
          <a:xfrm>
            <a:off x="457200" y="1229425"/>
            <a:ext cx="8229600" cy="404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Трест</a:t>
            </a:r>
            <a:r>
              <a:rPr lang="ru" sz="1900">
                <a:latin typeface="Times New Roman"/>
                <a:ea typeface="Times New Roman"/>
                <a:cs typeface="Times New Roman"/>
                <a:sym typeface="Times New Roman"/>
              </a:rPr>
              <a:t> представляет собой объединение, в котором различные предприятия, ранее принадлежащие разным предпринимателям, сливаются в единый производственный комплекс, теряя свою юридическую и хозяйственную самостоятельность. В тресте объединяются все стороны хозяйственной деятельности предприятий, а не одна какая-нибудь сторона, как в картеле или синдикате.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Форма треста</a:t>
            </a:r>
            <a:r>
              <a:rPr lang="ru" sz="1900">
                <a:latin typeface="Times New Roman"/>
                <a:ea typeface="Times New Roman"/>
                <a:cs typeface="Times New Roman"/>
                <a:sym typeface="Times New Roman"/>
              </a:rPr>
              <a:t> удобна для организации комбинированного производства, т.е. объединения в одной компании предприятий разных отраслей промышленности.</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58"/>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55" name="Google Shape;355;p58"/>
          <p:cNvSpPr txBox="1"/>
          <p:nvPr/>
        </p:nvSpPr>
        <p:spPr>
          <a:xfrm>
            <a:off x="457200" y="1304700"/>
            <a:ext cx="8229600" cy="310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Концерны</a:t>
            </a:r>
            <a:r>
              <a:rPr lang="ru" sz="1900">
                <a:latin typeface="Times New Roman"/>
                <a:ea typeface="Times New Roman"/>
                <a:cs typeface="Times New Roman"/>
                <a:sym typeface="Times New Roman"/>
              </a:rPr>
              <a:t> — это объединение самостоятельных предприятий, связанных между собой посредством системы участия, персональных уний, финансирования, патентно лицензионных отношений, тесного производственного сотрудничества.</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Концерн, как правило, представляет собой объединение производственного характера, в которое входят предприятия разных отраслей.</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Форма объединения может быть как вертикальной, так и горизонтальной.</a:t>
            </a:r>
            <a:endParaRPr sz="1900" b="1">
              <a:latin typeface="Times New Roman"/>
              <a:ea typeface="Times New Roman"/>
              <a:cs typeface="Times New Roman"/>
              <a:sym typeface="Times New Roman"/>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9"/>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61" name="Google Shape;361;p59"/>
          <p:cNvSpPr txBox="1"/>
          <p:nvPr/>
        </p:nvSpPr>
        <p:spPr>
          <a:xfrm>
            <a:off x="457200" y="1304700"/>
            <a:ext cx="8229600" cy="310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Вертикальное объединение</a:t>
            </a:r>
            <a:r>
              <a:rPr lang="ru" sz="1900">
                <a:latin typeface="Times New Roman"/>
                <a:ea typeface="Times New Roman"/>
                <a:cs typeface="Times New Roman"/>
                <a:sym typeface="Times New Roman"/>
              </a:rPr>
              <a:t> включает предприятия разных отраслей промышленности, производственный процесс которых взаимосвязан, например металлургические, горнодобывающие.</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Горизонтальное объединение</a:t>
            </a:r>
            <a:r>
              <a:rPr lang="ru" sz="1900">
                <a:latin typeface="Times New Roman"/>
                <a:ea typeface="Times New Roman"/>
                <a:cs typeface="Times New Roman"/>
                <a:sym typeface="Times New Roman"/>
              </a:rPr>
              <a:t> включает в себя предприятия разных отраслей производства, не связанных между собой. Как правило, это предприятия в форме акционерных обществ или иных хозяйственных объединений, сохраняющие самостоятельность, но имеющие общее руководство, осуществляемое головной компанией — </a:t>
            </a:r>
            <a:r>
              <a:rPr lang="ru" sz="1900" b="1">
                <a:latin typeface="Times New Roman"/>
                <a:ea typeface="Times New Roman"/>
                <a:cs typeface="Times New Roman"/>
                <a:sym typeface="Times New Roman"/>
              </a:rPr>
              <a:t>холдингом.</a:t>
            </a:r>
            <a:endParaRPr sz="1900" b="1">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60"/>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a:latin typeface="Times New Roman"/>
                <a:ea typeface="Times New Roman"/>
                <a:cs typeface="Times New Roman"/>
                <a:sym typeface="Times New Roman"/>
              </a:rPr>
              <a:t>2.4 </a:t>
            </a:r>
            <a:r>
              <a:rPr lang="ru" sz="220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67" name="Google Shape;367;p60"/>
          <p:cNvSpPr txBox="1"/>
          <p:nvPr/>
        </p:nvSpPr>
        <p:spPr>
          <a:xfrm>
            <a:off x="457200" y="1179250"/>
            <a:ext cx="8229600" cy="387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Холдинг</a:t>
            </a:r>
            <a:r>
              <a:rPr lang="ru" sz="1900">
                <a:latin typeface="Times New Roman"/>
                <a:ea typeface="Times New Roman"/>
                <a:cs typeface="Times New Roman"/>
                <a:sym typeface="Times New Roman"/>
              </a:rPr>
              <a:t> представляет собой головную компанию, которая обладает контрольным пакетом акций предприятий, объединенных в единую структуру, и осуществляет управление и контроль за их деятельностью.</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Особенность холдинговых компаний</a:t>
            </a:r>
            <a:r>
              <a:rPr lang="ru" sz="1900">
                <a:latin typeface="Times New Roman"/>
                <a:ea typeface="Times New Roman"/>
                <a:cs typeface="Times New Roman"/>
                <a:sym typeface="Times New Roman"/>
              </a:rPr>
              <a:t> заключается в том, что они</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являются многофункциональными образованиями, обеспечивающими последовательное объединение производственных и денежных ресурсов.</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Холдинговые компании владеют </a:t>
            </a:r>
            <a:r>
              <a:rPr lang="ru" sz="1900" b="1">
                <a:latin typeface="Times New Roman"/>
                <a:ea typeface="Times New Roman"/>
                <a:cs typeface="Times New Roman"/>
                <a:sym typeface="Times New Roman"/>
              </a:rPr>
              <a:t>контрольным пакетом акций</a:t>
            </a:r>
            <a:r>
              <a:rPr lang="ru" sz="1900">
                <a:latin typeface="Times New Roman"/>
                <a:ea typeface="Times New Roman"/>
                <a:cs typeface="Times New Roman"/>
                <a:sym typeface="Times New Roman"/>
              </a:rPr>
              <a:t> юридически самостоятельных предприятий для осуществления контроля над их операциями.</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61"/>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73" name="Google Shape;373;p61"/>
          <p:cNvSpPr txBox="1"/>
          <p:nvPr/>
        </p:nvSpPr>
        <p:spPr>
          <a:xfrm>
            <a:off x="457200" y="1304700"/>
            <a:ext cx="8229600" cy="340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Контрольный пакет акций </a:t>
            </a:r>
            <a:r>
              <a:rPr lang="ru" sz="1900">
                <a:latin typeface="Times New Roman"/>
                <a:ea typeface="Times New Roman"/>
                <a:cs typeface="Times New Roman"/>
                <a:sym typeface="Times New Roman"/>
              </a:rPr>
              <a:t>— основная форма участия в капитале предприятия, обеспечивающая безусловное право принятия или отклонения определенных решений на общем собрании акционеров, пайщиков и органов управления.</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b="1">
                <a:latin typeface="Times New Roman"/>
                <a:ea typeface="Times New Roman"/>
                <a:cs typeface="Times New Roman"/>
                <a:sym typeface="Times New Roman"/>
              </a:rPr>
              <a:t>Механизм контрольного пакета акций</a:t>
            </a:r>
            <a:r>
              <a:rPr lang="ru" sz="1900">
                <a:latin typeface="Times New Roman"/>
                <a:ea typeface="Times New Roman"/>
                <a:cs typeface="Times New Roman"/>
                <a:sym typeface="Times New Roman"/>
              </a:rPr>
              <a:t> дает холдинговой компании право голоса, благодаря чему она получает возможность проводить единую политику и осуществлять единый контроль за соблюдением интересов больших конгломератов (корпораций, концернов, трестов) или ускорять процесс </a:t>
            </a:r>
            <a:r>
              <a:rPr lang="ru" sz="1900" b="1">
                <a:latin typeface="Times New Roman"/>
                <a:ea typeface="Times New Roman"/>
                <a:cs typeface="Times New Roman"/>
                <a:sym typeface="Times New Roman"/>
              </a:rPr>
              <a:t>диверсификации</a:t>
            </a:r>
            <a:r>
              <a:rPr lang="ru" sz="1900">
                <a:latin typeface="Times New Roman"/>
                <a:ea typeface="Times New Roman"/>
                <a:cs typeface="Times New Roman"/>
                <a:sym typeface="Times New Roman"/>
              </a:rPr>
              <a:t>.</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p:nvPr/>
        </p:nvSpPr>
        <p:spPr>
          <a:xfrm>
            <a:off x="0" y="363825"/>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2.1 </a:t>
            </a:r>
            <a:r>
              <a:rPr lang="ru" sz="2200" dirty="0">
                <a:solidFill>
                  <a:srgbClr val="262633"/>
                </a:solidFill>
                <a:latin typeface="Times New Roman"/>
                <a:ea typeface="Times New Roman"/>
                <a:cs typeface="Times New Roman"/>
                <a:sym typeface="Times New Roman"/>
              </a:rPr>
              <a:t>Сущность и значение предпринимательской деятельности</a:t>
            </a:r>
            <a:endParaRPr dirty="0">
              <a:latin typeface="Average"/>
              <a:ea typeface="Average"/>
              <a:cs typeface="Average"/>
              <a:sym typeface="Average"/>
            </a:endParaRPr>
          </a:p>
        </p:txBody>
      </p:sp>
      <p:pic>
        <p:nvPicPr>
          <p:cNvPr id="87" name="Google Shape;87;p17"/>
          <p:cNvPicPr preferRelativeResize="0"/>
          <p:nvPr/>
        </p:nvPicPr>
        <p:blipFill>
          <a:blip r:embed="rId3">
            <a:alphaModFix amt="20000"/>
          </a:blip>
          <a:stretch>
            <a:fillRect/>
          </a:stretch>
        </p:blipFill>
        <p:spPr>
          <a:xfrm>
            <a:off x="1561175" y="0"/>
            <a:ext cx="5143501" cy="5143501"/>
          </a:xfrm>
          <a:prstGeom prst="rect">
            <a:avLst/>
          </a:prstGeom>
          <a:noFill/>
          <a:ln>
            <a:noFill/>
          </a:ln>
        </p:spPr>
      </p:pic>
      <p:sp>
        <p:nvSpPr>
          <p:cNvPr id="88" name="Google Shape;88;p17"/>
          <p:cNvSpPr txBox="1"/>
          <p:nvPr/>
        </p:nvSpPr>
        <p:spPr>
          <a:xfrm>
            <a:off x="588900" y="1100300"/>
            <a:ext cx="7966200" cy="35295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0"/>
              </a:spcAft>
              <a:buNone/>
            </a:pPr>
            <a:r>
              <a:rPr lang="ru" sz="1900" b="1">
                <a:latin typeface="Times New Roman"/>
                <a:ea typeface="Times New Roman"/>
                <a:cs typeface="Times New Roman"/>
                <a:sym typeface="Times New Roman"/>
              </a:rPr>
              <a:t>Субъектами предпринимательства могут быть:</a:t>
            </a:r>
            <a:endParaRPr sz="1900" b="1">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Граждане Российской Федерации и других государств, не ограниченные в установленном законом порядке в своей деятельности;</a:t>
            </a:r>
            <a:endParaRPr sz="1900">
              <a:latin typeface="Times New Roman"/>
              <a:ea typeface="Times New Roman"/>
              <a:cs typeface="Times New Roman"/>
              <a:sym typeface="Times New Roman"/>
            </a:endParaRPr>
          </a:p>
          <a:p>
            <a:pPr marL="45720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Граждане иностранных государств и лица без гражданства в пределах полномочий, установленных законом;</a:t>
            </a:r>
            <a:endParaRPr sz="1900">
              <a:latin typeface="Times New Roman"/>
              <a:ea typeface="Times New Roman"/>
              <a:cs typeface="Times New Roman"/>
              <a:sym typeface="Times New Roman"/>
            </a:endParaRPr>
          </a:p>
          <a:p>
            <a:pPr marL="45720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Объединения граждан (партнеры).</a:t>
            </a: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62"/>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79" name="Google Shape;379;p62"/>
          <p:cNvSpPr txBox="1"/>
          <p:nvPr/>
        </p:nvSpPr>
        <p:spPr>
          <a:xfrm>
            <a:off x="457200" y="1304700"/>
            <a:ext cx="8229600" cy="340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Финансово промышленные группы (ФПГ)</a:t>
            </a:r>
            <a:r>
              <a:rPr lang="ru" sz="1900">
                <a:latin typeface="Times New Roman"/>
                <a:ea typeface="Times New Roman"/>
                <a:cs typeface="Times New Roman"/>
                <a:sym typeface="Times New Roman"/>
              </a:rPr>
              <a:t> включает в себя устойчивую группировку различных предприятий: промышленных, торговых, финансовых, в том числе банковские, страховые, инвестиционные институты.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В ФПГ развиваются отношения взаимозависимости, разделения труда и его кооперации, перекрестного владения акциями и представительствовать в руководящих органах компаний. ФПГ обычно контролирует многочисленные предприятия, подрядчиков и потребителей продукции, клиентов финансовых организаций.</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highlight>
                <a:srgbClr val="FFFFFF"/>
              </a:highlight>
              <a:latin typeface="Times New Roman"/>
              <a:ea typeface="Times New Roman"/>
              <a:cs typeface="Times New Roman"/>
              <a:sym typeface="Times New Roman"/>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63"/>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85" name="Google Shape;385;p63"/>
          <p:cNvSpPr txBox="1"/>
          <p:nvPr/>
        </p:nvSpPr>
        <p:spPr>
          <a:xfrm>
            <a:off x="457200" y="1304700"/>
            <a:ext cx="8229600" cy="35040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ru" sz="1900" b="1">
                <a:latin typeface="Times New Roman"/>
                <a:ea typeface="Times New Roman"/>
                <a:cs typeface="Times New Roman"/>
                <a:sym typeface="Times New Roman"/>
              </a:rPr>
              <a:t>ФПГ имеет возможности:</a:t>
            </a:r>
            <a:endParaRPr sz="1900" b="1">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создавать высокоэффективные производственные системы</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 вертикальной интеграцией;</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снижать издержки, обеспечивать рост конечных результатов</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и доходность членов ФПГ;</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обеспечивать развитие эффективных отношений собственности;</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создавать эффективный механизм финансирования всей производственной цепочки;</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привлекать крупные инвестиции под гарантии совокупных активов ФПГ.</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64"/>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91" name="Google Shape;391;p64"/>
          <p:cNvSpPr txBox="1"/>
          <p:nvPr/>
        </p:nvSpPr>
        <p:spPr>
          <a:xfrm>
            <a:off x="457200" y="1100300"/>
            <a:ext cx="8229600" cy="44691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ru" sz="1900" b="1">
                <a:latin typeface="Times New Roman"/>
                <a:ea typeface="Times New Roman"/>
                <a:cs typeface="Times New Roman"/>
                <a:sym typeface="Times New Roman"/>
              </a:rPr>
              <a:t>Характерными чертами развития ФПГ являются:</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широкое развитие трастовых отношений внутри группы, т.е.</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системы доверительного управления предприятиями, портфелями</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ценных бумаг;</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высокая степень управленческой автономии и соблюдение конкуренции между членами групп реализации проектов;</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совместный маркетинг продукции в условиях соперничества</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вертикально интегрированных групп;</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целенаправленная концентрация собственности, в том числе</a:t>
            </a:r>
            <a:endParaRPr sz="1900">
              <a:latin typeface="Times New Roman"/>
              <a:ea typeface="Times New Roman"/>
              <a:cs typeface="Times New Roman"/>
              <a:sym typeface="Times New Roman"/>
            </a:endParaRPr>
          </a:p>
          <a:p>
            <a:pPr marL="457200" lvl="0" indent="-349250" algn="l" rtl="0">
              <a:lnSpc>
                <a:spcPct val="115000"/>
              </a:lnSpc>
              <a:spcBef>
                <a:spcPts val="0"/>
              </a:spcBef>
              <a:spcAft>
                <a:spcPts val="0"/>
              </a:spcAft>
              <a:buSzPts val="1900"/>
              <a:buFont typeface="Times New Roman"/>
              <a:buChar char="❏"/>
            </a:pPr>
            <a:r>
              <a:rPr lang="ru" sz="1900">
                <a:latin typeface="Times New Roman"/>
                <a:ea typeface="Times New Roman"/>
                <a:cs typeface="Times New Roman"/>
                <a:sym typeface="Times New Roman"/>
              </a:rPr>
              <a:t>через перспективное владение акциями.</a:t>
            </a:r>
            <a:endParaRPr sz="1900">
              <a:latin typeface="Times New Roman"/>
              <a:ea typeface="Times New Roman"/>
              <a:cs typeface="Times New Roman"/>
              <a:sym typeface="Times New Roman"/>
            </a:endParaRPr>
          </a:p>
          <a:p>
            <a:pPr marL="457200" lvl="0" indent="0" algn="l" rtl="0">
              <a:lnSpc>
                <a:spcPct val="100000"/>
              </a:lnSpc>
              <a:spcBef>
                <a:spcPts val="0"/>
              </a:spcBef>
              <a:spcAft>
                <a:spcPts val="0"/>
              </a:spcAft>
              <a:buNone/>
            </a:pPr>
            <a:endParaRPr sz="1900">
              <a:latin typeface="Times New Roman"/>
              <a:ea typeface="Times New Roman"/>
              <a:cs typeface="Times New Roman"/>
              <a:sym typeface="Times New Roman"/>
            </a:endParaRPr>
          </a:p>
          <a:p>
            <a:pPr marL="45720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65"/>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397" name="Google Shape;397;p65"/>
          <p:cNvSpPr txBox="1"/>
          <p:nvPr/>
        </p:nvSpPr>
        <p:spPr>
          <a:xfrm>
            <a:off x="557575" y="1442700"/>
            <a:ext cx="8229600" cy="2831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ФПГ</a:t>
            </a:r>
            <a:r>
              <a:rPr lang="ru" sz="1900">
                <a:latin typeface="Times New Roman"/>
                <a:ea typeface="Times New Roman"/>
                <a:cs typeface="Times New Roman"/>
                <a:sym typeface="Times New Roman"/>
              </a:rPr>
              <a:t> часто рассматривают как средство борьбы с отечественным</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монополизмом, ибо они имеют реальную базу развертывания диверсификации производства, располагают большими ресурсами и возможностью мобильно перебрасывать их из одной отрасли в другую, использовать для создания филиалов в различных регионах страны.</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Деятельность ФПГ имеет важное значение для формирования</a:t>
            </a:r>
            <a:endParaRPr sz="1900" b="1">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рынка России.</a:t>
            </a:r>
            <a:endParaRPr sz="1900" b="1">
              <a:latin typeface="Times New Roman"/>
              <a:ea typeface="Times New Roman"/>
              <a:cs typeface="Times New Roman"/>
              <a:sym typeface="Times New Roman"/>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66"/>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latin typeface="Times New Roman"/>
                <a:ea typeface="Times New Roman"/>
                <a:cs typeface="Times New Roman"/>
                <a:sym typeface="Times New Roman"/>
              </a:rPr>
              <a:t>2.4 </a:t>
            </a:r>
            <a:r>
              <a:rPr lang="ru" sz="2200" dirty="0">
                <a:latin typeface="Times New Roman"/>
                <a:ea typeface="Times New Roman"/>
                <a:cs typeface="Times New Roman"/>
                <a:sym typeface="Times New Roman"/>
              </a:rPr>
              <a:t>Объединения организаций (предприятий)</a:t>
            </a:r>
            <a:endParaRPr sz="2200" dirty="0">
              <a:latin typeface="Average"/>
              <a:ea typeface="Average"/>
              <a:cs typeface="Average"/>
              <a:sym typeface="Average"/>
            </a:endParaRPr>
          </a:p>
        </p:txBody>
      </p:sp>
      <p:sp>
        <p:nvSpPr>
          <p:cNvPr id="403" name="Google Shape;403;p66"/>
          <p:cNvSpPr txBox="1"/>
          <p:nvPr/>
        </p:nvSpPr>
        <p:spPr>
          <a:xfrm>
            <a:off x="43200" y="1279625"/>
            <a:ext cx="9057600" cy="2993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Некоммерческие организации (НКО)</a:t>
            </a:r>
            <a:r>
              <a:rPr lang="ru" sz="1900">
                <a:latin typeface="Times New Roman"/>
                <a:ea typeface="Times New Roman"/>
                <a:cs typeface="Times New Roman"/>
                <a:sym typeface="Times New Roman"/>
              </a:rPr>
              <a:t> — это организации, не ставящие извлечение прибыли основной целью своей деятельности и не распределяющие полученную прибыль между участниками. </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НКО могут создаваться в форме общественных или религиозных организаций (объединений), некоммерческих партнерств, учреждений, автономных некоммерческих организаций, социальных, благотворительных и иных фондов, ассоциаций и союзов, а также в других формах, предусмотренных федеральным законом.</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150">
              <a:highlight>
                <a:srgbClr val="FFFFFF"/>
              </a:highligh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67"/>
          <p:cNvSpPr txBox="1"/>
          <p:nvPr/>
        </p:nvSpPr>
        <p:spPr>
          <a:xfrm>
            <a:off x="0" y="326200"/>
            <a:ext cx="9144000" cy="523200"/>
          </a:xfrm>
          <a:prstGeom prst="rect">
            <a:avLst/>
          </a:prstGeom>
          <a:gradFill>
            <a:gsLst>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a:latin typeface="Times New Roman"/>
                <a:ea typeface="Times New Roman"/>
                <a:cs typeface="Times New Roman"/>
                <a:sym typeface="Times New Roman"/>
              </a:rPr>
              <a:t>Вопросы для самопроверки</a:t>
            </a:r>
            <a:endParaRPr sz="2200"/>
          </a:p>
        </p:txBody>
      </p:sp>
      <p:sp>
        <p:nvSpPr>
          <p:cNvPr id="409" name="Google Shape;409;p67"/>
          <p:cNvSpPr txBox="1"/>
          <p:nvPr/>
        </p:nvSpPr>
        <p:spPr>
          <a:xfrm>
            <a:off x="702525" y="1191775"/>
            <a:ext cx="6837000" cy="39096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1</a:t>
            </a:r>
            <a:r>
              <a:rPr lang="ru" sz="1900" dirty="0">
                <a:latin typeface="Times New Roman"/>
                <a:ea typeface="Times New Roman"/>
                <a:cs typeface="Times New Roman"/>
                <a:sym typeface="Times New Roman"/>
              </a:rPr>
              <a:t>. Назовите основные характерные черты предпринимательства.</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2</a:t>
            </a:r>
            <a:r>
              <a:rPr lang="ru" sz="1900" dirty="0">
                <a:latin typeface="Times New Roman"/>
                <a:ea typeface="Times New Roman"/>
                <a:cs typeface="Times New Roman"/>
                <a:sym typeface="Times New Roman"/>
              </a:rPr>
              <a:t>. Дайте определение предпринимательства.</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3.</a:t>
            </a:r>
            <a:r>
              <a:rPr lang="ru" sz="1900" dirty="0">
                <a:latin typeface="Times New Roman"/>
                <a:ea typeface="Times New Roman"/>
                <a:cs typeface="Times New Roman"/>
                <a:sym typeface="Times New Roman"/>
              </a:rPr>
              <a:t> Назовите виды предпринимательской деятельности и их особенности.</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4.</a:t>
            </a:r>
            <a:r>
              <a:rPr lang="ru" sz="1900" dirty="0">
                <a:latin typeface="Times New Roman"/>
                <a:ea typeface="Times New Roman"/>
                <a:cs typeface="Times New Roman"/>
                <a:sym typeface="Times New Roman"/>
              </a:rPr>
              <a:t> Какие предприятия относятся к коммерческим?</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5</a:t>
            </a:r>
            <a:r>
              <a:rPr lang="ru" sz="1900" dirty="0">
                <a:latin typeface="Times New Roman"/>
                <a:ea typeface="Times New Roman"/>
                <a:cs typeface="Times New Roman"/>
                <a:sym typeface="Times New Roman"/>
              </a:rPr>
              <a:t>. Какая организация считается юридическим лицом?</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6.</a:t>
            </a:r>
            <a:r>
              <a:rPr lang="ru" sz="1900" dirty="0">
                <a:latin typeface="Times New Roman"/>
                <a:ea typeface="Times New Roman"/>
                <a:cs typeface="Times New Roman"/>
                <a:sym typeface="Times New Roman"/>
              </a:rPr>
              <a:t> Назовите организационно-правовые формы предприятий.</a:t>
            </a:r>
            <a:endParaRPr sz="19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b="1" dirty="0">
                <a:latin typeface="Times New Roman"/>
                <a:ea typeface="Times New Roman"/>
                <a:cs typeface="Times New Roman"/>
                <a:sym typeface="Times New Roman"/>
              </a:rPr>
              <a:t>7.</a:t>
            </a:r>
            <a:r>
              <a:rPr lang="ru" sz="1900" dirty="0">
                <a:latin typeface="Times New Roman"/>
                <a:ea typeface="Times New Roman"/>
                <a:cs typeface="Times New Roman"/>
                <a:sym typeface="Times New Roman"/>
              </a:rPr>
              <a:t> Назовите действующие в России объединения предприятий.</a:t>
            </a:r>
            <a:endParaRPr sz="1900" dirty="0">
              <a:latin typeface="Times New Roman"/>
              <a:ea typeface="Times New Roman"/>
              <a:cs typeface="Times New Roman"/>
              <a:sym typeface="Times New Roman"/>
            </a:endParaRPr>
          </a:p>
          <a:p>
            <a:pPr marL="0" lvl="0" indent="0" algn="l" rtl="0">
              <a:spcBef>
                <a:spcPts val="0"/>
              </a:spcBef>
              <a:spcAft>
                <a:spcPts val="0"/>
              </a:spcAft>
              <a:buNone/>
            </a:pPr>
            <a:endParaRPr dirty="0">
              <a:latin typeface="Average"/>
              <a:ea typeface="Average"/>
              <a:cs typeface="Average"/>
              <a:sym typeface="Average"/>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8"/>
          <p:cNvSpPr txBox="1"/>
          <p:nvPr/>
        </p:nvSpPr>
        <p:spPr>
          <a:xfrm>
            <a:off x="-112925" y="2310150"/>
            <a:ext cx="9144000" cy="6465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3000" b="1">
                <a:latin typeface="Times New Roman"/>
                <a:ea typeface="Times New Roman"/>
                <a:cs typeface="Times New Roman"/>
                <a:sym typeface="Times New Roman"/>
              </a:rPr>
              <a:t>СПАСИБО ЗА ВНИМАНИЕ!</a:t>
            </a:r>
            <a:endParaRPr sz="3000">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body" idx="4294967295"/>
          </p:nvPr>
        </p:nvSpPr>
        <p:spPr>
          <a:xfrm>
            <a:off x="824675" y="1524450"/>
            <a:ext cx="7668300" cy="209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852"/>
              <a:buNone/>
            </a:pPr>
            <a:r>
              <a:rPr lang="ru" sz="1900" b="1">
                <a:solidFill>
                  <a:srgbClr val="000000"/>
                </a:solidFill>
                <a:latin typeface="Times New Roman"/>
                <a:ea typeface="Times New Roman"/>
                <a:cs typeface="Times New Roman"/>
                <a:sym typeface="Times New Roman"/>
              </a:rPr>
              <a:t>Статус предпринимателя приобретается только посредством государственной регистрации предприятия.</a:t>
            </a:r>
            <a:r>
              <a:rPr lang="ru" sz="1900">
                <a:solidFill>
                  <a:srgbClr val="000000"/>
                </a:solidFill>
                <a:latin typeface="Times New Roman"/>
                <a:ea typeface="Times New Roman"/>
                <a:cs typeface="Times New Roman"/>
                <a:sym typeface="Times New Roman"/>
              </a:rPr>
              <a:t> В тех случаях, когда предпринимательская деятельность ведется без применения наемного труда, она регистрируется как индивидуальная трудовая деятельность, а с привлечением наемного труда — </a:t>
            </a:r>
            <a:r>
              <a:rPr lang="ru" sz="1900" b="1">
                <a:solidFill>
                  <a:srgbClr val="000000"/>
                </a:solidFill>
                <a:latin typeface="Times New Roman"/>
                <a:ea typeface="Times New Roman"/>
                <a:cs typeface="Times New Roman"/>
                <a:sym typeface="Times New Roman"/>
              </a:rPr>
              <a:t>как предприятие.</a:t>
            </a:r>
            <a:endParaRPr sz="1900" b="1">
              <a:solidFill>
                <a:srgbClr val="000000"/>
              </a:solidFill>
              <a:latin typeface="Times New Roman"/>
              <a:ea typeface="Times New Roman"/>
              <a:cs typeface="Times New Roman"/>
              <a:sym typeface="Times New Roman"/>
            </a:endParaRPr>
          </a:p>
          <a:p>
            <a:pPr marL="0" lvl="0" indent="0" algn="l" rtl="0">
              <a:spcBef>
                <a:spcPts val="1200"/>
              </a:spcBef>
              <a:spcAft>
                <a:spcPts val="1200"/>
              </a:spcAft>
              <a:buSzPts val="852"/>
              <a:buNone/>
            </a:pPr>
            <a:endParaRPr sz="1900"/>
          </a:p>
        </p:txBody>
      </p:sp>
      <p:sp>
        <p:nvSpPr>
          <p:cNvPr id="94" name="Google Shape;94;p18"/>
          <p:cNvSpPr txBox="1"/>
          <p:nvPr/>
        </p:nvSpPr>
        <p:spPr>
          <a:xfrm>
            <a:off x="0" y="32645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2.1 </a:t>
            </a:r>
            <a:r>
              <a:rPr lang="ru" sz="2200" dirty="0">
                <a:solidFill>
                  <a:srgbClr val="262633"/>
                </a:solidFill>
                <a:latin typeface="Times New Roman"/>
                <a:ea typeface="Times New Roman"/>
                <a:cs typeface="Times New Roman"/>
                <a:sym typeface="Times New Roman"/>
              </a:rPr>
              <a:t>Сущность и значение предпринимательской деятельности</a:t>
            </a:r>
            <a:endParaRPr dirty="0">
              <a:latin typeface="Average"/>
              <a:ea typeface="Average"/>
              <a:cs typeface="Average"/>
              <a:sym typeface="Average"/>
            </a:endParaRPr>
          </a:p>
        </p:txBody>
      </p:sp>
      <p:sp>
        <p:nvSpPr>
          <p:cNvPr id="95" name="Google Shape;95;p18"/>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pic>
        <p:nvPicPr>
          <p:cNvPr id="96" name="Google Shape;96;p18"/>
          <p:cNvPicPr preferRelativeResize="0"/>
          <p:nvPr/>
        </p:nvPicPr>
        <p:blipFill>
          <a:blip r:embed="rId3">
            <a:alphaModFix amt="19000"/>
          </a:blip>
          <a:stretch>
            <a:fillRect/>
          </a:stretch>
        </p:blipFill>
        <p:spPr>
          <a:xfrm>
            <a:off x="2152650" y="400200"/>
            <a:ext cx="4145001" cy="41450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p:nvPr/>
        </p:nvSpPr>
        <p:spPr>
          <a:xfrm>
            <a:off x="0" y="213250"/>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2.1 Сущность и значение предпринимательской деятельности</a:t>
            </a:r>
            <a:endParaRPr dirty="0">
              <a:latin typeface="Average"/>
              <a:ea typeface="Average"/>
              <a:cs typeface="Average"/>
              <a:sym typeface="Average"/>
            </a:endParaRPr>
          </a:p>
        </p:txBody>
      </p:sp>
      <p:sp>
        <p:nvSpPr>
          <p:cNvPr id="102" name="Google Shape;102;p19"/>
          <p:cNvSpPr txBox="1"/>
          <p:nvPr/>
        </p:nvSpPr>
        <p:spPr>
          <a:xfrm>
            <a:off x="208300" y="1053800"/>
            <a:ext cx="8893200" cy="1950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120650" algn="l" rtl="0">
              <a:lnSpc>
                <a:spcPct val="115000"/>
              </a:lnSpc>
              <a:spcBef>
                <a:spcPts val="0"/>
              </a:spcBef>
              <a:spcAft>
                <a:spcPts val="0"/>
              </a:spcAft>
              <a:buSzPts val="1900"/>
              <a:buFont typeface="Times New Roman"/>
              <a:buAutoNum type="arabicPeriod"/>
            </a:pPr>
            <a:r>
              <a:rPr lang="ru" sz="1900">
                <a:latin typeface="Times New Roman"/>
                <a:ea typeface="Times New Roman"/>
                <a:cs typeface="Times New Roman"/>
                <a:sym typeface="Times New Roman"/>
              </a:rPr>
              <a:t>   Самим собственником средств производства на свой страх и риск</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   и под свою имущественную ответственность.</a:t>
            </a:r>
            <a:endParaRPr sz="1900">
              <a:latin typeface="Times New Roman"/>
              <a:ea typeface="Times New Roman"/>
              <a:cs typeface="Times New Roman"/>
              <a:sym typeface="Times New Roman"/>
            </a:endParaRPr>
          </a:p>
          <a:p>
            <a:pPr marL="0" lvl="0" indent="0" algn="l" rtl="0">
              <a:spcBef>
                <a:spcPts val="0"/>
              </a:spcBef>
              <a:spcAft>
                <a:spcPts val="0"/>
              </a:spcAft>
              <a:buNone/>
            </a:pP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103" name="Google Shape;103;p19"/>
          <p:cNvSpPr txBox="1"/>
          <p:nvPr/>
        </p:nvSpPr>
        <p:spPr>
          <a:xfrm>
            <a:off x="175650" y="2571750"/>
            <a:ext cx="9579000" cy="2447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a:latin typeface="Times New Roman"/>
                <a:ea typeface="Times New Roman"/>
                <a:cs typeface="Times New Roman"/>
                <a:sym typeface="Times New Roman"/>
              </a:rPr>
              <a:t>2.  Руководителем предприятия от имени собственника. Пределы</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распоряжения такой собственностью регулируются контрактом (договором), определяющим взаимные обязательства сторон. В этом договоре указываются ограничения прав в использовании имущества</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и проведении отдельных видов деятельности, порядок и условия финансовых взаимоотношений и материальной ответственности сторон,</a:t>
            </a:r>
            <a:endParaRPr sz="1900">
              <a:latin typeface="Times New Roman"/>
              <a:ea typeface="Times New Roman"/>
              <a:cs typeface="Times New Roman"/>
              <a:sym typeface="Times New Roman"/>
            </a:endParaRPr>
          </a:p>
          <a:p>
            <a:pPr marL="0" lvl="0" indent="0" algn="l" rtl="0">
              <a:spcBef>
                <a:spcPts val="0"/>
              </a:spcBef>
              <a:spcAft>
                <a:spcPts val="0"/>
              </a:spcAft>
              <a:buNone/>
            </a:pPr>
            <a:r>
              <a:rPr lang="ru" sz="1900">
                <a:latin typeface="Times New Roman"/>
                <a:ea typeface="Times New Roman"/>
                <a:cs typeface="Times New Roman"/>
                <a:sym typeface="Times New Roman"/>
              </a:rPr>
              <a:t>основания и условия расторжения договора.</a:t>
            </a: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
        <p:nvSpPr>
          <p:cNvPr id="104" name="Google Shape;104;p19"/>
          <p:cNvSpPr txBox="1"/>
          <p:nvPr/>
        </p:nvSpPr>
        <p:spPr>
          <a:xfrm>
            <a:off x="571450" y="924625"/>
            <a:ext cx="81669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1900" b="1">
                <a:latin typeface="Times New Roman"/>
                <a:ea typeface="Times New Roman"/>
                <a:cs typeface="Times New Roman"/>
                <a:sym typeface="Times New Roman"/>
              </a:rPr>
              <a:t>Предпринимательская деятельность осуществляется в двух формах:</a:t>
            </a:r>
            <a:endParaRPr b="1">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p:nvPr/>
        </p:nvSpPr>
        <p:spPr>
          <a:xfrm>
            <a:off x="-25100" y="213275"/>
            <a:ext cx="91692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a:t>
            </a:r>
            <a:r>
              <a:rPr lang="ru" sz="2200" b="1" dirty="0">
                <a:solidFill>
                  <a:srgbClr val="262633"/>
                </a:solidFill>
                <a:latin typeface="Times New Roman"/>
                <a:ea typeface="Times New Roman"/>
                <a:cs typeface="Times New Roman"/>
                <a:sym typeface="Times New Roman"/>
              </a:rPr>
              <a:t>Виды предпринимательской деятельности</a:t>
            </a:r>
            <a:endParaRPr sz="2200" b="1" dirty="0">
              <a:latin typeface="Average"/>
              <a:ea typeface="Average"/>
              <a:cs typeface="Average"/>
              <a:sym typeface="Average"/>
            </a:endParaRPr>
          </a:p>
        </p:txBody>
      </p:sp>
      <p:sp>
        <p:nvSpPr>
          <p:cNvPr id="110" name="Google Shape;110;p20"/>
          <p:cNvSpPr txBox="1"/>
          <p:nvPr/>
        </p:nvSpPr>
        <p:spPr>
          <a:xfrm>
            <a:off x="457175" y="1091425"/>
            <a:ext cx="8380200" cy="3294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ru" sz="1900" b="1">
                <a:latin typeface="Times New Roman"/>
                <a:ea typeface="Times New Roman"/>
                <a:cs typeface="Times New Roman"/>
                <a:sym typeface="Times New Roman"/>
              </a:rPr>
              <a:t>Предпринимательство можно разделить на производственное, коммерческое и финансовое.</a:t>
            </a:r>
            <a:endParaRPr sz="1900" b="1">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Каждый вид имеет свою специфику и, следовательно, свою технологию.</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ru" sz="1900">
                <a:latin typeface="Times New Roman"/>
                <a:ea typeface="Times New Roman"/>
                <a:cs typeface="Times New Roman"/>
                <a:sym typeface="Times New Roman"/>
              </a:rPr>
              <a:t>Вместе с тем, будучи относительно самостоятельными, виды предпринимательской деятельности переплетаются и дополняют друг друга, т.е. один вид деятельности может содержаться в другом.</a:t>
            </a:r>
            <a:endParaRPr sz="19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150">
              <a:highlight>
                <a:srgbClr val="FFFFFF"/>
              </a:highlight>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p:nvPr/>
        </p:nvSpPr>
        <p:spPr>
          <a:xfrm>
            <a:off x="0" y="238375"/>
            <a:ext cx="9144000" cy="523200"/>
          </a:xfrm>
          <a:prstGeom prst="rect">
            <a:avLst/>
          </a:prstGeom>
          <a:gradFill>
            <a:gsLst>
              <a:gs pos="0">
                <a:schemeClr val="accent4">
                  <a:lumMod val="40000"/>
                  <a:lumOff val="60000"/>
                </a:schemeClr>
              </a:gs>
              <a:gs pos="0">
                <a:schemeClr val="accent4">
                  <a:lumMod val="40000"/>
                  <a:lumOff val="60000"/>
                </a:schemeClr>
              </a:gs>
              <a:gs pos="50000">
                <a:schemeClr val="accent1">
                  <a:tint val="44500"/>
                  <a:satMod val="160000"/>
                </a:schemeClr>
              </a:gs>
              <a:gs pos="100000">
                <a:schemeClr val="accent1">
                  <a:tint val="23500"/>
                  <a:satMod val="160000"/>
                </a:schemeClr>
              </a:gs>
            </a:gsLst>
            <a:lin ang="5400000" scaled="0"/>
          </a:grad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1200"/>
              </a:spcAft>
              <a:buNone/>
            </a:pPr>
            <a:r>
              <a:rPr lang="ru" sz="2200" b="1" dirty="0">
                <a:solidFill>
                  <a:srgbClr val="262633"/>
                </a:solidFill>
                <a:latin typeface="Times New Roman"/>
                <a:ea typeface="Times New Roman"/>
                <a:cs typeface="Times New Roman"/>
                <a:sym typeface="Times New Roman"/>
              </a:rPr>
              <a:t>2.2</a:t>
            </a:r>
            <a:r>
              <a:rPr lang="ru" sz="2200" dirty="0">
                <a:solidFill>
                  <a:srgbClr val="262633"/>
                </a:solidFill>
                <a:latin typeface="Times New Roman"/>
                <a:ea typeface="Times New Roman"/>
                <a:cs typeface="Times New Roman"/>
                <a:sym typeface="Times New Roman"/>
              </a:rPr>
              <a:t>. Виды предпринимательской деятельности</a:t>
            </a:r>
            <a:endParaRPr dirty="0"/>
          </a:p>
        </p:txBody>
      </p:sp>
      <p:sp>
        <p:nvSpPr>
          <p:cNvPr id="116" name="Google Shape;116;p21"/>
          <p:cNvSpPr txBox="1"/>
          <p:nvPr/>
        </p:nvSpPr>
        <p:spPr>
          <a:xfrm>
            <a:off x="514325" y="1154150"/>
            <a:ext cx="8265900" cy="34710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ru" sz="1900">
                <a:latin typeface="Times New Roman"/>
                <a:ea typeface="Times New Roman"/>
                <a:cs typeface="Times New Roman"/>
                <a:sym typeface="Times New Roman"/>
              </a:rPr>
              <a:t>За </a:t>
            </a:r>
            <a:r>
              <a:rPr lang="ru" sz="1900" b="1">
                <a:latin typeface="Times New Roman"/>
                <a:ea typeface="Times New Roman"/>
                <a:cs typeface="Times New Roman"/>
                <a:sym typeface="Times New Roman"/>
              </a:rPr>
              <a:t>производственным</a:t>
            </a:r>
            <a:r>
              <a:rPr lang="ru" sz="1900">
                <a:latin typeface="Times New Roman"/>
                <a:ea typeface="Times New Roman"/>
                <a:cs typeface="Times New Roman"/>
                <a:sym typeface="Times New Roman"/>
              </a:rPr>
              <a:t> предпринимательством обычно следует</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a:latin typeface="Times New Roman"/>
                <a:ea typeface="Times New Roman"/>
                <a:cs typeface="Times New Roman"/>
                <a:sym typeface="Times New Roman"/>
              </a:rPr>
              <a:t>торговое, ибо надо продать или обменять произведенный товар. Производство и продажа товара связаны с финансовыми операциями, требуют денежных средств, так что к производственному и коммерческому предпринимательству тесно примыкает финансовое. Порой даже один предприниматель является одновременно и производственником, и коммерсантом, и финансистом.</a:t>
            </a:r>
            <a:endParaRPr sz="190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ru" sz="1900">
                <a:latin typeface="Times New Roman"/>
                <a:ea typeface="Times New Roman"/>
                <a:cs typeface="Times New Roman"/>
                <a:sym typeface="Times New Roman"/>
              </a:rPr>
              <a:t>Иногда как самостоятельный вид выделяют страховое предпринимательство.</a:t>
            </a:r>
            <a:endParaRPr sz="1900">
              <a:latin typeface="Times New Roman"/>
              <a:ea typeface="Times New Roman"/>
              <a:cs typeface="Times New Roman"/>
              <a:sym typeface="Times New Roman"/>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3753</Words>
  <Application>Microsoft Office PowerPoint</Application>
  <PresentationFormat>Экран (16:9)</PresentationFormat>
  <Paragraphs>318</Paragraphs>
  <Slides>56</Slides>
  <Notes>56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56</vt:i4>
      </vt:variant>
    </vt:vector>
  </HeadingPairs>
  <TitlesOfParts>
    <vt:vector size="61" baseType="lpstr">
      <vt:lpstr>Arial</vt:lpstr>
      <vt:lpstr>Times New Roman</vt:lpstr>
      <vt:lpstr>Oswald</vt:lpstr>
      <vt:lpstr>Average</vt:lpstr>
      <vt:lpstr>Slate</vt:lpstr>
      <vt:lpstr> ГЛАВА 2  ПРЕДПРИНИМАТЕЛЬСТВО И ОРГАНИЗАЦИОННО-ПРАВОВЫЕ ФОРМЫ ОРГАНИЗАЦИЙ </vt:lpstr>
      <vt:lpstr>Слайд 2</vt:lpstr>
      <vt:lpstr>2.1 Сущность и значение предпринимательской деятельности</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ГЛАВА 2  ПРЕДПРИНИМАТЕЛЬСТВО И ОРГАНИЗАЦИОННО-ПРАВОВЫЕ ФОРМЫ ОРГАНИЗАЦИЙ </dc:title>
  <cp:lastModifiedBy>ishmaevan</cp:lastModifiedBy>
  <cp:revision>2</cp:revision>
  <dcterms:modified xsi:type="dcterms:W3CDTF">2023-05-03T09:29:59Z</dcterms:modified>
</cp:coreProperties>
</file>