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258" r:id="rId4"/>
    <p:sldId id="327" r:id="rId5"/>
    <p:sldId id="266" r:id="rId6"/>
    <p:sldId id="267" r:id="rId7"/>
    <p:sldId id="269" r:id="rId8"/>
    <p:sldId id="278" r:id="rId9"/>
    <p:sldId id="279" r:id="rId10"/>
    <p:sldId id="280" r:id="rId11"/>
    <p:sldId id="270" r:id="rId12"/>
    <p:sldId id="304" r:id="rId13"/>
    <p:sldId id="305" r:id="rId14"/>
    <p:sldId id="274" r:id="rId15"/>
    <p:sldId id="312" r:id="rId16"/>
    <p:sldId id="313" r:id="rId17"/>
    <p:sldId id="314" r:id="rId18"/>
    <p:sldId id="288" r:id="rId19"/>
    <p:sldId id="306" r:id="rId20"/>
    <p:sldId id="307" r:id="rId21"/>
    <p:sldId id="311" r:id="rId22"/>
    <p:sldId id="323" r:id="rId23"/>
    <p:sldId id="324" r:id="rId24"/>
    <p:sldId id="325" r:id="rId25"/>
    <p:sldId id="326" r:id="rId26"/>
    <p:sldId id="329" r:id="rId27"/>
    <p:sldId id="32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0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108" d="100"/>
          <a:sy n="108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14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1.2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Заводские склады и средства транспорта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492261"/>
            <a:ext cx="8072494" cy="3508375"/>
          </a:xfrm>
        </p:spPr>
        <p:txBody>
          <a:bodyPr>
            <a:normAutofit fontScale="92500" lnSpcReduction="10000"/>
          </a:bodyPr>
          <a:lstStyle/>
          <a:p>
            <a:pPr algn="l" fontAlgn="base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Структура склада </a:t>
            </a:r>
          </a:p>
          <a:p>
            <a:pPr algn="l" fontAlgn="base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Основы выбора склада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Классификация складов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Логистический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на складе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2.5. Показатели эффективности и результативности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логистического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 на складе</a:t>
            </a:r>
          </a:p>
        </p:txBody>
      </p:sp>
      <p:pic>
        <p:nvPicPr>
          <p:cNvPr id="14338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37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3. Классификация складов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79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Классификация по критериям </a:t>
            </a:r>
          </a:p>
          <a:p>
            <a:pPr fontAlgn="base"/>
            <a:r>
              <a:rPr lang="ru-RU" sz="2200" b="1" u="sng" dirty="0">
                <a:solidFill>
                  <a:srgbClr val="2D00D0"/>
                </a:solidFill>
              </a:rPr>
              <a:t>По месту в процессе движения материальных потоков от первичного источника сырья до конечного потребителя готовой продукции: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склады на участке движения продукции производственно-технического назначения: </a:t>
            </a:r>
            <a:r>
              <a:rPr lang="ru-RU" sz="2200" b="1" dirty="0"/>
              <a:t>склады готовой продукции предприятий-изготовителей; склады сырья и исходных материалов; склады сферы обращения продукции производственно-технического назначения;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склады на участке движения товаров народного потребления: </a:t>
            </a:r>
            <a:r>
              <a:rPr lang="ru-RU" sz="2200" b="1" dirty="0"/>
              <a:t>склады предприятий оптовой торговли товарами народного потребления, находящиеся в местах производства этих изделий – выходные оптовые базы; склады, находящиеся в местах их потребления – торговые оптовые базы.</a:t>
            </a:r>
          </a:p>
        </p:txBody>
      </p:sp>
      <p:pic>
        <p:nvPicPr>
          <p:cNvPr id="6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3. Классификация складов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400" b="1" dirty="0"/>
              <a:t>Склады с большой площадью – от 5 тыс. м</a:t>
            </a:r>
            <a:r>
              <a:rPr lang="ru-RU" sz="2400" b="1" baseline="30000" dirty="0"/>
              <a:t>2</a:t>
            </a:r>
            <a:r>
              <a:rPr lang="ru-RU" sz="2400" b="1" dirty="0"/>
              <a:t> часто называют </a:t>
            </a:r>
            <a:r>
              <a:rPr lang="ru-RU" sz="2400" b="1" dirty="0">
                <a:solidFill>
                  <a:srgbClr val="C00000"/>
                </a:solidFill>
              </a:rPr>
              <a:t>терминалами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Существуют </a:t>
            </a:r>
            <a:r>
              <a:rPr lang="ru-RU" sz="2400" b="1" dirty="0">
                <a:solidFill>
                  <a:srgbClr val="C00000"/>
                </a:solidFill>
              </a:rPr>
              <a:t>специализированные таможенные склады</a:t>
            </a:r>
            <a:r>
              <a:rPr lang="ru-RU" sz="2400" b="1" dirty="0"/>
              <a:t>, на которых хранятся товары, ввозимые на территорию РФ или вывозимые из страны. Хранение на этих складах производится согласно с Таможенным кодексом РФ. </a:t>
            </a:r>
          </a:p>
          <a:p>
            <a:r>
              <a:rPr lang="ru-RU" sz="2400" b="1" dirty="0"/>
              <a:t>Из таможенных складов выделяют </a:t>
            </a:r>
            <a:r>
              <a:rPr lang="ru-RU" sz="2400" b="1" dirty="0">
                <a:solidFill>
                  <a:srgbClr val="C00000"/>
                </a:solidFill>
              </a:rPr>
              <a:t>склады временного хранения</a:t>
            </a:r>
            <a:r>
              <a:rPr lang="ru-RU" sz="2400" b="1" dirty="0"/>
              <a:t>, где находятся предметы, подлежащие как экспорту, так и импорту, с предоставления их органу таможни до выпуска в свободный оборот. Во время хранения товаров на таможенном складе с них не взимаются пошлины и налоги, а также не применяются меры экономической политики.</a:t>
            </a:r>
            <a:endParaRPr lang="ru-RU" sz="2100" b="1" dirty="0"/>
          </a:p>
          <a:p>
            <a:pPr fontAlgn="base"/>
            <a:endParaRPr lang="ru-RU" sz="2100" b="1" dirty="0"/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472518" cy="5739550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По </a:t>
            </a:r>
            <a:r>
              <a:rPr lang="ru-RU" sz="2000" b="1" cap="none" dirty="0">
                <a:ln w="500">
                  <a:noFill/>
                </a:ln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назначению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 выделяются следующие виды.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Производственные.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 Выступают как склады сырья и комплектующих материалов. В свою очередь производственные склады подразделяются на цеховые и заводские склады готовой продукции.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Транзитно-перевалочные. 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Организуются при железнодорожных станциях, портах, речных пристанях, аэропортах, автогрузовых терминалах и применяются для кратковременного хранения грузов на момент перегрузки их с одного вида транспорта на другой.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Таможенные склады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 предназначены для хранения товаров в ожидании таможенной очистки.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Склады для досрочного завоза 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строятся в районах, где доставка товаров возможна лишь в определенные сезоны.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-24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>
                <a:ln>
                  <a:noFill/>
                </a:ln>
                <a:solidFill>
                  <a:srgbClr val="2D00D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Классификация складов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2D00D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5688632"/>
          </a:xfrm>
        </p:spPr>
        <p:txBody>
          <a:bodyPr>
            <a:noAutofit/>
          </a:bodyPr>
          <a:lstStyle/>
          <a:p>
            <a:pPr algn="l"/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По </a:t>
            </a:r>
            <a:r>
              <a:rPr lang="ru-RU" sz="2000" b="1" cap="none" dirty="0">
                <a:ln w="500">
                  <a:noFill/>
                </a:ln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назначению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 выделяются следующие виды.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- Сезонного хранения. 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Склады для товаров сезонного характера.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- Резервные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. На резервных складах запас хранится на случай чрезвычайных обстоятельств.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- Оптово-распределительные склады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, которые осуществляют снабжение товаропроводящей сети.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- Склады коммерческие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 общего пользования. Эти склады осуществляют обслуживание любых владельцев товара.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cap="none" dirty="0">
                <a:ln w="500">
                  <a:noFill/>
                </a:ln>
                <a:solidFill>
                  <a:srgbClr val="2D00D0"/>
                </a:solidFill>
                <a:latin typeface="Arial" pitchFamily="34" charset="0"/>
                <a:ea typeface="+mn-ea"/>
                <a:cs typeface="Arial" pitchFamily="34" charset="0"/>
              </a:rPr>
              <a:t>- Розничные склады</a:t>
            </a:r>
            <a: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 торговых предприятий.</a:t>
            </a:r>
            <a:br>
              <a:rPr lang="ru-RU" sz="2000" b="1" cap="none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Склады различаются </a:t>
            </a:r>
            <a:r>
              <a:rPr lang="ru-RU" sz="2000" b="1" dirty="0">
                <a:ln w="500">
                  <a:noFill/>
                </a:ln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по условиям хранения </a:t>
            </a: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на: </a:t>
            </a: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- склады общего назначения, </a:t>
            </a: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- резервуары, </a:t>
            </a: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- сейфы для опасных веществ, </a:t>
            </a: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- специализированные,</a:t>
            </a: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  <a:t>- склады-хранилища.</a:t>
            </a:r>
            <a:br>
              <a:rPr lang="ru-RU" sz="2000" b="1" dirty="0">
                <a:ln w="500">
                  <a:noFill/>
                </a:ln>
                <a:latin typeface="Arial" pitchFamily="34" charset="0"/>
                <a:ea typeface="+mn-ea"/>
                <a:cs typeface="Arial" pitchFamily="34" charset="0"/>
              </a:rPr>
            </a:br>
            <a:endParaRPr lang="ru-RU" sz="2000" b="1" dirty="0">
              <a:ln w="500">
                <a:noFill/>
              </a:ln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-24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>
                <a:ln>
                  <a:noFill/>
                </a:ln>
                <a:solidFill>
                  <a:srgbClr val="2D00D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Классификация складов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2D00D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3. Классификация складов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000" b="1" dirty="0">
                <a:solidFill>
                  <a:srgbClr val="C00000"/>
                </a:solidFill>
              </a:rPr>
              <a:t>Соответствие склада тому или иному классу носит рекомендательный характер и зависит от многих факторов: </a:t>
            </a:r>
          </a:p>
          <a:p>
            <a:pPr fontAlgn="base"/>
            <a:r>
              <a:rPr lang="ru-RU" sz="2000" b="1" dirty="0"/>
              <a:t>месторасположение;</a:t>
            </a:r>
          </a:p>
          <a:p>
            <a:pPr fontAlgn="base"/>
            <a:r>
              <a:rPr lang="ru-RU" sz="2000" b="1" dirty="0"/>
              <a:t>этажность; </a:t>
            </a:r>
          </a:p>
          <a:p>
            <a:pPr fontAlgn="base"/>
            <a:r>
              <a:rPr lang="ru-RU" sz="2000" b="1" dirty="0"/>
              <a:t>высота; </a:t>
            </a:r>
          </a:p>
          <a:p>
            <a:pPr fontAlgn="base"/>
            <a:r>
              <a:rPr lang="ru-RU" sz="2000" b="1" dirty="0"/>
              <a:t>пролет; </a:t>
            </a:r>
          </a:p>
          <a:p>
            <a:pPr fontAlgn="base"/>
            <a:r>
              <a:rPr lang="ru-RU" sz="2000" b="1" dirty="0"/>
              <a:t>наличие инженерного оборудования (вентиляция, отопление и прочее оборудование, позволяющее создавать определенные климатические условия); </a:t>
            </a:r>
          </a:p>
          <a:p>
            <a:pPr fontAlgn="base"/>
            <a:r>
              <a:rPr lang="ru-RU" sz="2000" b="1" dirty="0"/>
              <a:t>наличие охранных систем и систем пожаротушения, видеонаблюдения; </a:t>
            </a:r>
          </a:p>
          <a:p>
            <a:pPr fontAlgn="base"/>
            <a:r>
              <a:rPr lang="ru-RU" sz="2000" b="1" dirty="0"/>
              <a:t>высота расположения полов и наличие </a:t>
            </a:r>
            <a:r>
              <a:rPr lang="ru-RU" sz="2000" b="1" dirty="0" err="1"/>
              <a:t>антипылевого</a:t>
            </a:r>
            <a:r>
              <a:rPr lang="ru-RU" sz="2000" b="1" dirty="0"/>
              <a:t> покрытия; </a:t>
            </a:r>
          </a:p>
          <a:p>
            <a:pPr fontAlgn="base"/>
            <a:r>
              <a:rPr lang="ru-RU" sz="2000" b="1" dirty="0"/>
              <a:t>наличие определенного количества ворот докового типа, погрузочно-разгрузочных площадок, регулируемых по высоте; </a:t>
            </a:r>
          </a:p>
          <a:p>
            <a:pPr fontAlgn="base"/>
            <a:r>
              <a:rPr lang="ru-RU" sz="2000" b="1" dirty="0"/>
              <a:t>наличие площадок для маневрирования и стоянки грузового и легкового автотранспорта; </a:t>
            </a:r>
          </a:p>
          <a:p>
            <a:pPr fontAlgn="base"/>
            <a:r>
              <a:rPr lang="ru-RU" sz="2000" b="1" dirty="0"/>
              <a:t>наличие офисных, вспомогательных помещений и строений; </a:t>
            </a:r>
          </a:p>
          <a:p>
            <a:pPr fontAlgn="base"/>
            <a:r>
              <a:rPr lang="ru-RU" sz="2000" b="1" dirty="0"/>
              <a:t>наличие ограждения территории с круглосуточной охраной и многое другое.</a:t>
            </a:r>
            <a:br>
              <a:rPr lang="ru-RU" sz="2000" b="1" dirty="0"/>
            </a:br>
            <a:endParaRPr lang="ru-RU" sz="2000" b="1" dirty="0"/>
          </a:p>
          <a:p>
            <a:pPr fontAlgn="base"/>
            <a:endParaRPr lang="ru-RU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shkolageo.ru/mpakard/%D0%A0%D0%B0%D0%B7%D0%BD%D0%BE%D0%B2%D0%B8%D0%B4%D0%BD%D0%BE%D1%81%D1%82%D0%B8%20%D1%81%D0%BA%D0%BB%D0%B0%D0%B4%D0%BE%D0%B2%20%D0%9A%D0%BB%D0%B0%D1%81%D1%81%D0%B8%D1%84%D0%B8%D0%BA%D0%B0%D1%86%D0%B8%D1%8F%20%D1%81%D0%BA%D0%BB%D0%B0%D0%B4%D1%81%D0%BA%D0%B8%D1%85%20%D0%BF%D0%BE%D0%BC%D0%B5%D1%89%D0%B5%D0%BD%D0%B8%D0%B9d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21" y="357166"/>
            <a:ext cx="8001003" cy="6000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http://zero50x.myjino.ru/allpic/3/7126-img_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6" y="214290"/>
            <a:ext cx="8858278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www.coolreferat.com/ref-1000_229698594-38298.cool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14818"/>
            <a:ext cx="8846122" cy="552882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5805264"/>
            <a:ext cx="50405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4. </a:t>
            </a:r>
            <a:r>
              <a:rPr lang="ru-RU" sz="3600" b="1" dirty="0" err="1">
                <a:solidFill>
                  <a:srgbClr val="2D00D0"/>
                </a:solidFill>
              </a:rPr>
              <a:t>Логистический</a:t>
            </a:r>
            <a:r>
              <a:rPr lang="ru-RU" sz="3600" b="1" dirty="0">
                <a:solidFill>
                  <a:srgbClr val="2D00D0"/>
                </a:solidFill>
              </a:rPr>
              <a:t> процесс на складе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endParaRPr lang="ru-RU" sz="2100" b="1" dirty="0"/>
          </a:p>
          <a:p>
            <a:pPr fontAlgn="base"/>
            <a:endParaRPr lang="ru-RU" sz="2100" b="1" dirty="0"/>
          </a:p>
        </p:txBody>
      </p:sp>
      <p:pic>
        <p:nvPicPr>
          <p:cNvPr id="15362" name="Picture 2" descr="http://dmee.ru/tw_files2/urls_2/38/d-37747/37747_html_m764d38a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242123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i.helpme1c.ru/upload/iblock/5d8/Clipboard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983724" cy="56435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4. </a:t>
            </a:r>
            <a:r>
              <a:rPr lang="ru-RU" sz="3600" b="1" dirty="0" err="1">
                <a:solidFill>
                  <a:srgbClr val="2D00D0"/>
                </a:solidFill>
              </a:rPr>
              <a:t>Логистический</a:t>
            </a:r>
            <a:r>
              <a:rPr lang="ru-RU" sz="3600" b="1" dirty="0">
                <a:solidFill>
                  <a:srgbClr val="2D00D0"/>
                </a:solidFill>
              </a:rPr>
              <a:t> процесс на складе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endParaRPr lang="ru-RU" sz="2100" b="1" dirty="0"/>
          </a:p>
          <a:p>
            <a:pPr fontAlgn="base"/>
            <a:endParaRPr lang="ru-RU" sz="2100" b="1" dirty="0"/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3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http://www.shkolageo.ru/mpakard/%D0%A0%D0%B0%D0%B7%D0%BD%D0%BE%D0%B2%D0%B8%D0%B4%D0%BD%D0%BE%D1%81%D1%82%D0%B8+%D1%81%D0%BA%D0%BB%D0%B0%D0%B4%D0%BE%D0%B2+%D0%9A%D0%BB%D0%B0%D1%81%D1%81%D0%B8%D1%84%D0%B8%D0%BA%D0%B0%D1%86%D0%B8%D1%8F+%D1%81%D0%BA%D0%BB%D0%B0%D0%B4%D1%81%D0%BA%D0%B8%D1%85+%D0%BF%D0%BE%D0%BC%D0%B5%D1%89%D0%B5%D0%BD%D0%B8%D0%B9d/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9" y="0"/>
            <a:ext cx="8763029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4. </a:t>
            </a:r>
            <a:r>
              <a:rPr lang="ru-RU" sz="3600" b="1" dirty="0" err="1">
                <a:solidFill>
                  <a:srgbClr val="2D00D0"/>
                </a:solidFill>
              </a:rPr>
              <a:t>Логистический</a:t>
            </a:r>
            <a:r>
              <a:rPr lang="ru-RU" sz="3600" b="1" dirty="0">
                <a:solidFill>
                  <a:srgbClr val="2D00D0"/>
                </a:solidFill>
              </a:rPr>
              <a:t> процесс на складе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400" b="1" dirty="0" err="1"/>
              <a:t>Логистический</a:t>
            </a:r>
            <a:r>
              <a:rPr lang="ru-RU" sz="2400" b="1" dirty="0"/>
              <a:t> процесс на складе отличается сложностью и сопряжен с большими затратами труда и средств. Он требует полной согласованности функций снабжения запасами, переработки груза и выполнения заказов. </a:t>
            </a:r>
          </a:p>
          <a:p>
            <a:pPr fontAlgn="base"/>
            <a:endParaRPr lang="ru-RU" sz="2400" b="1" dirty="0">
              <a:solidFill>
                <a:srgbClr val="C00000"/>
              </a:solidFill>
            </a:endParaRPr>
          </a:p>
          <a:p>
            <a:pPr fontAlgn="base"/>
            <a:r>
              <a:rPr lang="ru-RU" sz="2400" b="1" dirty="0">
                <a:solidFill>
                  <a:srgbClr val="C00000"/>
                </a:solidFill>
              </a:rPr>
              <a:t>Условно его можно разделить на три основных этапа:</a:t>
            </a:r>
          </a:p>
          <a:p>
            <a:pPr fontAlgn="base"/>
            <a:r>
              <a:rPr lang="ru-RU" sz="2400" b="1" dirty="0"/>
              <a:t>операции, направленные на обеспечение склада запасами товаров;</a:t>
            </a:r>
          </a:p>
          <a:p>
            <a:pPr fontAlgn="base"/>
            <a:r>
              <a:rPr lang="ru-RU" sz="2400" b="1" dirty="0"/>
              <a:t>операции, связанные с переработкой груза и оформлением документации;</a:t>
            </a:r>
          </a:p>
          <a:p>
            <a:pPr fontAlgn="base"/>
            <a:r>
              <a:rPr lang="ru-RU" sz="2400" b="1" dirty="0"/>
              <a:t>операции, направленные на реализацию товаров в соответствии с заказами потребителей.</a:t>
            </a:r>
          </a:p>
          <a:p>
            <a:pPr fontAlgn="base"/>
            <a:endParaRPr lang="ru-RU" sz="2100" b="1" dirty="0"/>
          </a:p>
          <a:p>
            <a:pPr fontAlgn="base"/>
            <a:endParaRPr lang="ru-RU" sz="2100" b="1" dirty="0"/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>
                <a:solidFill>
                  <a:srgbClr val="2D00D0"/>
                </a:solidFill>
              </a:rPr>
              <a:t>5. Показатели эффективности и результативности </a:t>
            </a:r>
            <a:r>
              <a:rPr lang="ru-RU" sz="2800" b="1" dirty="0" err="1">
                <a:solidFill>
                  <a:srgbClr val="2D00D0"/>
                </a:solidFill>
              </a:rPr>
              <a:t>логистического</a:t>
            </a:r>
            <a:r>
              <a:rPr lang="ru-RU" sz="2800" b="1" dirty="0">
                <a:solidFill>
                  <a:srgbClr val="2D00D0"/>
                </a:solidFill>
              </a:rPr>
              <a:t> процесса на складе</a:t>
            </a: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643998" cy="4071966"/>
        </p:xfrm>
        <a:graphic>
          <a:graphicData uri="http://schemas.openxmlformats.org/drawingml/2006/table">
            <a:tbl>
              <a:tblPr/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2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Ключевые факторы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Показатели эффективности и результативности</a:t>
                      </a:r>
                      <a:endParaRPr lang="ru-RU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738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Качество складского сервиса и удовлетворение потребителей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Обеспечение выполнения заказа точно к указанному сроку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Полнота удовлетворения заказа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Точность параметров заказа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Точность поддержания уровней запасов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Количество возвратов заказов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Ошибки в выполнении заказов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Случаи потерь, хищений, порчи и т.п.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Возврат товаров покупателями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Претензии потребителей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Оценка потребителями степени удовлетворения сервисом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>
                <a:solidFill>
                  <a:srgbClr val="2D00D0"/>
                </a:solidFill>
              </a:rPr>
              <a:t>5. Показатели эффективности и результативности </a:t>
            </a:r>
            <a:r>
              <a:rPr lang="ru-RU" sz="2800" b="1" dirty="0" err="1">
                <a:solidFill>
                  <a:srgbClr val="2D00D0"/>
                </a:solidFill>
              </a:rPr>
              <a:t>логистического</a:t>
            </a:r>
            <a:r>
              <a:rPr lang="ru-RU" sz="2800" b="1" dirty="0">
                <a:solidFill>
                  <a:srgbClr val="2D00D0"/>
                </a:solidFill>
              </a:rPr>
              <a:t> процесса на складе</a:t>
            </a: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643998" cy="4071966"/>
        </p:xfrm>
        <a:graphic>
          <a:graphicData uri="http://schemas.openxmlformats.org/drawingml/2006/table">
            <a:tbl>
              <a:tblPr/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2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Ключевые факторы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Показатели эффективности и результативности</a:t>
                      </a:r>
                      <a:endParaRPr lang="ru-RU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73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2.Использование инвестиций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Скорость и количество оборотов запасов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Использование оборотного капитала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Средний уровень запасов на складе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Возврат на инвестиции в основные фонды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Использование инвестиций в складскую инфраструктуру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Использование инвестиции в технологическое (подъемно-транспортное) оборудование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>
                <a:solidFill>
                  <a:srgbClr val="2D00D0"/>
                </a:solidFill>
              </a:rPr>
              <a:t>5. Показатели эффективности и результативности </a:t>
            </a:r>
            <a:r>
              <a:rPr lang="ru-RU" sz="2800" b="1" dirty="0" err="1">
                <a:solidFill>
                  <a:srgbClr val="2D00D0"/>
                </a:solidFill>
              </a:rPr>
              <a:t>логистического</a:t>
            </a:r>
            <a:r>
              <a:rPr lang="ru-RU" sz="2800" b="1" dirty="0">
                <a:solidFill>
                  <a:srgbClr val="2D00D0"/>
                </a:solidFill>
              </a:rPr>
              <a:t> процесса на складе</a:t>
            </a: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643998" cy="4071966"/>
        </p:xfrm>
        <a:graphic>
          <a:graphicData uri="http://schemas.openxmlformats.org/drawingml/2006/table">
            <a:tbl>
              <a:tblPr/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2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Ключевые факторы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Показатели эффективности и результативности</a:t>
                      </a:r>
                      <a:endParaRPr lang="ru-RU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738">
                <a:tc>
                  <a:txBody>
                    <a:bodyPr/>
                    <a:lstStyle/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3.Логистические издержки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Затраты на управление складскими запасами . Затраты на </a:t>
                      </a:r>
                      <a:r>
                        <a:rPr lang="ru-RU" sz="1600" b="1" kern="1200" dirty="0" err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внутрискладскую</a:t>
                      </a: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транспортировку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 Затраты, связанные с качеством продукции и сервиса (ущерб от недостаточного уровня качества, потери продаж, возврат товаров, устаревание запасов и т.п.) . Затраты на складскую </a:t>
                      </a:r>
                      <a:r>
                        <a:rPr lang="ru-RU" sz="1600" b="1" kern="1200" dirty="0" err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грузопереработку</a:t>
                      </a: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хранение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Затраты, связанные с процедурами выполнения заказов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Общие </a:t>
                      </a:r>
                      <a:r>
                        <a:rPr lang="ru-RU" sz="1600" b="1" kern="1200" dirty="0" err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логистические</a:t>
                      </a: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издержки на единицу инвестированного в складские запасы капитала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Общие </a:t>
                      </a:r>
                      <a:r>
                        <a:rPr lang="ru-RU" sz="1600" b="1" kern="1200" dirty="0" err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логистические</a:t>
                      </a: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издержки на единицу складского товарооборота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>
                <a:solidFill>
                  <a:srgbClr val="2D00D0"/>
                </a:solidFill>
              </a:rPr>
              <a:t>5. Показатели эффективности и результативности </a:t>
            </a:r>
            <a:r>
              <a:rPr lang="ru-RU" sz="2800" b="1" dirty="0" err="1">
                <a:solidFill>
                  <a:srgbClr val="2D00D0"/>
                </a:solidFill>
              </a:rPr>
              <a:t>логистического</a:t>
            </a:r>
            <a:r>
              <a:rPr lang="ru-RU" sz="2800" b="1" dirty="0">
                <a:solidFill>
                  <a:srgbClr val="2D00D0"/>
                </a:solidFill>
              </a:rPr>
              <a:t> процесса на складе</a:t>
            </a: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643998" cy="4071966"/>
        </p:xfrm>
        <a:graphic>
          <a:graphicData uri="http://schemas.openxmlformats.org/drawingml/2006/table">
            <a:tbl>
              <a:tblPr/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2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Ключевые факторы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Показатели эффективности и результативности</a:t>
                      </a:r>
                      <a:endParaRPr lang="ru-RU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738">
                <a:tc>
                  <a:txBody>
                    <a:bodyPr/>
                    <a:lstStyle/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4.Время </a:t>
                      </a: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логистических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циклов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Время обработки заказов потребителей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Время доставки заказа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Время подготовки и комплектации заказа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Время выполнения заказа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>
                <a:solidFill>
                  <a:srgbClr val="2D00D0"/>
                </a:solidFill>
              </a:rPr>
              <a:t>5. Показатели эффективности и результативности </a:t>
            </a:r>
            <a:r>
              <a:rPr lang="ru-RU" sz="2800" b="1" dirty="0" err="1">
                <a:solidFill>
                  <a:srgbClr val="2D00D0"/>
                </a:solidFill>
              </a:rPr>
              <a:t>логистического</a:t>
            </a:r>
            <a:r>
              <a:rPr lang="ru-RU" sz="2800" b="1" dirty="0">
                <a:solidFill>
                  <a:srgbClr val="2D00D0"/>
                </a:solidFill>
              </a:rPr>
              <a:t> процесса на складе</a:t>
            </a: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643998" cy="4071966"/>
        </p:xfrm>
        <a:graphic>
          <a:graphicData uri="http://schemas.openxmlformats.org/drawingml/2006/table">
            <a:tbl>
              <a:tblPr/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2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Ключевые факторы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Показатели эффективности и результативности</a:t>
                      </a:r>
                      <a:endParaRPr lang="ru-RU" sz="12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738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5.Производитель-ность складских операций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Количество обработанных заказов в единицу времени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Грузовые отправки на единицу складских мощностей и грузовместимости транспортных средств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Использование складского пространства</a:t>
                      </a:r>
                    </a:p>
                    <a:p>
                      <a:pPr marL="0" algn="just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• Количество операций </a:t>
                      </a:r>
                      <a:r>
                        <a:rPr lang="ru-RU" sz="1600" b="1" kern="1200" dirty="0" err="1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грузопереработки</a:t>
                      </a:r>
                      <a:r>
                        <a:rPr lang="ru-RU" sz="1600" b="1" kern="1200" dirty="0">
                          <a:solidFill>
                            <a:srgbClr val="1F1D1D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час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8A693-114D-4595-A5D3-ADEBE8392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484187"/>
            <a:ext cx="7772400" cy="1470025"/>
          </a:xfrm>
        </p:spPr>
        <p:txBody>
          <a:bodyPr/>
          <a:lstStyle/>
          <a:p>
            <a:r>
              <a:rPr lang="ru-RU" dirty="0"/>
              <a:t>Контрольные вопросы: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11273E-3F2C-4FF5-80D5-BA081F116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7360" y="2060848"/>
            <a:ext cx="6400800" cy="1752600"/>
          </a:xfrm>
        </p:spPr>
        <p:txBody>
          <a:bodyPr>
            <a:normAutofit fontScale="62500" lnSpcReduction="20000"/>
          </a:bodyPr>
          <a:lstStyle/>
          <a:p>
            <a:pPr lvl="0" algn="l" fontAlgn="base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Структура склада </a:t>
            </a:r>
          </a:p>
          <a:p>
            <a:pPr lvl="0" algn="l" fontAlgn="base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Основы выбора склада</a:t>
            </a:r>
          </a:p>
          <a:p>
            <a:pPr lvl="0" algn="l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Классификация складов</a:t>
            </a:r>
          </a:p>
          <a:p>
            <a:pPr lvl="0" algn="l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Логистический процесс на складе</a:t>
            </a:r>
          </a:p>
          <a:p>
            <a:pPr lvl="0" algn="l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Показатели эффективности и результативности логистического процесса на складе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10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B2671-C09B-47A0-AB5C-6C410C9E2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ru-RU" dirty="0"/>
              <a:t>Источники: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ED029A-5D5F-4C4E-B37D-D4F71AFB2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657906"/>
            <a:ext cx="6400800" cy="3211254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Маликова, Т. Е. Склады и складская логистика : учебное пособие для вузов / Т. Е. Маликова. — Москва : Издательство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2021. — 157 с. — (Высшее образование).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M.: TK. Современный склад. Организация, технологии,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логистика : учеб.-практическое пособие.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Изд-во Проспект, 2005. — ...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175 страниц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МЖ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Банзекуливахо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· 2015 · Цитируется: 3 — Даны конкретные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мендации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эффективному проектированию складов, планировке складских площадей и использованию складских зон (участков), оптимизации ...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268 страниц</a:t>
            </a:r>
          </a:p>
          <a:p>
            <a:endParaRPr lang="ru-RU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729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r>
              <a:rPr lang="ru-RU" sz="3600" b="1">
                <a:solidFill>
                  <a:srgbClr val="2D00D0"/>
                </a:solidFill>
              </a:rPr>
              <a:t>2.1</a:t>
            </a:r>
            <a:r>
              <a:rPr lang="ru-RU" sz="3600" b="1" dirty="0">
                <a:solidFill>
                  <a:srgbClr val="2D00D0"/>
                </a:solidFill>
              </a:rPr>
              <a:t>. Структура склада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1900" b="1" i="1" u="sng" dirty="0">
                <a:solidFill>
                  <a:srgbClr val="C00000"/>
                </a:solidFill>
              </a:rPr>
              <a:t>ОСНОВНЫЕ ЗОНЫ:</a:t>
            </a:r>
            <a:endParaRPr lang="ru-RU" sz="1900" b="1" dirty="0">
              <a:solidFill>
                <a:srgbClr val="C00000"/>
              </a:solidFill>
            </a:endParaRPr>
          </a:p>
          <a:p>
            <a:pPr lvl="0" fontAlgn="base"/>
            <a:r>
              <a:rPr lang="ru-RU" sz="1900" b="1" dirty="0">
                <a:solidFill>
                  <a:srgbClr val="2D00D0"/>
                </a:solidFill>
              </a:rPr>
              <a:t>Зона погрузки и выгрузки. </a:t>
            </a:r>
            <a:r>
              <a:rPr lang="ru-RU" sz="1900" b="1" dirty="0"/>
              <a:t>Может быть цельной или разделенной на две отдельные. В этой зоне располагаются площадки, непосредственно контактирующие с транспортом. Требования к площадкам различаются в зависимости от обслуживаемого транспорта.</a:t>
            </a:r>
          </a:p>
          <a:p>
            <a:pPr lvl="0" fontAlgn="base"/>
            <a:r>
              <a:rPr lang="ru-RU" sz="1900" b="1" dirty="0">
                <a:solidFill>
                  <a:srgbClr val="2D00D0"/>
                </a:solidFill>
              </a:rPr>
              <a:t>Зона приемки. </a:t>
            </a:r>
            <a:r>
              <a:rPr lang="ru-RU" sz="1900" b="1" dirty="0"/>
              <a:t>Данная зона обычно отделена от остальных помещений. В ней выполняется прием грузов и их дальнейшее направление на место хранения. Как правило, эта зона имеет высокую автоматизацию.</a:t>
            </a:r>
          </a:p>
          <a:p>
            <a:pPr lvl="0" fontAlgn="base"/>
            <a:r>
              <a:rPr lang="ru-RU" sz="1900" b="1" dirty="0">
                <a:solidFill>
                  <a:srgbClr val="2D00D0"/>
                </a:solidFill>
              </a:rPr>
              <a:t>Зона хранения. </a:t>
            </a:r>
            <a:r>
              <a:rPr lang="ru-RU" sz="1900" b="1" dirty="0"/>
              <a:t>Её занимает оборудование, предназначенное для хранения грузов.</a:t>
            </a:r>
          </a:p>
          <a:p>
            <a:pPr lvl="0" fontAlgn="base"/>
            <a:r>
              <a:rPr lang="ru-RU" sz="1900" b="1" dirty="0">
                <a:solidFill>
                  <a:srgbClr val="2D00D0"/>
                </a:solidFill>
              </a:rPr>
              <a:t>Зона сортировки. </a:t>
            </a:r>
            <a:r>
              <a:rPr lang="ru-RU" sz="1900" b="1" dirty="0"/>
              <a:t>Обеспечивает прием заявок на транспортировку грузов и их перемещение с мест хранения в зону погрузки.</a:t>
            </a:r>
          </a:p>
          <a:p>
            <a:pPr lvl="0" fontAlgn="base"/>
            <a:r>
              <a:rPr lang="ru-RU" sz="1900" b="1" dirty="0">
                <a:solidFill>
                  <a:srgbClr val="2D00D0"/>
                </a:solidFill>
              </a:rPr>
              <a:t>Зона экспедирования.</a:t>
            </a:r>
            <a:r>
              <a:rPr lang="ru-RU" sz="1900" b="1" dirty="0"/>
              <a:t> Выполняется учет отправляемых грузов, составляется сопроводительная документация.</a:t>
            </a:r>
          </a:p>
          <a:p>
            <a:pPr lvl="0" fontAlgn="base"/>
            <a:r>
              <a:rPr lang="ru-RU" sz="1900" b="1" dirty="0">
                <a:solidFill>
                  <a:srgbClr val="2D00D0"/>
                </a:solidFill>
              </a:rPr>
              <a:t>Административные и хозяйственно-бытовые помещения.</a:t>
            </a:r>
          </a:p>
          <a:p>
            <a:pPr fontAlgn="base"/>
            <a:endParaRPr lang="ru-RU" sz="1900" b="1" dirty="0"/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37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http://06fskn.ru/wp-content/uploads/2017/04/96445-dolzhnostnaya-instrukciya-direktora-holodilno-skladskogo-kompleksa.jpg"/>
          <p:cNvPicPr>
            <a:picLocks noChangeAspect="1" noChangeArrowheads="1"/>
          </p:cNvPicPr>
          <p:nvPr/>
        </p:nvPicPr>
        <p:blipFill>
          <a:blip r:embed="rId2"/>
          <a:srcRect t="6249" b="7292"/>
          <a:stretch>
            <a:fillRect/>
          </a:stretch>
        </p:blipFill>
        <p:spPr bwMode="auto">
          <a:xfrm>
            <a:off x="-32" y="428604"/>
            <a:ext cx="914400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2D00D0"/>
                </a:solidFill>
              </a:rPr>
              <a:t>2. Основы выбора склада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5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400" b="1" dirty="0">
                <a:solidFill>
                  <a:srgbClr val="C00000"/>
                </a:solidFill>
              </a:rPr>
              <a:t>Во время выбора склада следует руководствоваться четкими требованиям к его следующим характеристикам:</a:t>
            </a:r>
          </a:p>
          <a:p>
            <a:pPr fontAlgn="base"/>
            <a:endParaRPr lang="ru-RU" sz="2400" b="1" dirty="0">
              <a:solidFill>
                <a:srgbClr val="2D00D0"/>
              </a:solidFill>
            </a:endParaRPr>
          </a:p>
          <a:p>
            <a:pPr lvl="0" fontAlgn="base"/>
            <a:r>
              <a:rPr lang="ru-RU" sz="2400" b="1" dirty="0"/>
              <a:t>Общая площадь и объем здания;</a:t>
            </a:r>
          </a:p>
          <a:p>
            <a:pPr lvl="0" fontAlgn="base"/>
            <a:r>
              <a:rPr lang="ru-RU" sz="2400" b="1" dirty="0"/>
              <a:t>Площадь и высоты зон;</a:t>
            </a:r>
          </a:p>
          <a:p>
            <a:pPr lvl="0" fontAlgn="base"/>
            <a:r>
              <a:rPr lang="ru-RU" sz="2400" b="1" dirty="0"/>
              <a:t>Количество ворот или доков, их месторасположение и оснащение;</a:t>
            </a:r>
          </a:p>
          <a:p>
            <a:pPr lvl="0" fontAlgn="base"/>
            <a:r>
              <a:rPr lang="ru-RU" sz="2400" b="1" dirty="0"/>
              <a:t>Размеры площадки для маневров транспорта.</a:t>
            </a:r>
          </a:p>
          <a:p>
            <a:pPr fontAlgn="base"/>
            <a:endParaRPr lang="ru-RU" sz="2400" b="1" dirty="0"/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37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2D00D0"/>
                </a:solidFill>
              </a:rPr>
              <a:t>2. Основы выбора склада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Основной задачей является выбор размеров складов</a:t>
            </a:r>
            <a:endParaRPr lang="ru-RU" sz="2200" b="1" dirty="0">
              <a:solidFill>
                <a:srgbClr val="2D00D0"/>
              </a:solidFill>
            </a:endParaRPr>
          </a:p>
          <a:p>
            <a:pPr fontAlgn="base"/>
            <a:r>
              <a:rPr lang="ru-RU" sz="2200" b="1" dirty="0"/>
              <a:t>чтобы с учетом прогнозируемого изменения потоков груза объект, его площади и объемы, использовались с наибольшей эффективностью.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Чтобы оценить каждое технологическое решение в складском хозяйстве, введены специализированные нормативные коэффициенты. </a:t>
            </a:r>
          </a:p>
          <a:p>
            <a:pPr fontAlgn="base"/>
            <a:r>
              <a:rPr lang="ru-RU" sz="2200" b="1" dirty="0"/>
              <a:t>Соответствие реальных показателей рекомендуемым коэффициентам показывает, что склад будет функционировать правильно.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Отклонение от установленных норм приводит к снижению емкости и потере общей эффективности работы склада.</a:t>
            </a:r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37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3. Классификация складов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100" b="1" dirty="0"/>
              <a:t>Для более простого выбора склада следует разделить здания на разные виды в зависимости от определенных признаков. </a:t>
            </a:r>
          </a:p>
          <a:p>
            <a:pPr fontAlgn="base"/>
            <a:endParaRPr lang="ru-RU" sz="2100" b="1" dirty="0"/>
          </a:p>
          <a:p>
            <a:pPr fontAlgn="base">
              <a:buNone/>
            </a:pPr>
            <a:r>
              <a:rPr lang="ru-RU" sz="2100" b="1" dirty="0">
                <a:solidFill>
                  <a:srgbClr val="C00000"/>
                </a:solidFill>
              </a:rPr>
              <a:t>Критерии выбора склада</a:t>
            </a:r>
            <a:r>
              <a:rPr lang="ru-RU" sz="2100" b="1" dirty="0"/>
              <a:t>:</a:t>
            </a:r>
          </a:p>
          <a:p>
            <a:pPr lvl="0" fontAlgn="base"/>
            <a:r>
              <a:rPr lang="ru-RU" sz="2100" b="1" dirty="0"/>
              <a:t>Отношение к </a:t>
            </a:r>
            <a:r>
              <a:rPr lang="ru-RU" sz="2100" b="1" dirty="0" err="1"/>
              <a:t>логистическим</a:t>
            </a:r>
            <a:r>
              <a:rPr lang="ru-RU" sz="2100" b="1" dirty="0"/>
              <a:t> областям;</a:t>
            </a:r>
          </a:p>
          <a:p>
            <a:pPr lvl="0" fontAlgn="base"/>
            <a:r>
              <a:rPr lang="ru-RU" sz="2100" b="1" dirty="0"/>
              <a:t>Отношение к другим участникам системы логистики;</a:t>
            </a:r>
          </a:p>
          <a:p>
            <a:pPr lvl="0" fontAlgn="base"/>
            <a:r>
              <a:rPr lang="ru-RU" sz="2100" b="1" dirty="0"/>
              <a:t>Форма собственности;</a:t>
            </a:r>
          </a:p>
          <a:p>
            <a:pPr lvl="0" fontAlgn="base"/>
            <a:r>
              <a:rPr lang="ru-RU" sz="2100" b="1" dirty="0"/>
              <a:t>Принадлежность;</a:t>
            </a:r>
          </a:p>
          <a:p>
            <a:pPr lvl="0" fontAlgn="base"/>
            <a:r>
              <a:rPr lang="ru-RU" sz="2100" b="1" dirty="0"/>
              <a:t>Функциональное назначение;</a:t>
            </a:r>
          </a:p>
          <a:p>
            <a:pPr lvl="0" fontAlgn="base"/>
            <a:r>
              <a:rPr lang="ru-RU" sz="2100" b="1" dirty="0"/>
              <a:t>Ассортиментная специализация;</a:t>
            </a:r>
          </a:p>
          <a:p>
            <a:pPr lvl="0" fontAlgn="base"/>
            <a:r>
              <a:rPr lang="ru-RU" sz="2100" b="1" dirty="0"/>
              <a:t>Режим хранения;</a:t>
            </a:r>
          </a:p>
          <a:p>
            <a:pPr lvl="0" fontAlgn="base"/>
            <a:r>
              <a:rPr lang="ru-RU" sz="2100" b="1" dirty="0"/>
              <a:t>Технологическая оснащенность;</a:t>
            </a:r>
          </a:p>
          <a:p>
            <a:pPr lvl="0" fontAlgn="base"/>
            <a:r>
              <a:rPr lang="ru-RU" sz="2100" b="1" dirty="0"/>
              <a:t>Вид складских зданий;</a:t>
            </a:r>
          </a:p>
          <a:p>
            <a:pPr lvl="0" fontAlgn="base"/>
            <a:r>
              <a:rPr lang="ru-RU" sz="2100" b="1" dirty="0"/>
              <a:t>Вид складирования;</a:t>
            </a:r>
          </a:p>
          <a:p>
            <a:pPr lvl="0" fontAlgn="base"/>
            <a:r>
              <a:rPr lang="ru-RU" sz="2100" b="1" dirty="0"/>
              <a:t>Наличие транспортных связей и их тип;</a:t>
            </a:r>
          </a:p>
          <a:p>
            <a:pPr lvl="0" fontAlgn="base"/>
            <a:r>
              <a:rPr lang="ru-RU" sz="2100" b="1" dirty="0"/>
              <a:t>Масштаб деятельности.</a:t>
            </a:r>
          </a:p>
          <a:p>
            <a:pPr fontAlgn="base"/>
            <a:endParaRPr lang="ru-RU" sz="2100" b="1" dirty="0"/>
          </a:p>
        </p:txBody>
      </p:sp>
      <p:pic>
        <p:nvPicPr>
          <p:cNvPr id="4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4857752" y="3786190"/>
            <a:ext cx="4286248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3. Классификация складов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79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Классификация по критериям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По размерам:</a:t>
            </a:r>
            <a:r>
              <a:rPr lang="ru-RU" sz="2200" b="1" dirty="0"/>
              <a:t> от небольших помещений, общей площадью в несколько сотен квадратных метров, до складов-гигантов, покрывающих площади в сотни тысяч квадратных метров.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По высоте укладки грузов:</a:t>
            </a:r>
            <a:r>
              <a:rPr lang="ru-RU" sz="2200" b="1" dirty="0"/>
              <a:t> в одних груз хранится не выше человеческого роста, в других необходимы специальные устройства, способные поднять и точно уложить груз в ячейку на высоте 24 м и более.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По конструкции:</a:t>
            </a:r>
            <a:r>
              <a:rPr lang="ru-RU" sz="2200" b="1" dirty="0"/>
              <a:t> размещаться в отдельных помещениях (закрытые), иметь только крышу или крышу и одну, две или три стены (полузакрытые). Некоторые грузы хранятся вообще вне помещений на специально оборудованных площадках, в так называемых открытых складах.</a:t>
            </a:r>
          </a:p>
        </p:txBody>
      </p:sp>
      <p:pic>
        <p:nvPicPr>
          <p:cNvPr id="6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Autofit/>
          </a:bodyPr>
          <a:lstStyle/>
          <a:p>
            <a:pPr fontAlgn="base"/>
            <a:r>
              <a:rPr lang="ru-RU" sz="3600" b="1" dirty="0">
                <a:solidFill>
                  <a:srgbClr val="2D00D0"/>
                </a:solidFill>
              </a:rPr>
              <a:t>3. Классификация складов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79"/>
            <a:ext cx="9144000" cy="4000529"/>
          </a:xfrm>
        </p:spPr>
        <p:txBody>
          <a:bodyPr>
            <a:noAutofit/>
          </a:bodyPr>
          <a:lstStyle/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Классификация по критериям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По возможностям доставки и вывоза груза</a:t>
            </a:r>
            <a:r>
              <a:rPr lang="ru-RU" sz="2200" b="1" dirty="0"/>
              <a:t> с помощью железнодорожного или водного транспорта: пристанционные или портовые склады (расположенные на территории железнодорожной станции или порта), прирельсовые (имеющие подведенную железнодорожную ветку для подачи и уборки вагонов) и глубинные. Для того чтобы доставить груз от станции, пристани или порта в глубинный склад, необходимо воспользоваться автомобильным или другим видом транспорта. </a:t>
            </a:r>
          </a:p>
          <a:p>
            <a:pPr fontAlgn="base"/>
            <a:r>
              <a:rPr lang="ru-RU" sz="2200" b="1" dirty="0">
                <a:solidFill>
                  <a:srgbClr val="2D00D0"/>
                </a:solidFill>
              </a:rPr>
              <a:t>По широте ассортимента</a:t>
            </a:r>
            <a:r>
              <a:rPr lang="ru-RU" sz="2200" b="1" dirty="0"/>
              <a:t> хранимого груза: специализированные склады, склады со смешанным или с универсальным ассортиментом.</a:t>
            </a:r>
          </a:p>
        </p:txBody>
      </p:sp>
      <p:pic>
        <p:nvPicPr>
          <p:cNvPr id="6" name="Picture 2" descr="http://zoozel.ru/gallery/images/221774_logistika-sklad.jpg"/>
          <p:cNvPicPr>
            <a:picLocks noChangeAspect="1" noChangeArrowheads="1"/>
          </p:cNvPicPr>
          <p:nvPr/>
        </p:nvPicPr>
        <p:blipFill>
          <a:blip r:embed="rId2" cstate="print"/>
          <a:srcRect t="19843" b="4751"/>
          <a:stretch>
            <a:fillRect/>
          </a:stretch>
        </p:blipFill>
        <p:spPr bwMode="auto">
          <a:xfrm>
            <a:off x="0" y="5340661"/>
            <a:ext cx="9144000" cy="1517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568</TotalTime>
  <Words>1638</Words>
  <Application>Microsoft Office PowerPoint</Application>
  <PresentationFormat>Экран (4:3)</PresentationFormat>
  <Paragraphs>148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Arial</vt:lpstr>
      <vt:lpstr>Calibri</vt:lpstr>
      <vt:lpstr>Times New Roman</vt:lpstr>
      <vt:lpstr>Тема Office</vt:lpstr>
      <vt:lpstr>ТЕМА 1.2 Заводские склады и средства транспорта</vt:lpstr>
      <vt:lpstr>Презентация PowerPoint</vt:lpstr>
      <vt:lpstr>2.1. Структура склада </vt:lpstr>
      <vt:lpstr>Презентация PowerPoint</vt:lpstr>
      <vt:lpstr>2. Основы выбора склада</vt:lpstr>
      <vt:lpstr>2. Основы выбора склада</vt:lpstr>
      <vt:lpstr>3. Классификация складов</vt:lpstr>
      <vt:lpstr>3. Классификация складов</vt:lpstr>
      <vt:lpstr>3. Классификация складов</vt:lpstr>
      <vt:lpstr>3. Классификация складов</vt:lpstr>
      <vt:lpstr>3. Классификация складов</vt:lpstr>
      <vt:lpstr>По назначению выделяются следующие виды. Производственные. Выступают как склады сырья и комплектующих материалов. В свою очередь производственные склады подразделяются на цеховые и заводские склады готовой продукции. Транзитно-перевалочные. Организуются при железнодорожных станциях, портах, речных пристанях, аэропортах, автогрузовых терминалах и применяются для кратковременного хранения грузов на момент перегрузки их с одного вида транспорта на другой. Таможенные склады предназначены для хранения товаров в ожидании таможенной очистки. Склады для досрочного завоза строятся в районах, где доставка товаров возможна лишь в определенные сезоны.</vt:lpstr>
      <vt:lpstr>По назначению выделяются следующие виды. - Сезонного хранения. Склады для товаров сезонного характера. - Резервные. На резервных складах запас хранится на случай чрезвычайных обстоятельств. - Оптово-распределительные склады, которые осуществляют снабжение товаропроводящей сети. - Склады коммерческие общего пользования. Эти склады осуществляют обслуживание любых владельцев товара. - Розничные склады торговых предприятий.  Склады различаются по условиям хранения на:  - склады общего назначения,  - резервуары,  - сейфы для опасных веществ,  - специализированные, - склады-хранилища. </vt:lpstr>
      <vt:lpstr>3. Классификация складов</vt:lpstr>
      <vt:lpstr>Презентация PowerPoint</vt:lpstr>
      <vt:lpstr>Презентация PowerPoint</vt:lpstr>
      <vt:lpstr>Презентация PowerPoint</vt:lpstr>
      <vt:lpstr>4. Логистический процесс на складе</vt:lpstr>
      <vt:lpstr>4. Логистический процесс на складе</vt:lpstr>
      <vt:lpstr>4. Логистический процесс на складе</vt:lpstr>
      <vt:lpstr>5. Показатели эффективности и результативности логистического процесса на складе</vt:lpstr>
      <vt:lpstr>5. Показатели эффективности и результативности логистического процесса на складе</vt:lpstr>
      <vt:lpstr>5. Показатели эффективности и результативности логистического процесса на складе</vt:lpstr>
      <vt:lpstr>5. Показатели эффективности и результативности логистического процесса на складе</vt:lpstr>
      <vt:lpstr>5. Показатели эффективности и результативности логистического процесса на складе</vt:lpstr>
      <vt:lpstr>Контрольные вопросы:</vt:lpstr>
      <vt:lpstr>Источники: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Антипина Татьяна Витальевна</cp:lastModifiedBy>
  <cp:revision>81</cp:revision>
  <dcterms:created xsi:type="dcterms:W3CDTF">2017-09-05T02:16:50Z</dcterms:created>
  <dcterms:modified xsi:type="dcterms:W3CDTF">2023-05-03T10:25:43Z</dcterms:modified>
</cp:coreProperties>
</file>