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4"/>
  </p:sldMasterIdLst>
  <p:notesMasterIdLst>
    <p:notesMasterId r:id="rId14"/>
  </p:notesMasterIdLst>
  <p:handoutMasterIdLst>
    <p:handoutMasterId r:id="rId15"/>
  </p:handoutMasterIdLst>
  <p:sldIdLst>
    <p:sldId id="268" r:id="rId5"/>
    <p:sldId id="269" r:id="rId6"/>
    <p:sldId id="273" r:id="rId7"/>
    <p:sldId id="272" r:id="rId8"/>
    <p:sldId id="277" r:id="rId9"/>
    <p:sldId id="270" r:id="rId10"/>
    <p:sldId id="271" r:id="rId11"/>
    <p:sldId id="274" r:id="rId12"/>
    <p:sldId id="276" r:id="rId13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4926" autoAdjust="0"/>
    <p:restoredTop sz="94580"/>
  </p:normalViewPr>
  <p:slideViewPr>
    <p:cSldViewPr snapToGrid="0" snapToObjects="1">
      <p:cViewPr>
        <p:scale>
          <a:sx n="70" d="100"/>
          <a:sy n="70" d="100"/>
        </p:scale>
        <p:origin x="-33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01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8/layout/LinedList" loCatId="cycle" qsTypeId="urn:microsoft.com/office/officeart/2005/8/quickstyle/simple3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/>
      <dgm:spPr/>
      <dgm:t>
        <a:bodyPr rtlCol="0" anchor="ctr"/>
        <a:lstStyle/>
        <a:p>
          <a:pPr rtl="0"/>
          <a:endParaRPr lang="ru-RU" b="0" noProof="0" dirty="0" smtClean="0"/>
        </a:p>
        <a:p>
          <a:pPr rtl="0"/>
          <a:r>
            <a:rPr lang="ru-RU" b="0" noProof="0" dirty="0" smtClean="0"/>
            <a:t>Определение «строительная машина»</a:t>
          </a:r>
          <a:endParaRPr lang="ru-RU" b="0" noProof="0" dirty="0"/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ru-RU" sz="700" noProof="0" dirty="0"/>
        </a:p>
      </dgm:t>
    </dgm:pt>
    <dgm:pt modelId="{808B76D0-8EC7-469A-93AC-7A6017188A9D}" type="sibTrans" cxnId="{C5E94186-9CB6-4C42-92B3-C546CC53A7B9}">
      <dgm:prSet phldrT="1"/>
      <dgm:spPr/>
      <dgm:t>
        <a:bodyPr rtlCol="0"/>
        <a:lstStyle/>
        <a:p>
          <a:pPr rtl="0"/>
          <a:endParaRPr lang="ru-RU" noProof="0" dirty="0"/>
        </a:p>
      </dgm:t>
    </dgm:pt>
    <dgm:pt modelId="{4E8D2E69-0173-4BD3-B96A-7A9C5DD12B47}">
      <dgm:prSet/>
      <dgm:spPr/>
      <dgm:t>
        <a:bodyPr rtlCol="0" anchor="ctr"/>
        <a:lstStyle/>
        <a:p>
          <a:pPr rtl="0"/>
          <a:r>
            <a:rPr lang="ru-RU" noProof="0" dirty="0" smtClean="0"/>
            <a:t>Классификация </a:t>
          </a:r>
          <a:r>
            <a:rPr lang="ru-RU" noProof="0" dirty="0"/>
            <a:t>строительных машин</a:t>
          </a:r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ru-RU" sz="700" noProof="0" dirty="0"/>
        </a:p>
      </dgm:t>
    </dgm:pt>
    <dgm:pt modelId="{FEF1E80E-8A9E-4B0A-817C-2A4CFDCF3FB2}" type="sibTrans" cxnId="{0F866C41-EB5F-47BD-A2CD-A58671F15B67}">
      <dgm:prSet phldrT="2"/>
      <dgm:spPr/>
      <dgm:t>
        <a:bodyPr rtlCol="0"/>
        <a:lstStyle/>
        <a:p>
          <a:pPr rtl="0"/>
          <a:endParaRPr lang="ru-RU" noProof="0" dirty="0"/>
        </a:p>
      </dgm:t>
    </dgm:pt>
    <dgm:pt modelId="{93A6A030-ABAB-4EFA-B539-0FDB3E07C1EF}">
      <dgm:prSet/>
      <dgm:spPr/>
      <dgm:t>
        <a:bodyPr rtlCol="0" anchor="ctr"/>
        <a:lstStyle/>
        <a:p>
          <a:pPr rtl="0"/>
          <a:r>
            <a:rPr lang="ru-RU" noProof="0" dirty="0" smtClean="0"/>
            <a:t>Область </a:t>
          </a:r>
          <a:r>
            <a:rPr lang="ru-RU" noProof="0" dirty="0"/>
            <a:t>применения строительных машин</a:t>
          </a: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ru-RU" sz="700" noProof="0" dirty="0"/>
        </a:p>
      </dgm:t>
    </dgm:pt>
    <dgm:pt modelId="{BFE0749E-E343-4A6F-BD09-2810EE6B4BD7}" type="sibTrans" cxnId="{4B40C8DC-6B57-4F5B-8440-7241C649700B}">
      <dgm:prSet phldrT="3"/>
      <dgm:spPr/>
      <dgm:t>
        <a:bodyPr rtlCol="0"/>
        <a:lstStyle/>
        <a:p>
          <a:pPr rtl="0"/>
          <a:endParaRPr lang="ru-RU" noProof="0" dirty="0"/>
        </a:p>
      </dgm:t>
    </dgm:pt>
    <dgm:pt modelId="{9E80F302-895C-40E2-B09F-D74F04A717DE}">
      <dgm:prSet/>
      <dgm:spPr/>
      <dgm:t>
        <a:bodyPr rtlCol="0" anchor="ctr"/>
        <a:lstStyle/>
        <a:p>
          <a:pPr rtl="0"/>
          <a:r>
            <a:rPr lang="ru-RU" noProof="0" dirty="0"/>
            <a:t>Контрольные работы</a:t>
          </a:r>
        </a:p>
      </dgm:t>
    </dgm:pt>
    <dgm:pt modelId="{5C671FC7-879F-43E5-B858-633BD0E06B18}" type="parTrans" cxnId="{C1E9C647-C52D-457D-B17B-4CC3D1EE351B}">
      <dgm:prSet/>
      <dgm:spPr/>
      <dgm:t>
        <a:bodyPr/>
        <a:lstStyle/>
        <a:p>
          <a:endParaRPr lang="ru-RU"/>
        </a:p>
      </dgm:t>
    </dgm:pt>
    <dgm:pt modelId="{55413617-77D2-43B1-B697-F748647CD024}" type="sibTrans" cxnId="{C1E9C647-C52D-457D-B17B-4CC3D1EE351B}">
      <dgm:prSet/>
      <dgm:spPr/>
      <dgm:t>
        <a:bodyPr/>
        <a:lstStyle/>
        <a:p>
          <a:endParaRPr lang="ru-RU"/>
        </a:p>
      </dgm:t>
    </dgm:pt>
    <dgm:pt modelId="{0083D645-C529-4F19-944F-028FBE5B4104}">
      <dgm:prSet/>
      <dgm:spPr/>
      <dgm:t>
        <a:bodyPr rtlCol="0" anchor="ctr"/>
        <a:lstStyle/>
        <a:p>
          <a:pPr rtl="0"/>
          <a:r>
            <a:rPr lang="ru-RU" noProof="0" dirty="0"/>
            <a:t>Список литературы</a:t>
          </a:r>
        </a:p>
      </dgm:t>
    </dgm:pt>
    <dgm:pt modelId="{0C99B64C-76B2-402E-979B-29311E05637E}" type="parTrans" cxnId="{5EA6D574-9630-41A1-B54D-0322F9B81114}">
      <dgm:prSet/>
      <dgm:spPr/>
      <dgm:t>
        <a:bodyPr/>
        <a:lstStyle/>
        <a:p>
          <a:endParaRPr lang="ru-RU"/>
        </a:p>
      </dgm:t>
    </dgm:pt>
    <dgm:pt modelId="{605E279C-8970-4791-86CC-DBB6EB8B8FA4}" type="sibTrans" cxnId="{5EA6D574-9630-41A1-B54D-0322F9B81114}">
      <dgm:prSet/>
      <dgm:spPr/>
      <dgm:t>
        <a:bodyPr/>
        <a:lstStyle/>
        <a:p>
          <a:endParaRPr lang="ru-RU"/>
        </a:p>
      </dgm:t>
    </dgm:pt>
    <dgm:pt modelId="{05CB8F5C-D395-AD40-BBD9-53369BE84640}" type="pres">
      <dgm:prSet presAssocID="{D4503D04-C97E-4622-AE07-D0307CB3B4C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5F5B303-C42A-0F46-B1B4-9FC2C90E8F5B}" type="pres">
      <dgm:prSet presAssocID="{AAC263CB-8256-4B03-92FE-1622698FB3E9}" presName="thickLine" presStyleLbl="alignNode1" presStyleIdx="0" presStyleCnt="5"/>
      <dgm:spPr/>
    </dgm:pt>
    <dgm:pt modelId="{8991E26A-5377-6C4C-8ACE-EF7A7F0A5D91}" type="pres">
      <dgm:prSet presAssocID="{AAC263CB-8256-4B03-92FE-1622698FB3E9}" presName="horz1" presStyleCnt="0"/>
      <dgm:spPr/>
    </dgm:pt>
    <dgm:pt modelId="{ADE9C513-F9D6-7C40-9628-67B2B6D9AAB3}" type="pres">
      <dgm:prSet presAssocID="{AAC263CB-8256-4B03-92FE-1622698FB3E9}" presName="tx1" presStyleLbl="revTx" presStyleIdx="0" presStyleCnt="5"/>
      <dgm:spPr/>
      <dgm:t>
        <a:bodyPr/>
        <a:lstStyle/>
        <a:p>
          <a:endParaRPr lang="ru-RU"/>
        </a:p>
      </dgm:t>
    </dgm:pt>
    <dgm:pt modelId="{5EBEDC1B-DA6E-E346-9EA8-82F9E7C92E5D}" type="pres">
      <dgm:prSet presAssocID="{AAC263CB-8256-4B03-92FE-1622698FB3E9}" presName="vert1" presStyleCnt="0"/>
      <dgm:spPr/>
    </dgm:pt>
    <dgm:pt modelId="{B6682269-A845-6E41-9BE5-F15128675201}" type="pres">
      <dgm:prSet presAssocID="{4E8D2E69-0173-4BD3-B96A-7A9C5DD12B47}" presName="thickLine" presStyleLbl="alignNode1" presStyleIdx="1" presStyleCnt="5"/>
      <dgm:spPr/>
    </dgm:pt>
    <dgm:pt modelId="{B6250893-DD69-9641-83FE-37FE4BA6A95F}" type="pres">
      <dgm:prSet presAssocID="{4E8D2E69-0173-4BD3-B96A-7A9C5DD12B47}" presName="horz1" presStyleCnt="0"/>
      <dgm:spPr/>
    </dgm:pt>
    <dgm:pt modelId="{C98F729D-14CA-1448-A52F-24A02E051745}" type="pres">
      <dgm:prSet presAssocID="{4E8D2E69-0173-4BD3-B96A-7A9C5DD12B47}" presName="tx1" presStyleLbl="revTx" presStyleIdx="1" presStyleCnt="5"/>
      <dgm:spPr/>
      <dgm:t>
        <a:bodyPr/>
        <a:lstStyle/>
        <a:p>
          <a:endParaRPr lang="ru-RU"/>
        </a:p>
      </dgm:t>
    </dgm:pt>
    <dgm:pt modelId="{A5761775-219E-F647-B0FE-73507CBA0C1C}" type="pres">
      <dgm:prSet presAssocID="{4E8D2E69-0173-4BD3-B96A-7A9C5DD12B47}" presName="vert1" presStyleCnt="0"/>
      <dgm:spPr/>
    </dgm:pt>
    <dgm:pt modelId="{D1894A20-DB91-634C-8782-9C8A13103FF6}" type="pres">
      <dgm:prSet presAssocID="{93A6A030-ABAB-4EFA-B539-0FDB3E07C1EF}" presName="thickLine" presStyleLbl="alignNode1" presStyleIdx="2" presStyleCnt="5"/>
      <dgm:spPr/>
    </dgm:pt>
    <dgm:pt modelId="{853F3E66-3B0E-C841-98D5-6802A7A2E4A8}" type="pres">
      <dgm:prSet presAssocID="{93A6A030-ABAB-4EFA-B539-0FDB3E07C1EF}" presName="horz1" presStyleCnt="0"/>
      <dgm:spPr/>
    </dgm:pt>
    <dgm:pt modelId="{B705F7BA-757C-6549-9C73-2326015D6723}" type="pres">
      <dgm:prSet presAssocID="{93A6A030-ABAB-4EFA-B539-0FDB3E07C1EF}" presName="tx1" presStyleLbl="revTx" presStyleIdx="2" presStyleCnt="5"/>
      <dgm:spPr/>
      <dgm:t>
        <a:bodyPr/>
        <a:lstStyle/>
        <a:p>
          <a:endParaRPr lang="ru-RU"/>
        </a:p>
      </dgm:t>
    </dgm:pt>
    <dgm:pt modelId="{9AF48A18-E74E-3E43-BCF5-5CD009AF2410}" type="pres">
      <dgm:prSet presAssocID="{93A6A030-ABAB-4EFA-B539-0FDB3E07C1EF}" presName="vert1" presStyleCnt="0"/>
      <dgm:spPr/>
    </dgm:pt>
    <dgm:pt modelId="{DD25650A-1198-400C-8867-8BD313622B97}" type="pres">
      <dgm:prSet presAssocID="{9E80F302-895C-40E2-B09F-D74F04A717DE}" presName="thickLine" presStyleLbl="alignNode1" presStyleIdx="3" presStyleCnt="5"/>
      <dgm:spPr/>
    </dgm:pt>
    <dgm:pt modelId="{43D70B78-039C-4B44-A708-D54DDB57F73C}" type="pres">
      <dgm:prSet presAssocID="{9E80F302-895C-40E2-B09F-D74F04A717DE}" presName="horz1" presStyleCnt="0"/>
      <dgm:spPr/>
    </dgm:pt>
    <dgm:pt modelId="{CEDC3196-05F1-450B-8FB4-55E8F70CAE68}" type="pres">
      <dgm:prSet presAssocID="{9E80F302-895C-40E2-B09F-D74F04A717DE}" presName="tx1" presStyleLbl="revTx" presStyleIdx="3" presStyleCnt="5"/>
      <dgm:spPr/>
      <dgm:t>
        <a:bodyPr/>
        <a:lstStyle/>
        <a:p>
          <a:endParaRPr lang="ru-RU"/>
        </a:p>
      </dgm:t>
    </dgm:pt>
    <dgm:pt modelId="{13FD66A2-9CA9-4A8D-B6AA-0BCEB0ED5A19}" type="pres">
      <dgm:prSet presAssocID="{9E80F302-895C-40E2-B09F-D74F04A717DE}" presName="vert1" presStyleCnt="0"/>
      <dgm:spPr/>
    </dgm:pt>
    <dgm:pt modelId="{511B2610-84A9-4A17-8937-A78D8BB94084}" type="pres">
      <dgm:prSet presAssocID="{0083D645-C529-4F19-944F-028FBE5B4104}" presName="thickLine" presStyleLbl="alignNode1" presStyleIdx="4" presStyleCnt="5"/>
      <dgm:spPr/>
    </dgm:pt>
    <dgm:pt modelId="{F173A737-83AD-4C2D-AA66-BA19A31050DE}" type="pres">
      <dgm:prSet presAssocID="{0083D645-C529-4F19-944F-028FBE5B4104}" presName="horz1" presStyleCnt="0"/>
      <dgm:spPr/>
    </dgm:pt>
    <dgm:pt modelId="{25A62932-F7C4-419D-B563-22014ED07AAB}" type="pres">
      <dgm:prSet presAssocID="{0083D645-C529-4F19-944F-028FBE5B4104}" presName="tx1" presStyleLbl="revTx" presStyleIdx="4" presStyleCnt="5"/>
      <dgm:spPr/>
      <dgm:t>
        <a:bodyPr/>
        <a:lstStyle/>
        <a:p>
          <a:endParaRPr lang="ru-RU"/>
        </a:p>
      </dgm:t>
    </dgm:pt>
    <dgm:pt modelId="{49F7BEE8-5B70-4300-8B06-6FAB1C6223DE}" type="pres">
      <dgm:prSet presAssocID="{0083D645-C529-4F19-944F-028FBE5B4104}" presName="vert1" presStyleCnt="0"/>
      <dgm:spPr/>
    </dgm:pt>
  </dgm:ptLst>
  <dgm:cxnLst>
    <dgm:cxn modelId="{6B5095C9-0410-4AA3-B27B-9F5461D584A9}" type="presOf" srcId="{AAC263CB-8256-4B03-92FE-1622698FB3E9}" destId="{ADE9C513-F9D6-7C40-9628-67B2B6D9AAB3}" srcOrd="0" destOrd="0" presId="urn:microsoft.com/office/officeart/2008/layout/LinedList"/>
    <dgm:cxn modelId="{33BB80A7-9466-473D-B6A8-CA9B43879C02}" type="presOf" srcId="{0083D645-C529-4F19-944F-028FBE5B4104}" destId="{25A62932-F7C4-419D-B563-22014ED07AAB}" srcOrd="0" destOrd="0" presId="urn:microsoft.com/office/officeart/2008/layout/LinedList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5EA6D574-9630-41A1-B54D-0322F9B81114}" srcId="{D4503D04-C97E-4622-AE07-D0307CB3B4CA}" destId="{0083D645-C529-4F19-944F-028FBE5B4104}" srcOrd="4" destOrd="0" parTransId="{0C99B64C-76B2-402E-979B-29311E05637E}" sibTransId="{605E279C-8970-4791-86CC-DBB6EB8B8FA4}"/>
    <dgm:cxn modelId="{1C480D9B-BFFF-487A-A296-1909F8771784}" type="presOf" srcId="{93A6A030-ABAB-4EFA-B539-0FDB3E07C1EF}" destId="{B705F7BA-757C-6549-9C73-2326015D6723}" srcOrd="0" destOrd="0" presId="urn:microsoft.com/office/officeart/2008/layout/Line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C1E9C647-C52D-457D-B17B-4CC3D1EE351B}" srcId="{D4503D04-C97E-4622-AE07-D0307CB3B4CA}" destId="{9E80F302-895C-40E2-B09F-D74F04A717DE}" srcOrd="3" destOrd="0" parTransId="{5C671FC7-879F-43E5-B858-633BD0E06B18}" sibTransId="{55413617-77D2-43B1-B697-F748647CD024}"/>
    <dgm:cxn modelId="{070650C3-F222-479B-895D-393817290E01}" type="presOf" srcId="{9E80F302-895C-40E2-B09F-D74F04A717DE}" destId="{CEDC3196-05F1-450B-8FB4-55E8F70CAE68}" srcOrd="0" destOrd="0" presId="urn:microsoft.com/office/officeart/2008/layout/LinedList"/>
    <dgm:cxn modelId="{5DCD85D4-C9AC-4FF9-8CF7-75A1DB339DF0}" type="presOf" srcId="{4E8D2E69-0173-4BD3-B96A-7A9C5DD12B47}" destId="{C98F729D-14CA-1448-A52F-24A02E051745}" srcOrd="0" destOrd="0" presId="urn:microsoft.com/office/officeart/2008/layout/LinedList"/>
    <dgm:cxn modelId="{B961F658-1A01-419D-8829-C19CF33B683E}" type="presOf" srcId="{D4503D04-C97E-4622-AE07-D0307CB3B4CA}" destId="{05CB8F5C-D395-AD40-BBD9-53369BE84640}" srcOrd="0" destOrd="0" presId="urn:microsoft.com/office/officeart/2008/layout/LinedList"/>
    <dgm:cxn modelId="{305B609F-F4D4-467A-8D6C-0CE8327B5064}" type="presParOf" srcId="{05CB8F5C-D395-AD40-BBD9-53369BE84640}" destId="{15F5B303-C42A-0F46-B1B4-9FC2C90E8F5B}" srcOrd="0" destOrd="0" presId="urn:microsoft.com/office/officeart/2008/layout/LinedList"/>
    <dgm:cxn modelId="{1FF3B57A-B3B2-47B4-BF99-6BF3AE14355A}" type="presParOf" srcId="{05CB8F5C-D395-AD40-BBD9-53369BE84640}" destId="{8991E26A-5377-6C4C-8ACE-EF7A7F0A5D91}" srcOrd="1" destOrd="0" presId="urn:microsoft.com/office/officeart/2008/layout/LinedList"/>
    <dgm:cxn modelId="{CD6252FF-5568-41D9-9B28-4FA46E8379E2}" type="presParOf" srcId="{8991E26A-5377-6C4C-8ACE-EF7A7F0A5D91}" destId="{ADE9C513-F9D6-7C40-9628-67B2B6D9AAB3}" srcOrd="0" destOrd="0" presId="urn:microsoft.com/office/officeart/2008/layout/LinedList"/>
    <dgm:cxn modelId="{0C3480C7-7EF3-4C7D-9287-C263F3299DD2}" type="presParOf" srcId="{8991E26A-5377-6C4C-8ACE-EF7A7F0A5D91}" destId="{5EBEDC1B-DA6E-E346-9EA8-82F9E7C92E5D}" srcOrd="1" destOrd="0" presId="urn:microsoft.com/office/officeart/2008/layout/LinedList"/>
    <dgm:cxn modelId="{3F16D9FD-91FC-4C5A-990C-0E6B40BC39BE}" type="presParOf" srcId="{05CB8F5C-D395-AD40-BBD9-53369BE84640}" destId="{B6682269-A845-6E41-9BE5-F15128675201}" srcOrd="2" destOrd="0" presId="urn:microsoft.com/office/officeart/2008/layout/LinedList"/>
    <dgm:cxn modelId="{93551DAF-37A9-4B0F-88D7-C532A565C645}" type="presParOf" srcId="{05CB8F5C-D395-AD40-BBD9-53369BE84640}" destId="{B6250893-DD69-9641-83FE-37FE4BA6A95F}" srcOrd="3" destOrd="0" presId="urn:microsoft.com/office/officeart/2008/layout/LinedList"/>
    <dgm:cxn modelId="{43B49782-15C2-457E-B349-A76A5BAAE1D0}" type="presParOf" srcId="{B6250893-DD69-9641-83FE-37FE4BA6A95F}" destId="{C98F729D-14CA-1448-A52F-24A02E051745}" srcOrd="0" destOrd="0" presId="urn:microsoft.com/office/officeart/2008/layout/LinedList"/>
    <dgm:cxn modelId="{13E09BE0-0395-431C-8941-FB9DA6C3A9C0}" type="presParOf" srcId="{B6250893-DD69-9641-83FE-37FE4BA6A95F}" destId="{A5761775-219E-F647-B0FE-73507CBA0C1C}" srcOrd="1" destOrd="0" presId="urn:microsoft.com/office/officeart/2008/layout/LinedList"/>
    <dgm:cxn modelId="{7C47D258-CADF-4379-ACB0-53035ABF9896}" type="presParOf" srcId="{05CB8F5C-D395-AD40-BBD9-53369BE84640}" destId="{D1894A20-DB91-634C-8782-9C8A13103FF6}" srcOrd="4" destOrd="0" presId="urn:microsoft.com/office/officeart/2008/layout/LinedList"/>
    <dgm:cxn modelId="{52191ABC-F4E2-49BC-8DF8-7052F5A8B576}" type="presParOf" srcId="{05CB8F5C-D395-AD40-BBD9-53369BE84640}" destId="{853F3E66-3B0E-C841-98D5-6802A7A2E4A8}" srcOrd="5" destOrd="0" presId="urn:microsoft.com/office/officeart/2008/layout/LinedList"/>
    <dgm:cxn modelId="{380DD7A1-93C9-4F55-AC16-9C70BD97C3A4}" type="presParOf" srcId="{853F3E66-3B0E-C841-98D5-6802A7A2E4A8}" destId="{B705F7BA-757C-6549-9C73-2326015D6723}" srcOrd="0" destOrd="0" presId="urn:microsoft.com/office/officeart/2008/layout/LinedList"/>
    <dgm:cxn modelId="{C1A29389-0FA5-45C7-9310-044A512177EB}" type="presParOf" srcId="{853F3E66-3B0E-C841-98D5-6802A7A2E4A8}" destId="{9AF48A18-E74E-3E43-BCF5-5CD009AF2410}" srcOrd="1" destOrd="0" presId="urn:microsoft.com/office/officeart/2008/layout/LinedList"/>
    <dgm:cxn modelId="{44C3D5D2-55A7-49E3-BC89-086F604030C5}" type="presParOf" srcId="{05CB8F5C-D395-AD40-BBD9-53369BE84640}" destId="{DD25650A-1198-400C-8867-8BD313622B97}" srcOrd="6" destOrd="0" presId="urn:microsoft.com/office/officeart/2008/layout/LinedList"/>
    <dgm:cxn modelId="{566158CB-8337-48F0-A44A-08BC43089A5A}" type="presParOf" srcId="{05CB8F5C-D395-AD40-BBD9-53369BE84640}" destId="{43D70B78-039C-4B44-A708-D54DDB57F73C}" srcOrd="7" destOrd="0" presId="urn:microsoft.com/office/officeart/2008/layout/LinedList"/>
    <dgm:cxn modelId="{227C21DA-AEC9-4ABD-AD9E-46A60DF69CBF}" type="presParOf" srcId="{43D70B78-039C-4B44-A708-D54DDB57F73C}" destId="{CEDC3196-05F1-450B-8FB4-55E8F70CAE68}" srcOrd="0" destOrd="0" presId="urn:microsoft.com/office/officeart/2008/layout/LinedList"/>
    <dgm:cxn modelId="{EDDB5B53-4BD6-44DD-AC8A-E5D5E5B231D7}" type="presParOf" srcId="{43D70B78-039C-4B44-A708-D54DDB57F73C}" destId="{13FD66A2-9CA9-4A8D-B6AA-0BCEB0ED5A19}" srcOrd="1" destOrd="0" presId="urn:microsoft.com/office/officeart/2008/layout/LinedList"/>
    <dgm:cxn modelId="{66F42640-95EB-434B-B8A3-9431430D5F54}" type="presParOf" srcId="{05CB8F5C-D395-AD40-BBD9-53369BE84640}" destId="{511B2610-84A9-4A17-8937-A78D8BB94084}" srcOrd="8" destOrd="0" presId="urn:microsoft.com/office/officeart/2008/layout/LinedList"/>
    <dgm:cxn modelId="{F95E2BBF-2706-4718-8235-96AC52AC98A0}" type="presParOf" srcId="{05CB8F5C-D395-AD40-BBD9-53369BE84640}" destId="{F173A737-83AD-4C2D-AA66-BA19A31050DE}" srcOrd="9" destOrd="0" presId="urn:microsoft.com/office/officeart/2008/layout/LinedList"/>
    <dgm:cxn modelId="{D5594FA6-E11C-4439-A941-A9ADEF3EF756}" type="presParOf" srcId="{F173A737-83AD-4C2D-AA66-BA19A31050DE}" destId="{25A62932-F7C4-419D-B563-22014ED07AAB}" srcOrd="0" destOrd="0" presId="urn:microsoft.com/office/officeart/2008/layout/LinedList"/>
    <dgm:cxn modelId="{CF4737ED-4803-4241-BC53-726E71F82EC7}" type="presParOf" srcId="{F173A737-83AD-4C2D-AA66-BA19A31050DE}" destId="{49F7BEE8-5B70-4300-8B06-6FAB1C6223DE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5B303-C42A-0F46-B1B4-9FC2C90E8F5B}">
      <dsp:nvSpPr>
        <dsp:cNvPr id="0" name=""/>
        <dsp:cNvSpPr/>
      </dsp:nvSpPr>
      <dsp:spPr>
        <a:xfrm>
          <a:off x="0" y="581"/>
          <a:ext cx="60919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E9C513-F9D6-7C40-9628-67B2B6D9AAB3}">
      <dsp:nvSpPr>
        <dsp:cNvPr id="0" name=""/>
        <dsp:cNvSpPr/>
      </dsp:nvSpPr>
      <dsp:spPr>
        <a:xfrm>
          <a:off x="0" y="581"/>
          <a:ext cx="6091914" cy="95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0" kern="1200" noProof="0" dirty="0"/>
            <a:t>Что такое строительная машина</a:t>
          </a:r>
        </a:p>
      </dsp:txBody>
      <dsp:txXfrm>
        <a:off x="0" y="581"/>
        <a:ext cx="6091914" cy="952200"/>
      </dsp:txXfrm>
    </dsp:sp>
    <dsp:sp modelId="{B6682269-A845-6E41-9BE5-F15128675201}">
      <dsp:nvSpPr>
        <dsp:cNvPr id="0" name=""/>
        <dsp:cNvSpPr/>
      </dsp:nvSpPr>
      <dsp:spPr>
        <a:xfrm>
          <a:off x="0" y="952782"/>
          <a:ext cx="6091914" cy="0"/>
        </a:xfrm>
        <a:prstGeom prst="line">
          <a:avLst/>
        </a:prstGeom>
        <a:solidFill>
          <a:schemeClr val="accent2">
            <a:hueOff val="-1912620"/>
            <a:satOff val="-2820"/>
            <a:lumOff val="-196"/>
            <a:alphaOff val="0"/>
          </a:schemeClr>
        </a:solidFill>
        <a:ln w="9525" cap="rnd" cmpd="sng" algn="ctr">
          <a:solidFill>
            <a:schemeClr val="accent2">
              <a:hueOff val="-1912620"/>
              <a:satOff val="-2820"/>
              <a:lumOff val="-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8F729D-14CA-1448-A52F-24A02E051745}">
      <dsp:nvSpPr>
        <dsp:cNvPr id="0" name=""/>
        <dsp:cNvSpPr/>
      </dsp:nvSpPr>
      <dsp:spPr>
        <a:xfrm>
          <a:off x="0" y="952782"/>
          <a:ext cx="6091914" cy="95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noProof="0" dirty="0"/>
            <a:t>Виды строительных машин</a:t>
          </a:r>
        </a:p>
      </dsp:txBody>
      <dsp:txXfrm>
        <a:off x="0" y="952782"/>
        <a:ext cx="6091914" cy="952200"/>
      </dsp:txXfrm>
    </dsp:sp>
    <dsp:sp modelId="{D1894A20-DB91-634C-8782-9C8A13103FF6}">
      <dsp:nvSpPr>
        <dsp:cNvPr id="0" name=""/>
        <dsp:cNvSpPr/>
      </dsp:nvSpPr>
      <dsp:spPr>
        <a:xfrm>
          <a:off x="0" y="1904983"/>
          <a:ext cx="6091914" cy="0"/>
        </a:xfrm>
        <a:prstGeom prst="line">
          <a:avLst/>
        </a:prstGeom>
        <a:solidFill>
          <a:schemeClr val="accent2">
            <a:hueOff val="-3825240"/>
            <a:satOff val="-5640"/>
            <a:lumOff val="-392"/>
            <a:alphaOff val="0"/>
          </a:schemeClr>
        </a:solidFill>
        <a:ln w="9525" cap="rnd" cmpd="sng" algn="ctr">
          <a:solidFill>
            <a:schemeClr val="accent2">
              <a:hueOff val="-3825240"/>
              <a:satOff val="-5640"/>
              <a:lumOff val="-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05F7BA-757C-6549-9C73-2326015D6723}">
      <dsp:nvSpPr>
        <dsp:cNvPr id="0" name=""/>
        <dsp:cNvSpPr/>
      </dsp:nvSpPr>
      <dsp:spPr>
        <a:xfrm>
          <a:off x="0" y="1904983"/>
          <a:ext cx="6091914" cy="95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noProof="0" dirty="0"/>
            <a:t>Области применения строительных машин</a:t>
          </a:r>
        </a:p>
      </dsp:txBody>
      <dsp:txXfrm>
        <a:off x="0" y="1904983"/>
        <a:ext cx="6091914" cy="952200"/>
      </dsp:txXfrm>
    </dsp:sp>
    <dsp:sp modelId="{DD25650A-1198-400C-8867-8BD313622B97}">
      <dsp:nvSpPr>
        <dsp:cNvPr id="0" name=""/>
        <dsp:cNvSpPr/>
      </dsp:nvSpPr>
      <dsp:spPr>
        <a:xfrm>
          <a:off x="0" y="2857183"/>
          <a:ext cx="6091914" cy="0"/>
        </a:xfrm>
        <a:prstGeom prst="line">
          <a:avLst/>
        </a:prstGeom>
        <a:solidFill>
          <a:schemeClr val="accent2">
            <a:hueOff val="-5737861"/>
            <a:satOff val="-8460"/>
            <a:lumOff val="-589"/>
            <a:alphaOff val="0"/>
          </a:schemeClr>
        </a:solidFill>
        <a:ln w="9525" cap="rnd" cmpd="sng" algn="ctr">
          <a:solidFill>
            <a:schemeClr val="accent2">
              <a:hueOff val="-5737861"/>
              <a:satOff val="-8460"/>
              <a:lumOff val="-5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DC3196-05F1-450B-8FB4-55E8F70CAE68}">
      <dsp:nvSpPr>
        <dsp:cNvPr id="0" name=""/>
        <dsp:cNvSpPr/>
      </dsp:nvSpPr>
      <dsp:spPr>
        <a:xfrm>
          <a:off x="0" y="2857183"/>
          <a:ext cx="6091914" cy="95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noProof="0" dirty="0"/>
            <a:t>Контрольные работы</a:t>
          </a:r>
        </a:p>
      </dsp:txBody>
      <dsp:txXfrm>
        <a:off x="0" y="2857183"/>
        <a:ext cx="6091914" cy="952200"/>
      </dsp:txXfrm>
    </dsp:sp>
    <dsp:sp modelId="{511B2610-84A9-4A17-8937-A78D8BB94084}">
      <dsp:nvSpPr>
        <dsp:cNvPr id="0" name=""/>
        <dsp:cNvSpPr/>
      </dsp:nvSpPr>
      <dsp:spPr>
        <a:xfrm>
          <a:off x="0" y="3809384"/>
          <a:ext cx="6091914" cy="0"/>
        </a:xfrm>
        <a:prstGeom prst="line">
          <a:avLst/>
        </a:prstGeom>
        <a:solidFill>
          <a:schemeClr val="accent2">
            <a:hueOff val="-7650481"/>
            <a:satOff val="-11280"/>
            <a:lumOff val="-785"/>
            <a:alphaOff val="0"/>
          </a:schemeClr>
        </a:solidFill>
        <a:ln w="9525" cap="rnd" cmpd="sng" algn="ctr">
          <a:solidFill>
            <a:schemeClr val="accent2">
              <a:hueOff val="-7650481"/>
              <a:satOff val="-11280"/>
              <a:lumOff val="-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A62932-F7C4-419D-B563-22014ED07AAB}">
      <dsp:nvSpPr>
        <dsp:cNvPr id="0" name=""/>
        <dsp:cNvSpPr/>
      </dsp:nvSpPr>
      <dsp:spPr>
        <a:xfrm>
          <a:off x="0" y="3809384"/>
          <a:ext cx="6091914" cy="95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noProof="0" dirty="0"/>
            <a:t>Список литературы</a:t>
          </a:r>
        </a:p>
      </dsp:txBody>
      <dsp:txXfrm>
        <a:off x="0" y="3809384"/>
        <a:ext cx="6091914" cy="952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F50987BA-D05C-40C1-B148-9AD3F1096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396FD1B-358E-41F3-8670-5F4BD6E78C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361E-3319-4F3A-8BC4-E1F86CD285CB}" type="datetimeFigureOut">
              <a:rPr lang="ru-RU" smtClean="0"/>
              <a:pPr/>
              <a:t>13.11.2022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B0E0641-2939-48BB-AD2A-2C1E323E64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4B57399-AD03-4324-ABAA-7C3DF41257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E5E70-6B8B-45D8-ABB0-40FC6B684A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8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1FC39-5220-449E-B3BD-14C634CF0F13}" type="datetimeFigureOut">
              <a:rPr lang="ru-RU" smtClean="0"/>
              <a:pPr/>
              <a:t>13.11.2022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E93EA-94E1-4702-97A4-D0CA1F7CEC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64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54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725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3748AA-5F2B-4E95-BA56-A43BAB2338C8}" type="datetime1">
              <a:rPr lang="ru-RU" smtClean="0"/>
              <a:pPr rtl="0"/>
              <a:t>13.11.2022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Полилиния 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A5F996-8316-4174-A428-BDACDDD0BCEC}" type="datetime1">
              <a:rPr lang="ru-RU" smtClean="0"/>
              <a:pPr rtl="0"/>
              <a:t>13.11.2022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Текст 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459814-593E-4F71-B8BA-FF17C91E7B48}" type="datetime1">
              <a:rPr lang="ru-RU" smtClean="0"/>
              <a:pPr rtl="0"/>
              <a:t>13.11.2022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1" name="Полилиния 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14" name="Текстовое поле 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«</a:t>
            </a:r>
            <a:endParaRPr lang="ru-RU" sz="800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5" name="Текстовое поле 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»</a:t>
            </a:r>
            <a:endParaRPr lang="ru-RU" sz="800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B707E2-7AE1-4396-BFCC-B4E47A20D7C1}" type="datetime1">
              <a:rPr lang="ru-RU" smtClean="0"/>
              <a:pPr rtl="0"/>
              <a:t>13.11.2022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1" name="Текст 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ADEFDB-4982-4BEF-BD36-D1BC56373F2A}" type="datetime1">
              <a:rPr lang="ru-RU" smtClean="0"/>
              <a:pPr rtl="0"/>
              <a:t>13.11.2022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1" name="Полилиния 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17" name="Текстовое поле 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«</a:t>
            </a:r>
            <a:endParaRPr lang="ru-RU" sz="800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8" name="Текстовое поле 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»</a:t>
            </a:r>
            <a:endParaRPr lang="ru-RU" sz="800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1" name="Текст 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A30792-E5C8-49F3-A500-797380D78824}" type="datetime1">
              <a:rPr lang="ru-RU" smtClean="0"/>
              <a:pPr rtl="0"/>
              <a:t>13.11.2022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254FBA-FDFE-442A-8FF2-473C8A7C8BB9}" type="datetime1">
              <a:rPr lang="ru-RU" smtClean="0"/>
              <a:pPr rtl="0"/>
              <a:t>13.11.2022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42CAEB-FC87-48BB-94BB-9E689A8FDD9F}" type="datetime1">
              <a:rPr lang="ru-RU" smtClean="0"/>
              <a:pPr rtl="0"/>
              <a:t>13.11.2022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7BB3A3-B59F-4584-A5BD-2CCE215CE6F3}" type="datetime1">
              <a:rPr lang="ru-RU" smtClean="0"/>
              <a:pPr rtl="0"/>
              <a:t>13.11.2022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88A495-D023-423A-B56B-1BEBEB6A5731}" type="datetime1">
              <a:rPr lang="ru-RU" smtClean="0"/>
              <a:pPr rtl="0"/>
              <a:t>13.11.2022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BAB583-C8DE-4EA0-B280-30B3312CAED9}" type="datetime1">
              <a:rPr lang="ru-RU" smtClean="0"/>
              <a:pPr rtl="0"/>
              <a:t>13.11.2022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0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11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 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27A78-6D8F-45BF-A169-2D27227E0424}" type="datetime1">
              <a:rPr lang="ru-RU" smtClean="0"/>
              <a:pPr rtl="0"/>
              <a:t>13.11.2022</a:t>
            </a:fld>
            <a:endParaRPr lang="ru-RU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2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13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12376F-9843-4017-BBE4-92BE4063336B}" type="datetime1">
              <a:rPr lang="ru-RU" smtClean="0"/>
              <a:pPr rtl="0"/>
              <a:t>13.11.2022</a:t>
            </a:fld>
            <a:endParaRPr lang="ru-RU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151D4D-90D7-4534-BAAF-7838F1986BF3}" type="datetime1">
              <a:rPr lang="ru-RU" smtClean="0"/>
              <a:pPr rtl="0"/>
              <a:t>13.11.2022</a:t>
            </a:fld>
            <a:endParaRPr lang="ru-RU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557F1F-B35E-46E0-A7E9-1E53A2B09303}" type="datetime1">
              <a:rPr lang="ru-RU" smtClean="0"/>
              <a:pPr rtl="0"/>
              <a:t>13.11.2022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Щелкните значок, чтобы добавить изображение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924D5D-5C0F-4A53-A7AC-0D23AFA46567}" type="datetime1">
              <a:rPr lang="ru-RU" smtClean="0"/>
              <a:pPr rtl="0"/>
              <a:t>13.11.2022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 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Полилиния 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Полилиния 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Полилиния 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Полилиния 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Полилиния 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Полилиния 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Полилиния 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Полилиния 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Полилиния 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Полилиния 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Полилиния 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Полилиния 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Группа 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Полилиния 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Полилиния 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Полилиния 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Полилиния 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Полилиния 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Полилиния 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Полилиния 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Полилиния 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Полилиния 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Полилиния 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Полилиния 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Полилиния 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Прямоугольник 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A8C492A-D229-4BF0-B5C6-8DEFEF709616}" type="datetime1">
              <a:rPr lang="ru-RU" smtClean="0"/>
              <a:pPr rtl="0"/>
              <a:t>13.11.2022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roy-technics.ru/article/klassifikatsiya-mashin-dlya-zemlyanykh-rabotWca_V" TargetMode="External"/><Relationship Id="rId2" Type="http://schemas.openxmlformats.org/officeDocument/2006/relationships/hyperlink" Target="https://www.google.com/ur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aglain.by/a27455-klassifikatsiya-stroitelnyh-mashi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 17">
            <a:extLst>
              <a:ext uri="{FF2B5EF4-FFF2-40B4-BE49-F238E27FC236}">
                <a16:creationId xmlns:a16="http://schemas.microsoft.com/office/drawing/2014/main" xmlns="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светлые пятна">
            <a:extLst>
              <a:ext uri="{FF2B5EF4-FFF2-40B4-BE49-F238E27FC236}">
                <a16:creationId xmlns:a16="http://schemas.microsoft.com/office/drawing/2014/main" xmlns="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" y="573206"/>
            <a:ext cx="12192000" cy="6284794"/>
          </a:xfrm>
          <a:prstGeom prst="rect">
            <a:avLst/>
          </a:prstGeom>
        </p:spPr>
      </p:pic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4652" y="995315"/>
            <a:ext cx="8915399" cy="3405693"/>
          </a:xfrm>
        </p:spPr>
        <p:txBody>
          <a:bodyPr rtlCol="0"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chemeClr val="bg1"/>
                </a:solidFill>
              </a:rPr>
              <a:t>Лекция: </a:t>
            </a:r>
            <a:r>
              <a:rPr lang="ru-RU" sz="3100" b="1" dirty="0" smtClean="0">
                <a:solidFill>
                  <a:schemeClr val="bg1"/>
                </a:solidFill>
              </a:rPr>
              <a:t>Классификация </a:t>
            </a:r>
            <a:r>
              <a:rPr lang="ru-RU" sz="3100" b="1" dirty="0">
                <a:solidFill>
                  <a:schemeClr val="bg1"/>
                </a:solidFill>
              </a:rPr>
              <a:t>и область применения строительных </a:t>
            </a:r>
            <a:r>
              <a:rPr lang="ru-RU" sz="3100" b="1" dirty="0" smtClean="0">
                <a:solidFill>
                  <a:schemeClr val="bg1"/>
                </a:solidFill>
              </a:rPr>
              <a:t>машин</a:t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> к теме  </a:t>
            </a:r>
            <a:r>
              <a:rPr lang="ru-RU" sz="3100" b="1" dirty="0" smtClean="0">
                <a:solidFill>
                  <a:schemeClr val="bg1"/>
                </a:solidFill>
              </a:rPr>
              <a:t>3.1 «Виды </a:t>
            </a:r>
            <a:r>
              <a:rPr lang="ru-RU" sz="3100" b="1" dirty="0" smtClean="0">
                <a:solidFill>
                  <a:schemeClr val="bg1"/>
                </a:solidFill>
              </a:rPr>
              <a:t>и характеристики строительных </a:t>
            </a:r>
            <a:r>
              <a:rPr lang="ru-RU" sz="3100" b="1" dirty="0" smtClean="0">
                <a:solidFill>
                  <a:schemeClr val="bg1"/>
                </a:solidFill>
              </a:rPr>
              <a:t>машин» </a:t>
            </a: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>по МДК 01.02 «Проект производства работ»</a:t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>для специальности 08.02.01 «Строительство и эксплуатация зданий и сооружений»</a:t>
            </a:r>
            <a:endParaRPr lang="ru-RU" sz="3100" b="1" dirty="0">
              <a:solidFill>
                <a:schemeClr val="bg1"/>
              </a:solidFill>
            </a:endParaRPr>
          </a:p>
        </p:txBody>
      </p:sp>
      <p:sp>
        <p:nvSpPr>
          <p:cNvPr id="13" name="Подзаголовок 12">
            <a:extLst>
              <a:ext uri="{FF2B5EF4-FFF2-40B4-BE49-F238E27FC236}">
                <a16:creationId xmlns:a16="http://schemas.microsoft.com/office/drawing/2014/main" xmlns="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958" y="4619205"/>
            <a:ext cx="5592751" cy="1599627"/>
          </a:xfrm>
        </p:spPr>
        <p:txBody>
          <a:bodyPr rtlCol="0">
            <a:noAutofit/>
          </a:bodyPr>
          <a:lstStyle/>
          <a:p>
            <a:pPr rtl="0"/>
            <a:r>
              <a:rPr lang="ru-RU" dirty="0" smtClean="0">
                <a:solidFill>
                  <a:schemeClr val="bg1"/>
                </a:solidFill>
              </a:rPr>
              <a:t>Разработала преподаватель </a:t>
            </a:r>
            <a:r>
              <a:rPr lang="ru-RU" dirty="0" err="1" smtClean="0">
                <a:solidFill>
                  <a:schemeClr val="bg1"/>
                </a:solidFill>
              </a:rPr>
              <a:t>Гамзина</a:t>
            </a:r>
            <a:r>
              <a:rPr lang="ru-RU" dirty="0" smtClean="0">
                <a:solidFill>
                  <a:schemeClr val="bg1"/>
                </a:solidFill>
              </a:rPr>
              <a:t> И.В.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0" name="Группа 19">
            <a:extLst>
              <a:ext uri="{FF2B5EF4-FFF2-40B4-BE49-F238E27FC236}">
                <a16:creationId xmlns:a16="http://schemas.microsoft.com/office/drawing/2014/main" xmlns="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Полилиния 11">
              <a:extLst>
                <a:ext uri="{FF2B5EF4-FFF2-40B4-BE49-F238E27FC236}">
                  <a16:creationId xmlns:a16="http://schemas.microsoft.com/office/drawing/2014/main" xmlns="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Полилиния 12">
              <a:extLst>
                <a:ext uri="{FF2B5EF4-FFF2-40B4-BE49-F238E27FC236}">
                  <a16:creationId xmlns:a16="http://schemas.microsoft.com/office/drawing/2014/main" xmlns="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Полилиния 13">
              <a:extLst>
                <a:ext uri="{FF2B5EF4-FFF2-40B4-BE49-F238E27FC236}">
                  <a16:creationId xmlns:a16="http://schemas.microsoft.com/office/drawing/2014/main" xmlns="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Полилиния 14">
              <a:extLst>
                <a:ext uri="{FF2B5EF4-FFF2-40B4-BE49-F238E27FC236}">
                  <a16:creationId xmlns:a16="http://schemas.microsoft.com/office/drawing/2014/main" xmlns="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Полилиния 15">
              <a:extLst>
                <a:ext uri="{FF2B5EF4-FFF2-40B4-BE49-F238E27FC236}">
                  <a16:creationId xmlns:a16="http://schemas.microsoft.com/office/drawing/2014/main" xmlns="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Полилиния 16">
              <a:extLst>
                <a:ext uri="{FF2B5EF4-FFF2-40B4-BE49-F238E27FC236}">
                  <a16:creationId xmlns:a16="http://schemas.microsoft.com/office/drawing/2014/main" xmlns="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Полилиния 17">
              <a:extLst>
                <a:ext uri="{FF2B5EF4-FFF2-40B4-BE49-F238E27FC236}">
                  <a16:creationId xmlns:a16="http://schemas.microsoft.com/office/drawing/2014/main" xmlns="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Полилиния 18">
              <a:extLst>
                <a:ext uri="{FF2B5EF4-FFF2-40B4-BE49-F238E27FC236}">
                  <a16:creationId xmlns:a16="http://schemas.microsoft.com/office/drawing/2014/main" xmlns="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Полилиния 19">
              <a:extLst>
                <a:ext uri="{FF2B5EF4-FFF2-40B4-BE49-F238E27FC236}">
                  <a16:creationId xmlns:a16="http://schemas.microsoft.com/office/drawing/2014/main" xmlns="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Полилиния 20">
              <a:extLst>
                <a:ext uri="{FF2B5EF4-FFF2-40B4-BE49-F238E27FC236}">
                  <a16:creationId xmlns:a16="http://schemas.microsoft.com/office/drawing/2014/main" xmlns="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Полилиния 21">
              <a:extLst>
                <a:ext uri="{FF2B5EF4-FFF2-40B4-BE49-F238E27FC236}">
                  <a16:creationId xmlns:a16="http://schemas.microsoft.com/office/drawing/2014/main" xmlns="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Полилиния 22">
              <a:extLst>
                <a:ext uri="{FF2B5EF4-FFF2-40B4-BE49-F238E27FC236}">
                  <a16:creationId xmlns:a16="http://schemas.microsoft.com/office/drawing/2014/main" xmlns="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Группа 33">
            <a:extLst>
              <a:ext uri="{FF2B5EF4-FFF2-40B4-BE49-F238E27FC236}">
                <a16:creationId xmlns:a16="http://schemas.microsoft.com/office/drawing/2014/main" xmlns="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Полилиния 27">
              <a:extLst>
                <a:ext uri="{FF2B5EF4-FFF2-40B4-BE49-F238E27FC236}">
                  <a16:creationId xmlns:a16="http://schemas.microsoft.com/office/drawing/2014/main" xmlns="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Полилиния 28">
              <a:extLst>
                <a:ext uri="{FF2B5EF4-FFF2-40B4-BE49-F238E27FC236}">
                  <a16:creationId xmlns:a16="http://schemas.microsoft.com/office/drawing/2014/main" xmlns="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Полилиния 29">
              <a:extLst>
                <a:ext uri="{FF2B5EF4-FFF2-40B4-BE49-F238E27FC236}">
                  <a16:creationId xmlns:a16="http://schemas.microsoft.com/office/drawing/2014/main" xmlns="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Полилиния 30">
              <a:extLst>
                <a:ext uri="{FF2B5EF4-FFF2-40B4-BE49-F238E27FC236}">
                  <a16:creationId xmlns:a16="http://schemas.microsoft.com/office/drawing/2014/main" xmlns="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Полилиния 31">
              <a:extLst>
                <a:ext uri="{FF2B5EF4-FFF2-40B4-BE49-F238E27FC236}">
                  <a16:creationId xmlns:a16="http://schemas.microsoft.com/office/drawing/2014/main" xmlns="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Полилиния 32">
              <a:extLst>
                <a:ext uri="{FF2B5EF4-FFF2-40B4-BE49-F238E27FC236}">
                  <a16:creationId xmlns:a16="http://schemas.microsoft.com/office/drawing/2014/main" xmlns="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Полилиния 33">
              <a:extLst>
                <a:ext uri="{FF2B5EF4-FFF2-40B4-BE49-F238E27FC236}">
                  <a16:creationId xmlns:a16="http://schemas.microsoft.com/office/drawing/2014/main" xmlns="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Полилиния 34">
              <a:extLst>
                <a:ext uri="{FF2B5EF4-FFF2-40B4-BE49-F238E27FC236}">
                  <a16:creationId xmlns:a16="http://schemas.microsoft.com/office/drawing/2014/main" xmlns="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Полилиния 35">
              <a:extLst>
                <a:ext uri="{FF2B5EF4-FFF2-40B4-BE49-F238E27FC236}">
                  <a16:creationId xmlns:a16="http://schemas.microsoft.com/office/drawing/2014/main" xmlns="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Полилиния 36">
              <a:extLst>
                <a:ext uri="{FF2B5EF4-FFF2-40B4-BE49-F238E27FC236}">
                  <a16:creationId xmlns:a16="http://schemas.microsoft.com/office/drawing/2014/main" xmlns="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Полилиния 37">
              <a:extLst>
                <a:ext uri="{FF2B5EF4-FFF2-40B4-BE49-F238E27FC236}">
                  <a16:creationId xmlns:a16="http://schemas.microsoft.com/office/drawing/2014/main" xmlns="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Полилиния 38">
              <a:extLst>
                <a:ext uri="{FF2B5EF4-FFF2-40B4-BE49-F238E27FC236}">
                  <a16:creationId xmlns:a16="http://schemas.microsoft.com/office/drawing/2014/main" xmlns="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Прямоугольник 47">
            <a:extLst>
              <a:ext uri="{FF2B5EF4-FFF2-40B4-BE49-F238E27FC236}">
                <a16:creationId xmlns:a16="http://schemas.microsoft.com/office/drawing/2014/main" xmlns="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0" name="Полилиния 69">
            <a:extLst>
              <a:ext uri="{FF2B5EF4-FFF2-40B4-BE49-F238E27FC236}">
                <a16:creationId xmlns:a16="http://schemas.microsoft.com/office/drawing/2014/main" xmlns="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94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A84B221-4442-4631-8C81-61553E653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867" y="624110"/>
            <a:ext cx="10685746" cy="1280890"/>
          </a:xfrm>
        </p:spPr>
        <p:txBody>
          <a:bodyPr rtlCol="0">
            <a:noAutofit/>
          </a:bodyPr>
          <a:lstStyle/>
          <a:p>
            <a:r>
              <a:rPr lang="ru-RU" sz="2000" b="1" dirty="0" smtClean="0"/>
              <a:t>Цель: Изучить виды строительных машин и области их применения</a:t>
            </a:r>
            <a:br>
              <a:rPr lang="ru-RU" sz="2000" b="1" dirty="0" smtClean="0"/>
            </a:br>
            <a:r>
              <a:rPr lang="ru-RU" sz="2000" b="1" dirty="0" smtClean="0"/>
              <a:t>Задачи: Поэтапное изучение темы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3.1 «Виды и характеристики строительных машин»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                                              </a:t>
            </a:r>
            <a:r>
              <a:rPr lang="ru-RU" sz="2000" dirty="0" smtClean="0"/>
              <a:t>План</a:t>
            </a:r>
            <a:r>
              <a:rPr lang="ru-RU" sz="2000" dirty="0"/>
              <a:t>:</a:t>
            </a:r>
          </a:p>
        </p:txBody>
      </p:sp>
      <p:graphicFrame>
        <p:nvGraphicFramePr>
          <p:cNvPr id="5" name="Объект 2" descr="Список значков графического элемента SmartArt">
            <a:extLst>
              <a:ext uri="{FF2B5EF4-FFF2-40B4-BE49-F238E27FC236}">
                <a16:creationId xmlns:a16="http://schemas.microsoft.com/office/drawing/2014/main" xmlns="" id="{7201ED44-E43F-0F4D-9EE4-135AC6924F3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44109048"/>
              </p:ext>
            </p:extLst>
          </p:nvPr>
        </p:nvGraphicFramePr>
        <p:xfrm>
          <a:off x="2592925" y="1572764"/>
          <a:ext cx="6091915" cy="4762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49685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08600E-B18F-49B4-986E-950F6BEC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514928"/>
            <a:ext cx="8911687" cy="128089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Определение «</a:t>
            </a:r>
            <a:r>
              <a:rPr lang="ru-RU" sz="2800" dirty="0" smtClean="0"/>
              <a:t>строительная машина»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000A64-18DC-4D91-B1A0-87F16D0BC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071" y="1378425"/>
            <a:ext cx="10549719" cy="33300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Строительными машинами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называются те, которые применяют в процессе выполнения строительно-монтажных работ. В строительстве принято выделять несколько этапов, по которым сооружаются здания и строения, соответственно и назначение машин различно. Можно среди них обозначить основные группы, которые применяются в процессе подготовительных работ, отделочных, земляных и тому подобных.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390776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1857C5-F44F-44AE-9FDC-046AFC9E6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495" y="339711"/>
            <a:ext cx="8557147" cy="84007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Классификация</a:t>
            </a:r>
            <a:r>
              <a:rPr lang="ru-RU" sz="2800" dirty="0" smtClean="0"/>
              <a:t> </a:t>
            </a:r>
            <a:r>
              <a:rPr lang="ru-RU" sz="2800" dirty="0"/>
              <a:t>строительных </a:t>
            </a:r>
            <a:r>
              <a:rPr lang="ru-RU" sz="2800" dirty="0" smtClean="0"/>
              <a:t>машин и область применения: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DD66BF-A68C-44B2-B4F7-33BFA8865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39" y="2456597"/>
            <a:ext cx="11150221" cy="4176214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ru-RU" sz="2800" b="0" i="0" dirty="0">
                <a:solidFill>
                  <a:schemeClr val="tx1"/>
                </a:solidFill>
                <a:effectLst/>
                <a:latin typeface="Helvetica Neue"/>
              </a:rPr>
              <a:t>I. Машины для земляных работ.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b="0" i="0" dirty="0">
                <a:solidFill>
                  <a:schemeClr val="tx1"/>
                </a:solidFill>
                <a:effectLst/>
                <a:latin typeface="Helvetica Neue"/>
              </a:rPr>
              <a:t>II. Машины подъемно-транспортные.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b="0" i="0" dirty="0">
                <a:solidFill>
                  <a:schemeClr val="tx1"/>
                </a:solidFill>
                <a:effectLst/>
                <a:latin typeface="Helvetica Neue"/>
              </a:rPr>
              <a:t>III. Машины для буровых работ.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b="0" i="0" dirty="0">
                <a:solidFill>
                  <a:schemeClr val="tx1"/>
                </a:solidFill>
                <a:effectLst/>
                <a:latin typeface="Helvetica Neue"/>
              </a:rPr>
              <a:t>IV. Машины для свайных работ.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b="0" i="0" dirty="0">
                <a:solidFill>
                  <a:schemeClr val="tx1"/>
                </a:solidFill>
                <a:effectLst/>
                <a:latin typeface="Helvetica Neue"/>
              </a:rPr>
              <a:t>V. Машины для бетонных и железобетонных работ.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b="0" i="0" dirty="0">
                <a:solidFill>
                  <a:schemeClr val="tx1"/>
                </a:solidFill>
                <a:effectLst/>
                <a:latin typeface="Helvetica Neue"/>
              </a:rPr>
              <a:t>VI. Машины для отделочных работ.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b="0" i="0" dirty="0">
                <a:solidFill>
                  <a:schemeClr val="tx1"/>
                </a:solidFill>
                <a:effectLst/>
                <a:latin typeface="Helvetica Neue"/>
              </a:rPr>
              <a:t>VII. Машины дорожные.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b="0" i="0" dirty="0">
                <a:solidFill>
                  <a:schemeClr val="tx1"/>
                </a:solidFill>
                <a:effectLst/>
                <a:latin typeface="Helvetica Neue"/>
              </a:rPr>
              <a:t>VIII. Ручные машины (механизированный инструмент).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CD1EFB-4570-4093-AFC3-7BC113F5BBCE}"/>
              </a:ext>
            </a:extLst>
          </p:cNvPr>
          <p:cNvSpPr txBox="1"/>
          <p:nvPr/>
        </p:nvSpPr>
        <p:spPr>
          <a:xfrm>
            <a:off x="832512" y="1159656"/>
            <a:ext cx="108363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dirty="0"/>
              <a:t>По производственному(технологическому) признаку все строительные машины и механизмы могут быть разделены на следующие основные группы: </a:t>
            </a:r>
          </a:p>
        </p:txBody>
      </p:sp>
    </p:spTree>
    <p:extLst>
      <p:ext uri="{BB962C8B-B14F-4D97-AF65-F5344CB8AC3E}">
        <p14:creationId xmlns:p14="http://schemas.microsoft.com/office/powerpoint/2010/main" xmlns="" val="911941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6527AE0-88F9-41C3-8EAF-C1B8F992E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157184" y="-53389"/>
            <a:ext cx="8242410" cy="691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8840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3E7336-A4FB-43A3-B2CB-7F7FE39A3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9308"/>
            <a:ext cx="12192000" cy="3698544"/>
          </a:xfrm>
        </p:spPr>
        <p:txBody>
          <a:bodyPr numCol="3">
            <a:normAutofit/>
          </a:bodyPr>
          <a:lstStyle/>
          <a:p>
            <a:pPr marL="0" indent="0" algn="ctr">
              <a:buNone/>
            </a:pPr>
            <a:r>
              <a:rPr lang="ru-RU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Машины для земляных работ.</a:t>
            </a:r>
          </a:p>
          <a:p>
            <a:pPr marL="0" indent="0" algn="ctr">
              <a:buNone/>
            </a:pPr>
            <a:r>
              <a:rPr lang="ru-RU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 гражданском строительстве используют при рыхлении плотных, скальных и мерзлых грунтов, планировании строительных площадок, подготовке оснований под дороги и проезды, разработке котлованов под фундаменты зданий и сооружений, рытье траншей открытым способом при прокладке городских коммуникаций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Машины подъемно-транспортные.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предназначенные для перемещения грузов и людей в вертикальной, горизонтальной и наклонной плоскостях на относительно небольшие расстояния в пределах заводов, строительных площадок, портов, складов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Машины для буровых работ.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 строительстве применяют для образования отверстий в грунте, называемых шпурами при диаметре до 80 мм, скважинами при диаметре 250— 300 мм и ямами при диаметре до 2 м. В горном деле в шпуры и скважины закладывают взрывчатые вещества при разрыхлении мерзлых и скальных грунтов.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9BE7099-2F08-41A2-BD49-E0CDECBCD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995" y="3848667"/>
            <a:ext cx="3734407" cy="28968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A97786B-083C-4F4B-8DF1-5FC96F29B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499" y="3848666"/>
            <a:ext cx="4345249" cy="28968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F1338A6-45B9-4127-985A-006F44839B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8" t="4723" r="16159" b="6723"/>
          <a:stretch/>
        </p:blipFill>
        <p:spPr>
          <a:xfrm>
            <a:off x="0" y="3848669"/>
            <a:ext cx="3971499" cy="291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1099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28C450-8023-40B0-BEDA-B7D1F9CF1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21" y="122831"/>
            <a:ext cx="11791666" cy="3998794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r>
              <a:rPr lang="ru-RU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Машины для свайных работ. </a:t>
            </a:r>
          </a:p>
          <a:p>
            <a:pPr marL="0" indent="0">
              <a:buNone/>
            </a:pPr>
            <a:r>
              <a:rPr lang="ru-RU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применяют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для уплотнения слабы» грунтов оснований сооружений, для передачи нагрузок от сооружений на лежащий ниже более плотный и надежный слой грунта, для создания водонепроницаемых преград в виде шпунтовых стенок и перемычек 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Машины для бетонных и железобетонных работ.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применяются при производстве бетонных и железобетонных работ, изготовлении и монтаже элементов армирования и возведении монолитных железобетонных конструкций, разделяются в зависимости от выполняемого технологического процесса на машины</a:t>
            </a:r>
          </a:p>
          <a:p>
            <a:pPr marL="0" indent="0">
              <a:buNone/>
            </a:pPr>
            <a:r>
              <a:rPr lang="ru-RU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Машины для отделочных работ.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применяют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для выравнивания (затирки) основного слоя штукатурки, для шлифовки облицовочного слоя из пористых материалов, затирки поверхностей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FB88F88-E2FB-4A27-9D4A-A4736FF7B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2509"/>
          <a:stretch/>
        </p:blipFill>
        <p:spPr>
          <a:xfrm>
            <a:off x="4818904" y="3906349"/>
            <a:ext cx="3233275" cy="28288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B035A93-A9B1-481D-8A96-D348B26275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66" t="10600" r="28554" b="9366"/>
          <a:stretch/>
        </p:blipFill>
        <p:spPr>
          <a:xfrm>
            <a:off x="8471141" y="2893326"/>
            <a:ext cx="3376793" cy="38418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6A8856-C439-49D9-9EC3-13F21B4D4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1" y="4452582"/>
            <a:ext cx="4536462" cy="228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433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BCBE2A-E328-4611-A29E-1CDF0D97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89" y="259308"/>
            <a:ext cx="11573301" cy="3002507"/>
          </a:xfrm>
        </p:spPr>
        <p:txBody>
          <a:bodyPr numCol="2"/>
          <a:lstStyle/>
          <a:p>
            <a:pPr marL="0" indent="0">
              <a:buNone/>
            </a:pPr>
            <a:r>
              <a:rPr lang="ru-RU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Машины дорожные.</a:t>
            </a:r>
          </a:p>
          <a:p>
            <a:pPr marL="0" indent="0">
              <a:buNone/>
            </a:pPr>
            <a:r>
              <a:rPr lang="ru-RU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выполняют как основные работы (земляные, усовершенствование облегчённых и переходных </a:t>
            </a:r>
            <a:r>
              <a:rPr lang="ru-RU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дорожных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покрытий, строительство асфальтобетонных дорог, укладка цементобетонных покрытий), так и вспомогательные (подготовительные), а также </a:t>
            </a:r>
            <a:r>
              <a:rPr lang="ru-RU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применяются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при содержании и ремонте дорог.</a:t>
            </a:r>
          </a:p>
          <a:p>
            <a:pPr marL="0" indent="0">
              <a:buNone/>
            </a:pPr>
            <a:r>
              <a:rPr lang="ru-RU" sz="20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Ручные машины</a:t>
            </a:r>
          </a:p>
          <a:p>
            <a:pPr marL="0" indent="0">
              <a:buNone/>
            </a:pPr>
            <a:r>
              <a:rPr lang="ru-RU" sz="20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Применяются на сборочных, ремонтно-монтажных, санитарно-технических и кровельных работах</a:t>
            </a:r>
            <a:r>
              <a:rPr lang="ru-RU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9CF2E4-7ABC-494A-8327-7315E622C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794" y="2362697"/>
            <a:ext cx="4345177" cy="43451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AF4769B-FF4B-4EB7-9C8D-6069EE9DCD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31"/>
          <a:stretch/>
        </p:blipFill>
        <p:spPr>
          <a:xfrm>
            <a:off x="1168518" y="2989987"/>
            <a:ext cx="4345177" cy="371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309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D058D1-E40F-417D-81EF-17B0D201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96564"/>
            <a:ext cx="7969842" cy="98632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</a:t>
            </a:r>
            <a:r>
              <a:rPr lang="ru-RU" sz="2400" dirty="0" smtClean="0"/>
              <a:t>опросы для самоконтроля: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AC8127-7CD9-4F7E-B73A-C0E4AE873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991" y="996287"/>
            <a:ext cx="10535621" cy="2265529"/>
          </a:xfrm>
        </p:spPr>
        <p:txBody>
          <a:bodyPr>
            <a:normAutofit fontScale="25000" lnSpcReduction="20000"/>
          </a:bodyPr>
          <a:lstStyle/>
          <a:p>
            <a:pPr>
              <a:buFont typeface="+mj-lt"/>
              <a:buAutoNum type="arabicPeriod"/>
            </a:pPr>
            <a:r>
              <a:rPr lang="ru-RU" sz="9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Дайте определение понятию - строительная машина</a:t>
            </a:r>
          </a:p>
          <a:p>
            <a:pPr>
              <a:buFont typeface="+mj-lt"/>
              <a:buAutoNum type="arabicPeriod"/>
            </a:pPr>
            <a:r>
              <a:rPr lang="ru-RU" sz="9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Перечислите запомнившиеся вам виды строительных машин</a:t>
            </a:r>
          </a:p>
          <a:p>
            <a:pPr>
              <a:buFont typeface="+mj-lt"/>
              <a:buAutoNum type="arabicPeriod"/>
            </a:pPr>
            <a:r>
              <a:rPr lang="ru-RU" sz="9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чего применяют дорожные, а для чего земляные машины</a:t>
            </a:r>
            <a:r>
              <a:rPr lang="ru-RU" sz="9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>
              <a:buNone/>
            </a:pPr>
            <a:r>
              <a:rPr lang="ru-RU" sz="9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Литература:</a:t>
            </a:r>
          </a:p>
          <a:p>
            <a:pPr lvl="0">
              <a:buFont typeface="+mj-lt"/>
              <a:buAutoNum type="arabicPeriod"/>
            </a:pPr>
            <a:r>
              <a:rPr lang="ru-RU" sz="8000" dirty="0" smtClean="0">
                <a:solidFill>
                  <a:schemeClr val="tx1"/>
                </a:solidFill>
              </a:rPr>
              <a:t>Геращенко В.Н. Строительные машины и оборудование [Электронный ресурс]: </a:t>
            </a:r>
            <a:r>
              <a:rPr lang="ru-RU" sz="8000" dirty="0" smtClean="0">
                <a:solidFill>
                  <a:schemeClr val="tx1"/>
                </a:solidFill>
              </a:rPr>
              <a:t>учебник </a:t>
            </a:r>
            <a:r>
              <a:rPr lang="ru-RU" sz="8000" dirty="0" smtClean="0">
                <a:solidFill>
                  <a:schemeClr val="tx1"/>
                </a:solidFill>
              </a:rPr>
              <a:t>для СПО/ Геращенко В.Н., </a:t>
            </a:r>
            <a:r>
              <a:rPr lang="ru-RU" sz="8000" dirty="0" err="1" smtClean="0">
                <a:solidFill>
                  <a:schemeClr val="tx1"/>
                </a:solidFill>
              </a:rPr>
              <a:t>Щиенко</a:t>
            </a:r>
            <a:r>
              <a:rPr lang="ru-RU" sz="8000" dirty="0" smtClean="0">
                <a:solidFill>
                  <a:schemeClr val="tx1"/>
                </a:solidFill>
              </a:rPr>
              <a:t> А.Н.— Электрон. текстовые данные.— Саратов: Профобразование, </a:t>
            </a:r>
            <a:r>
              <a:rPr lang="ru-RU" sz="8000" dirty="0" smtClean="0">
                <a:solidFill>
                  <a:schemeClr val="tx1"/>
                </a:solidFill>
              </a:rPr>
              <a:t>2022.— </a:t>
            </a:r>
            <a:r>
              <a:rPr lang="ru-RU" sz="8000" dirty="0" smtClean="0">
                <a:solidFill>
                  <a:schemeClr val="tx1"/>
                </a:solidFill>
              </a:rPr>
              <a:t>127 </a:t>
            </a:r>
            <a:r>
              <a:rPr lang="ru-RU" sz="8000" dirty="0" err="1" smtClean="0">
                <a:solidFill>
                  <a:schemeClr val="tx1"/>
                </a:solidFill>
              </a:rPr>
              <a:t>c</a:t>
            </a:r>
            <a:r>
              <a:rPr lang="ru-RU" sz="8000" dirty="0" smtClean="0">
                <a:solidFill>
                  <a:schemeClr val="tx1"/>
                </a:solidFill>
              </a:rPr>
              <a:t>.— Режим доступа: http://www.iprbookshop.ru/87278.html.— ЭБС «</a:t>
            </a:r>
            <a:r>
              <a:rPr lang="ru-RU" sz="8000" dirty="0" err="1" smtClean="0">
                <a:solidFill>
                  <a:schemeClr val="tx1"/>
                </a:solidFill>
              </a:rPr>
              <a:t>IPRbooks</a:t>
            </a:r>
            <a:r>
              <a:rPr lang="ru-RU" sz="8000" dirty="0" smtClean="0">
                <a:solidFill>
                  <a:schemeClr val="tx1"/>
                </a:solidFill>
              </a:rPr>
              <a:t>»</a:t>
            </a:r>
          </a:p>
          <a:p>
            <a:pPr>
              <a:buFont typeface="+mj-lt"/>
              <a:buAutoNum type="arabicPeriod"/>
            </a:pPr>
            <a:r>
              <a:rPr lang="en-US" sz="8000" dirty="0" smtClean="0">
                <a:solidFill>
                  <a:schemeClr val="tx1"/>
                </a:solidFill>
                <a:hlinkClick r:id="rId2"/>
              </a:rPr>
              <a:t>https://www.google.com/url</a:t>
            </a:r>
            <a:endParaRPr lang="ru-RU" sz="8000" dirty="0" smtClean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8000" dirty="0" smtClean="0">
                <a:solidFill>
                  <a:schemeClr val="tx1"/>
                </a:solidFill>
                <a:hlinkClick r:id="rId3"/>
              </a:rPr>
              <a:t>https://stroy-technics.ru/article/klassifikatsiya-mashin-dlya-zemlyanykh-rabotWca_V</a:t>
            </a:r>
            <a:endParaRPr lang="ru-RU" sz="8000" dirty="0" smtClean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8000" dirty="0" smtClean="0">
                <a:solidFill>
                  <a:schemeClr val="tx1"/>
                </a:solidFill>
              </a:rPr>
              <a:t>   </a:t>
            </a:r>
            <a:r>
              <a:rPr lang="en-US" sz="8000" dirty="0" smtClean="0">
                <a:solidFill>
                  <a:schemeClr val="tx1"/>
                </a:solidFill>
                <a:hlinkClick r:id="rId4"/>
              </a:rPr>
              <a:t>https://draglain.by/a27455-klassifikatsiya-stroitelnyh-mashin.html</a:t>
            </a:r>
            <a:endParaRPr lang="ru-RU" sz="8000" dirty="0" smtClean="0">
              <a:solidFill>
                <a:schemeClr val="tx1"/>
              </a:solidFill>
            </a:endParaRPr>
          </a:p>
          <a:p>
            <a:pPr lvl="0">
              <a:buFont typeface="+mj-lt"/>
              <a:buAutoNum type="arabicPeriod"/>
            </a:pPr>
            <a:endParaRPr lang="ru-RU" sz="3200" dirty="0" smtClean="0"/>
          </a:p>
          <a:p>
            <a:pPr>
              <a:buFont typeface="+mj-lt"/>
              <a:buAutoNum type="arabicPeriod"/>
            </a:pPr>
            <a:endParaRPr lang="ru-RU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926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75CB40-8686-4C48-810A-C2974D3D3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B8F5F2-61AB-4CE6-A5E3-F34B87B0EE4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07C3E52-A0B1-49C0-88BD-66B715EE8B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«Легкий дым» для планирования мероприятий</Template>
  <TotalTime>207</TotalTime>
  <Words>224</Words>
  <Application>Microsoft Office PowerPoint</Application>
  <PresentationFormat>Произвольный</PresentationFormat>
  <Paragraphs>43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 Лекция: Классификация и область применения строительных машин  к теме  3.1 «Виды и характеристики строительных машин»   по МДК 01.02 «Проект производства работ» для специальности 08.02.01 «Строительство и эксплуатация зданий и сооружений»</vt:lpstr>
      <vt:lpstr>Цель: Изучить виды строительных машин и области их применения Задачи: Поэтапное изучение темы 3.1 «Виды и характеристики строительных машин»                                                 План:</vt:lpstr>
      <vt:lpstr>Определение «строительная машина»</vt:lpstr>
      <vt:lpstr>Классификация строительных машин и область применения:</vt:lpstr>
      <vt:lpstr>Слайд 5</vt:lpstr>
      <vt:lpstr>Слайд 6</vt:lpstr>
      <vt:lpstr>Слайд 7</vt:lpstr>
      <vt:lpstr>Слайд 8</vt:lpstr>
      <vt:lpstr>Вопросы для самоконтроля: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</dc:creator>
  <cp:lastModifiedBy>ирина</cp:lastModifiedBy>
  <cp:revision>18</cp:revision>
  <dcterms:created xsi:type="dcterms:W3CDTF">2022-10-15T14:55:56Z</dcterms:created>
  <dcterms:modified xsi:type="dcterms:W3CDTF">2022-11-13T17:19:11Z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