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-678" y="-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3556000" y="0"/>
            <a:ext cx="8636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127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4489157" y="533400"/>
            <a:ext cx="68072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4472589" y="3539864"/>
            <a:ext cx="6819704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7828299" y="6557946"/>
            <a:ext cx="2669952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0DEF45A-FD33-4EAC-B6E2-5297093E6E94}" type="datetimeFigureOut">
              <a:rPr lang="ru-RU" smtClean="0"/>
              <a:pPr/>
              <a:t>04.05.2023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3759200" y="6557946"/>
            <a:ext cx="3903629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0507845" y="6556248"/>
            <a:ext cx="784448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FEFEBD0-1663-49BA-ADC2-47F5BB82B3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DEF45A-FD33-4EAC-B6E2-5297093E6E94}" type="datetimeFigureOut">
              <a:rPr lang="ru-RU" smtClean="0"/>
              <a:pPr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EFEBD0-1663-49BA-ADC2-47F5BB82B3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37600" y="274956"/>
            <a:ext cx="2032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657088" y="6557946"/>
            <a:ext cx="2669952" cy="226902"/>
          </a:xfrm>
        </p:spPr>
        <p:txBody>
          <a:bodyPr/>
          <a:lstStyle>
            <a:extLst/>
          </a:lstStyle>
          <a:p>
            <a:fld id="{B0DEF45A-FD33-4EAC-B6E2-5297093E6E94}" type="datetimeFigureOut">
              <a:rPr lang="ru-RU" smtClean="0"/>
              <a:pPr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609600" y="6556248"/>
            <a:ext cx="48768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39328" y="6553200"/>
            <a:ext cx="784448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FEFEBD0-1663-49BA-ADC2-47F5BB82B3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DEF45A-FD33-4EAC-B6E2-5297093E6E94}" type="datetimeFigureOut">
              <a:rPr lang="ru-RU" smtClean="0"/>
              <a:pPr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EFEBD0-1663-49BA-ADC2-47F5BB82B3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2400" y="2821838"/>
            <a:ext cx="8340651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22400" y="1905001"/>
            <a:ext cx="8340651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98984" y="6556810"/>
            <a:ext cx="2669952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0DEF45A-FD33-4EAC-B6E2-5297093E6E94}" type="datetimeFigureOut">
              <a:rPr lang="ru-RU" smtClean="0"/>
              <a:pPr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313811" y="6556810"/>
            <a:ext cx="38608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978603" y="6555112"/>
            <a:ext cx="784448" cy="228600"/>
          </a:xfrm>
        </p:spPr>
        <p:txBody>
          <a:bodyPr/>
          <a:lstStyle>
            <a:extLst/>
          </a:lstStyle>
          <a:p>
            <a:fld id="{7FEFEBD0-1663-49BA-ADC2-47F5BB82B3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571744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DEF45A-FD33-4EAC-B6E2-5297093E6E94}" type="datetimeFigureOut">
              <a:rPr lang="ru-RU" smtClean="0"/>
              <a:pPr/>
              <a:t>04.05.2023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EFEBD0-1663-49BA-ADC2-47F5BB82B3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571744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571744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DEF45A-FD33-4EAC-B6E2-5297093E6E94}" type="datetimeFigureOut">
              <a:rPr lang="ru-RU" smtClean="0"/>
              <a:pPr/>
              <a:t>04.05.2023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EFEBD0-1663-49BA-ADC2-47F5BB82B3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DEF45A-FD33-4EAC-B6E2-5297093E6E94}" type="datetimeFigureOut">
              <a:rPr lang="ru-RU" smtClean="0"/>
              <a:pPr/>
              <a:t>04.05.2023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EFEBD0-1663-49BA-ADC2-47F5BB82B3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0DEF45A-FD33-4EAC-B6E2-5297093E6E94}" type="datetimeFigureOut">
              <a:rPr lang="ru-RU" smtClean="0"/>
              <a:pPr/>
              <a:t>04.05.2023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EFEBD0-1663-49BA-ADC2-47F5BB82B3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6384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497416"/>
            <a:ext cx="786384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609600" y="2133600"/>
            <a:ext cx="9652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DEF45A-FD33-4EAC-B6E2-5297093E6E94}" type="datetimeFigureOut">
              <a:rPr lang="ru-RU" smtClean="0"/>
              <a:pPr/>
              <a:t>04.05.2023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EFEBD0-1663-49BA-ADC2-47F5BB82B3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797292" y="1004669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795609" y="998817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85464" y="1143000"/>
            <a:ext cx="4572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185464" y="3283634"/>
            <a:ext cx="4572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DEF45A-FD33-4EAC-B6E2-5297093E6E94}" type="datetimeFigureOut">
              <a:rPr lang="ru-RU" smtClean="0"/>
              <a:pPr/>
              <a:t>04.05.2023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EFEBD0-1663-49BA-ADC2-47F5BB82B3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884909" y="1041002"/>
            <a:ext cx="560832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10871200" y="0"/>
            <a:ext cx="13208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609600" y="1609416"/>
            <a:ext cx="9652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5661248" y="6557946"/>
            <a:ext cx="2669952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0DEF45A-FD33-4EAC-B6E2-5297093E6E94}" type="datetimeFigureOut">
              <a:rPr lang="ru-RU" smtClean="0"/>
              <a:pPr/>
              <a:t>04.05.2023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609600" y="6557946"/>
            <a:ext cx="48768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8335264" y="6556248"/>
            <a:ext cx="784448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FEFEBD0-1663-49BA-ADC2-47F5BB82B39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informaks.narod.ru/algo_pro.htm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informaks.narod.ru/system_baz.htm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informaks.narod.ru/algo_pro.htm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F0FDBFA4-2089-42E0-8903-FCA9B1008B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30629" y="-68621"/>
            <a:ext cx="12679923" cy="7122564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4DBA485-5E44-49BB-9826-17DB68E5BB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29730"/>
            <a:ext cx="9144000" cy="2387600"/>
          </a:xfrm>
        </p:spPr>
        <p:txBody>
          <a:bodyPr/>
          <a:lstStyle/>
          <a:p>
            <a:r>
              <a:rPr lang="ru-RU" dirty="0">
                <a:solidFill>
                  <a:schemeClr val="bg1">
                    <a:lumMod val="85000"/>
                  </a:schemeClr>
                </a:solidFill>
              </a:rPr>
              <a:t>Массивы. Вспомогательный алгоритм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F172CD97-BD74-444A-9F00-A26983498C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457210"/>
            <a:ext cx="9144000" cy="556853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Федоренко Л.С.</a:t>
            </a:r>
            <a:endParaRPr lang="ru-RU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1531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6EA465F6-AA6E-4032-9E7A-4DDF53494D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573233" y="-317240"/>
            <a:ext cx="12926964" cy="7261332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A19E50AE-FE1F-49E7-8731-E371D6F7D6CA}"/>
              </a:ext>
            </a:extLst>
          </p:cNvPr>
          <p:cNvSpPr/>
          <p:nvPr/>
        </p:nvSpPr>
        <p:spPr>
          <a:xfrm>
            <a:off x="525624" y="1759154"/>
            <a:ext cx="1114075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В 60 – 70-е годы прошлого века стали появляться</a:t>
            </a:r>
            <a:r>
              <a:rPr lang="ru-RU" sz="2800" b="0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sz="28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языки высокого уровня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– формальные языки, позволяющие записывать алгоритмы в привычном для человека виде. Такие языки строились на основе использования определённого набора символов – алфавита и строгих правил построения команд – синтаксиса.  Широкое распространение получили </a:t>
            </a:r>
            <a:r>
              <a:rPr lang="ru-RU" sz="2800" b="0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sz="28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процедурные языки высоко уровня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. Самые известные процедурные языки - </a:t>
            </a:r>
            <a:r>
              <a:rPr lang="ru-RU" sz="2800" b="0" i="0" dirty="0" err="1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Basic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и </a:t>
            </a:r>
            <a:r>
              <a:rPr lang="ru-RU" sz="2800" b="0" i="0" dirty="0" err="1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Pascal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.</a:t>
            </a:r>
            <a:endParaRPr lang="ru-RU" sz="28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9104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6EA465F6-AA6E-4032-9E7A-4DDF53494D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573233" y="-317240"/>
            <a:ext cx="12926964" cy="7261332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FD2AF9BB-9E7C-4FBF-AC78-2D05EE0010FC}"/>
              </a:ext>
            </a:extLst>
          </p:cNvPr>
          <p:cNvSpPr/>
          <p:nvPr/>
        </p:nvSpPr>
        <p:spPr>
          <a:xfrm>
            <a:off x="1" y="466493"/>
            <a:ext cx="1194318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/>
            <a:r>
              <a:rPr lang="ru-RU" sz="28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Система программирования </a:t>
            </a:r>
            <a:r>
              <a:rPr lang="ru-RU" sz="2800" b="1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– </a:t>
            </a:r>
            <a:r>
              <a:rPr lang="ru-RU" sz="280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набор программ, необходимых для ввода, редактирования, отладки и исполнения программы, записанной с помощью одного из языков программирования.</a:t>
            </a:r>
          </a:p>
          <a:p>
            <a:pPr indent="342900" algn="just"/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В настоящее время наибольшей популярностью пользуются системы </a:t>
            </a:r>
            <a:r>
              <a:rPr lang="ru-RU" sz="28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объектно-ориентированного программирования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(</a:t>
            </a:r>
            <a:r>
              <a:rPr lang="ru-RU" sz="2800" b="0" i="0" dirty="0" err="1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Visual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</a:t>
            </a:r>
            <a:r>
              <a:rPr lang="ru-RU" sz="2800" b="0" i="0" dirty="0" err="1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Basic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, </a:t>
            </a:r>
            <a:r>
              <a:rPr lang="ru-RU" sz="2800" b="0" i="0" dirty="0" err="1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Delphi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). Разработка программы с помощью такой системы программирования состоит из двух этапов:</a:t>
            </a:r>
          </a:p>
          <a:p>
            <a:pPr indent="342900" algn="just">
              <a:buFont typeface="Arial" panose="020B0604020202020204" pitchFamily="34" charset="0"/>
              <a:buChar char="•"/>
            </a:pP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создание в визуальном режиме элементов 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графического интерфейса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программы;</a:t>
            </a:r>
          </a:p>
          <a:p>
            <a:pPr indent="342900" algn="just">
              <a:buFont typeface="Arial" panose="020B0604020202020204" pitchFamily="34" charset="0"/>
              <a:buChar char="•"/>
            </a:pP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разработка программного кода.</a:t>
            </a:r>
          </a:p>
          <a:p>
            <a:pPr indent="342900" algn="just"/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Такой подход существенно облегчает создание программ, так как разработка графического интерфейса вручную (в процедурных языках) сложный и трудоёмкий процесс.</a:t>
            </a:r>
          </a:p>
        </p:txBody>
      </p:sp>
    </p:spTree>
    <p:extLst>
      <p:ext uri="{BB962C8B-B14F-4D97-AF65-F5344CB8AC3E}">
        <p14:creationId xmlns:p14="http://schemas.microsoft.com/office/powerpoint/2010/main" xmlns="" val="42568334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6EA465F6-AA6E-4032-9E7A-4DDF53494D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573233" y="-317240"/>
            <a:ext cx="12926964" cy="7261332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A6E5C662-31BB-477A-B2D9-DFB2F90151DE}"/>
              </a:ext>
            </a:extLst>
          </p:cNvPr>
          <p:cNvSpPr/>
          <p:nvPr/>
        </p:nvSpPr>
        <p:spPr>
          <a:xfrm>
            <a:off x="-200008" y="282782"/>
            <a:ext cx="11676661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Операторы</a:t>
            </a:r>
          </a:p>
          <a:p>
            <a:pPr algn="ctr"/>
            <a:r>
              <a:rPr lang="ru-RU" sz="28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 Операторы описания и объявления</a:t>
            </a:r>
          </a:p>
          <a:p>
            <a:pPr algn="just"/>
            <a:r>
              <a:rPr lang="ru-RU" sz="28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DIM</a:t>
            </a:r>
            <a:r>
              <a:rPr lang="ru-RU" sz="2800" b="0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sz="28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список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- служит для описания переменных и массивов. Обязательно только описание массивов.</a:t>
            </a:r>
          </a:p>
          <a:p>
            <a:pPr algn="just"/>
            <a:r>
              <a:rPr lang="ru-RU" sz="28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DECLARE SUB</a:t>
            </a:r>
            <a:r>
              <a:rPr lang="ru-RU" sz="2800" b="1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sz="2800" b="1" i="1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имя </a:t>
            </a:r>
            <a:r>
              <a:rPr lang="ru-RU" sz="2800" b="1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(</a:t>
            </a:r>
            <a:r>
              <a:rPr lang="ru-RU" sz="2800" b="1" i="1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формальные параметры</a:t>
            </a:r>
            <a:r>
              <a:rPr lang="ru-RU" sz="2800" b="1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)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- объявляет процедуру.</a:t>
            </a:r>
          </a:p>
          <a:p>
            <a:pPr algn="ctr"/>
            <a:r>
              <a:rPr lang="ru-RU" sz="2800" b="1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sz="28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Операторы ввода данных</a:t>
            </a:r>
            <a:r>
              <a:rPr lang="ru-RU" sz="2800" b="1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8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INPUT “</a:t>
            </a:r>
            <a:r>
              <a:rPr lang="ru-RU" sz="28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приглашение</a:t>
            </a:r>
            <a:r>
              <a:rPr lang="ru-RU" sz="28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”; </a:t>
            </a:r>
            <a:r>
              <a:rPr lang="ru-RU" sz="28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список переменных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- служит для ввода данных с клавиатуры, например:</a:t>
            </a:r>
          </a:p>
          <a:p>
            <a:pPr algn="just"/>
            <a:r>
              <a:rPr lang="ru-RU" sz="2800" b="0" i="1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       </a:t>
            </a:r>
            <a:r>
              <a:rPr lang="ru-RU" sz="2800" b="0" i="1" dirty="0" err="1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INPUT”Введите</a:t>
            </a:r>
            <a:r>
              <a:rPr lang="ru-RU" sz="2800" b="0" i="1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 массу и ускорение”; </a:t>
            </a:r>
            <a:r>
              <a:rPr lang="ru-RU" sz="2800" b="0" i="1" dirty="0" err="1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m,a</a:t>
            </a:r>
            <a:endParaRPr lang="ru-RU" sz="2800" b="0" i="0" dirty="0">
              <a:solidFill>
                <a:schemeClr val="bg1">
                  <a:lumMod val="85000"/>
                </a:schemeClr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Когда в программе встречается такой оператор, компьютер приостанавливает  выполнение программы, выдает на экран текст приглашения и ждет ввода данных. Данные вводятся с клавиатуры пользователем программы. Их количество и тип должны соответствовать списку переменных! </a:t>
            </a:r>
          </a:p>
        </p:txBody>
      </p:sp>
    </p:spTree>
    <p:extLst>
      <p:ext uri="{BB962C8B-B14F-4D97-AF65-F5344CB8AC3E}">
        <p14:creationId xmlns:p14="http://schemas.microsoft.com/office/powerpoint/2010/main" xmlns="" val="22991276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6EA465F6-AA6E-4032-9E7A-4DDF53494D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566535" y="-403332"/>
            <a:ext cx="12926964" cy="7261332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0EF2020-68EF-44EB-BEA1-60409CE0F471}"/>
              </a:ext>
            </a:extLst>
          </p:cNvPr>
          <p:cNvSpPr/>
          <p:nvPr/>
        </p:nvSpPr>
        <p:spPr>
          <a:xfrm>
            <a:off x="335902" y="0"/>
            <a:ext cx="1112209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DATA </a:t>
            </a:r>
            <a:r>
              <a:rPr lang="ru-RU" sz="24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список данных</a:t>
            </a:r>
          </a:p>
          <a:p>
            <a:pPr algn="just"/>
            <a:endParaRPr lang="ru-RU" sz="2400" b="0" i="0" dirty="0">
              <a:solidFill>
                <a:srgbClr val="92D05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READ </a:t>
            </a:r>
            <a:r>
              <a:rPr lang="ru-RU" sz="24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список переменных</a:t>
            </a:r>
            <a:endParaRPr lang="ru-RU" sz="2400" b="0" i="0" dirty="0">
              <a:solidFill>
                <a:srgbClr val="92D05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sz="24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Служат для автоматического ввода данных из программы. Оператор  DATA  должен предшествовать оператору (или операторам)  READ. Чтение данных производится последовательно.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43B31D4A-C55A-448B-BBAF-68EFC223BB0A}"/>
              </a:ext>
            </a:extLst>
          </p:cNvPr>
          <p:cNvSpPr/>
          <p:nvPr/>
        </p:nvSpPr>
        <p:spPr>
          <a:xfrm>
            <a:off x="335902" y="2413337"/>
            <a:ext cx="1112209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Оператор присваивания</a:t>
            </a:r>
          </a:p>
          <a:p>
            <a:pPr algn="just"/>
            <a:r>
              <a:rPr lang="ru-RU" sz="2400" b="0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sz="24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Имя переменной</a:t>
            </a:r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 = </a:t>
            </a:r>
            <a:r>
              <a:rPr lang="ru-RU" sz="24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выражение</a:t>
            </a:r>
            <a:endParaRPr lang="ru-RU" sz="2400" b="0" i="0" dirty="0">
              <a:solidFill>
                <a:srgbClr val="92D05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sz="24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Присваивает переменной, имя которой находится слева от знака = (знак присваивания) значение выражения  находящегося справа. Старое значение переменной при этом теряется. Например:</a:t>
            </a:r>
          </a:p>
          <a:p>
            <a:pPr algn="just"/>
            <a:r>
              <a:rPr lang="ru-RU" sz="2400" b="0" i="1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A = A + 1</a:t>
            </a:r>
            <a:endParaRPr lang="ru-RU" sz="2400" b="0" i="0" dirty="0">
              <a:solidFill>
                <a:schemeClr val="bg1">
                  <a:lumMod val="85000"/>
                </a:schemeClr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sz="24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Берется значение переменной А, к нему добавляется единица, полученное значение записывается обратно в переменную А</a:t>
            </a:r>
          </a:p>
        </p:txBody>
      </p:sp>
    </p:spTree>
    <p:extLst>
      <p:ext uri="{BB962C8B-B14F-4D97-AF65-F5344CB8AC3E}">
        <p14:creationId xmlns:p14="http://schemas.microsoft.com/office/powerpoint/2010/main" xmlns="" val="16567982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6EA465F6-AA6E-4032-9E7A-4DDF53494D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67482" y="-317241"/>
            <a:ext cx="12926964" cy="7261332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EEC44269-A31E-4CEB-A11C-5B4E3F84A812}"/>
              </a:ext>
            </a:extLst>
          </p:cNvPr>
          <p:cNvSpPr/>
          <p:nvPr/>
        </p:nvSpPr>
        <p:spPr>
          <a:xfrm>
            <a:off x="338535" y="-56728"/>
            <a:ext cx="1110342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Операторы вывода данных.</a:t>
            </a:r>
          </a:p>
          <a:p>
            <a:pPr algn="just"/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PRINT </a:t>
            </a:r>
            <a:r>
              <a:rPr lang="ru-RU" sz="24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список вывода</a:t>
            </a:r>
            <a:r>
              <a:rPr lang="ru-RU" sz="24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- служит для вывода текстовых и числовых  данных на экран. Список для вывода может включать в себя константы, переменные и выражения. Константы выводятся без изменений, вместо переменных и выражений печатаются их текущие значения. Совместно с PRINT  удобно использовать операторы LOCATE  COLOR. Например:</a:t>
            </a:r>
          </a:p>
          <a:p>
            <a:pPr algn="just"/>
            <a:r>
              <a:rPr lang="ru-RU" sz="2400" b="0" i="1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COLOR 2</a:t>
            </a:r>
            <a:endParaRPr lang="ru-RU" sz="2400" b="0" i="0" dirty="0">
              <a:solidFill>
                <a:schemeClr val="bg1">
                  <a:lumMod val="85000"/>
                </a:schemeClr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sz="2400" b="0" i="1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LOCATE 15, 35</a:t>
            </a:r>
            <a:endParaRPr lang="ru-RU" sz="2400" b="0" i="0" dirty="0">
              <a:solidFill>
                <a:schemeClr val="bg1">
                  <a:lumMod val="85000"/>
                </a:schemeClr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sz="2400" b="0" i="1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PRINT  “Сила =”; F; “H”</a:t>
            </a:r>
            <a:endParaRPr lang="ru-RU" sz="2400" b="0" i="0" dirty="0">
              <a:solidFill>
                <a:schemeClr val="bg1">
                  <a:lumMod val="85000"/>
                </a:schemeClr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sz="24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В результате выполнения программы в центре экрана зелёным цветом будет выведено:</a:t>
            </a:r>
          </a:p>
          <a:p>
            <a:pPr algn="just"/>
            <a:r>
              <a:rPr lang="ru-RU" sz="24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sz="2400" b="0" i="1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Сила = 129.81 H</a:t>
            </a:r>
            <a:endParaRPr lang="ru-RU" sz="2400" b="0" i="0" dirty="0">
              <a:solidFill>
                <a:schemeClr val="bg1">
                  <a:lumMod val="85000"/>
                </a:schemeClr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sz="24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</a:t>
            </a:r>
          </a:p>
          <a:p>
            <a:pPr algn="just"/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BEEP</a:t>
            </a:r>
            <a:r>
              <a:rPr lang="ru-RU" sz="24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- выводит звуковой сигнал.</a:t>
            </a:r>
          </a:p>
          <a:p>
            <a:pPr algn="just"/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SOUND </a:t>
            </a:r>
            <a:r>
              <a:rPr lang="ru-RU" sz="24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частота, длительность</a:t>
            </a:r>
            <a:r>
              <a:rPr lang="ru-RU" sz="24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- выводит звуковой сигнал заданной длительности и частоты.</a:t>
            </a:r>
          </a:p>
          <a:p>
            <a:pPr algn="just"/>
            <a:r>
              <a:rPr lang="ru-RU" sz="2400" b="1" i="0" dirty="0" err="1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PLAY”</a:t>
            </a:r>
            <a:r>
              <a:rPr lang="ru-RU" sz="2400" b="1" i="1" dirty="0" err="1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символьное</a:t>
            </a:r>
            <a:r>
              <a:rPr lang="ru-RU" sz="24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 выражение</a:t>
            </a:r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lang="ru-RU" sz="24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- позволяет создавать музыкальные фрагменты </a:t>
            </a:r>
          </a:p>
        </p:txBody>
      </p:sp>
    </p:spTree>
    <p:extLst>
      <p:ext uri="{BB962C8B-B14F-4D97-AF65-F5344CB8AC3E}">
        <p14:creationId xmlns:p14="http://schemas.microsoft.com/office/powerpoint/2010/main" xmlns="" val="16761048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6EA465F6-AA6E-4032-9E7A-4DDF53494D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573233" y="-317240"/>
            <a:ext cx="12926964" cy="7261332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674D008C-01C8-484A-8FA2-ECB15512BDB9}"/>
              </a:ext>
            </a:extLst>
          </p:cNvPr>
          <p:cNvSpPr/>
          <p:nvPr/>
        </p:nvSpPr>
        <p:spPr>
          <a:xfrm>
            <a:off x="0" y="428178"/>
            <a:ext cx="1164460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SCREEN </a:t>
            </a:r>
            <a:r>
              <a:rPr lang="ru-RU" sz="24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номер</a:t>
            </a:r>
            <a:r>
              <a:rPr lang="ru-RU" sz="2400" b="0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- </a:t>
            </a:r>
            <a:r>
              <a:rPr lang="ru-RU" sz="24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включает графический режим. Допустимые номера режимов 1,2,8,9,12. Наилучшее качество изображения (640*480 пикселей, 16 цветов) обеспечивает  12 режим.</a:t>
            </a:r>
          </a:p>
          <a:p>
            <a:pPr algn="just"/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CLS</a:t>
            </a:r>
            <a:r>
              <a:rPr lang="ru-RU" sz="24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- очищает экран.</a:t>
            </a:r>
          </a:p>
          <a:p>
            <a:pPr algn="just"/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LINE (</a:t>
            </a:r>
            <a:r>
              <a:rPr lang="ru-RU" sz="24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x1, y1</a:t>
            </a:r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)-(</a:t>
            </a:r>
            <a:r>
              <a:rPr lang="ru-RU" sz="24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x2, y2</a:t>
            </a:r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),</a:t>
            </a:r>
            <a:r>
              <a:rPr lang="ru-RU" sz="2400" b="1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sz="2400" b="1" i="1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цвет</a:t>
            </a:r>
            <a:r>
              <a:rPr lang="ru-RU" sz="24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- рисует линию от точки Х1,У1 до Х2,У2 указанным цветом.</a:t>
            </a:r>
          </a:p>
          <a:p>
            <a:pPr algn="just"/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LINE (</a:t>
            </a:r>
            <a:r>
              <a:rPr lang="ru-RU" sz="24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x1, y1</a:t>
            </a:r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)-(</a:t>
            </a:r>
            <a:r>
              <a:rPr lang="ru-RU" sz="24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x2, y2</a:t>
            </a:r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),</a:t>
            </a:r>
            <a:r>
              <a:rPr lang="ru-RU" sz="2400" b="1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sz="2400" b="1" i="1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цвет</a:t>
            </a:r>
            <a:r>
              <a:rPr lang="ru-RU" sz="2400" b="1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, b</a:t>
            </a:r>
            <a:r>
              <a:rPr lang="ru-RU" sz="24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- рисует рамку с углами в точках Х1,У1 и Х2,У2 указанным цветом.</a:t>
            </a:r>
          </a:p>
          <a:p>
            <a:pPr algn="just"/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LINE (</a:t>
            </a:r>
            <a:r>
              <a:rPr lang="ru-RU" sz="24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x1, y1</a:t>
            </a:r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)-(</a:t>
            </a:r>
            <a:r>
              <a:rPr lang="ru-RU" sz="24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x2, y2</a:t>
            </a:r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),</a:t>
            </a:r>
            <a:r>
              <a:rPr lang="ru-RU" sz="2400" b="1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sz="2400" b="1" i="1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цвет</a:t>
            </a:r>
            <a:r>
              <a:rPr lang="ru-RU" sz="2400" b="1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, </a:t>
            </a:r>
            <a:r>
              <a:rPr lang="ru-RU" sz="2400" b="1" i="0" dirty="0" err="1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bf</a:t>
            </a:r>
            <a:r>
              <a:rPr lang="ru-RU" sz="24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- рисует закрашенный прямоугольник.</a:t>
            </a:r>
          </a:p>
          <a:p>
            <a:pPr algn="just"/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PSET (</a:t>
            </a:r>
            <a:r>
              <a:rPr lang="ru-RU" sz="24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x, y</a:t>
            </a:r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),</a:t>
            </a:r>
            <a:r>
              <a:rPr lang="ru-RU" sz="2400" b="1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sz="2400" b="1" i="1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цвет</a:t>
            </a:r>
            <a:r>
              <a:rPr lang="ru-RU" sz="24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- устанавливает точку.</a:t>
            </a:r>
          </a:p>
          <a:p>
            <a:pPr algn="just"/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CIRCLE (</a:t>
            </a:r>
            <a:r>
              <a:rPr lang="ru-RU" sz="24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x, y</a:t>
            </a:r>
            <a:r>
              <a:rPr lang="ru-RU" sz="2400" b="1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), </a:t>
            </a:r>
            <a:r>
              <a:rPr lang="ru-RU" sz="2400" b="1" i="1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радиус</a:t>
            </a:r>
            <a:r>
              <a:rPr lang="ru-RU" sz="2400" b="1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, </a:t>
            </a:r>
            <a:r>
              <a:rPr lang="ru-RU" sz="2400" b="1" i="1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цвет</a:t>
            </a:r>
            <a:r>
              <a:rPr lang="ru-RU" sz="24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- рисует окружность с центром в точке Х,У указанного цвета и радиуса.</a:t>
            </a:r>
          </a:p>
          <a:p>
            <a:pPr algn="just"/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PAINT (</a:t>
            </a:r>
            <a:r>
              <a:rPr lang="ru-RU" sz="2400" b="1" i="1" dirty="0" err="1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x,y</a:t>
            </a:r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), </a:t>
            </a:r>
            <a:r>
              <a:rPr lang="ru-RU" sz="24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c1</a:t>
            </a:r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, </a:t>
            </a:r>
            <a:r>
              <a:rPr lang="ru-RU" sz="24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c2</a:t>
            </a:r>
            <a:r>
              <a:rPr lang="ru-RU" sz="2400" b="0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sz="24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- выполняет заливку начиная с точки Х,У цветом С1. Заливка ограничивается линией цвета С2.</a:t>
            </a:r>
          </a:p>
          <a:p>
            <a:pPr algn="just"/>
            <a:r>
              <a:rPr lang="ru-RU" sz="2400" b="1" i="0" dirty="0" err="1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DRAW”</a:t>
            </a:r>
            <a:r>
              <a:rPr lang="ru-RU" sz="2400" b="1" i="1" dirty="0" err="1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символьное</a:t>
            </a:r>
            <a:r>
              <a:rPr lang="ru-RU" sz="24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 выражение</a:t>
            </a:r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lang="ru-RU" sz="24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– позволяет создавать сложные рисунки </a:t>
            </a:r>
          </a:p>
        </p:txBody>
      </p:sp>
    </p:spTree>
    <p:extLst>
      <p:ext uri="{BB962C8B-B14F-4D97-AF65-F5344CB8AC3E}">
        <p14:creationId xmlns:p14="http://schemas.microsoft.com/office/powerpoint/2010/main" xmlns="" val="1246360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6EA465F6-AA6E-4032-9E7A-4DDF53494D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573233" y="-317240"/>
            <a:ext cx="12926964" cy="7261332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1DF5DC55-E574-40D0-A22D-7D17182C69E8}"/>
              </a:ext>
            </a:extLst>
          </p:cNvPr>
          <p:cNvSpPr/>
          <p:nvPr/>
        </p:nvSpPr>
        <p:spPr>
          <a:xfrm>
            <a:off x="1268963" y="865343"/>
            <a:ext cx="1002107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Операторы переходов</a:t>
            </a:r>
          </a:p>
          <a:p>
            <a:pPr algn="just"/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RETURN</a:t>
            </a:r>
            <a:r>
              <a:rPr lang="ru-RU" sz="2400" b="0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sz="24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- возвращает управление после окончания подпрограммы, в основную программу.</a:t>
            </a:r>
          </a:p>
          <a:p>
            <a:pPr algn="just"/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EXIT</a:t>
            </a:r>
            <a:r>
              <a:rPr lang="ru-RU" sz="2400" b="1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sz="24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- передает управление на строку, следующую за концом текущей структуры.</a:t>
            </a:r>
          </a:p>
          <a:p>
            <a:pPr algn="just"/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CALL  </a:t>
            </a:r>
            <a:r>
              <a:rPr lang="ru-RU" sz="24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Имя</a:t>
            </a:r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 (</a:t>
            </a:r>
            <a:r>
              <a:rPr lang="ru-RU" sz="24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фактические параметры</a:t>
            </a:r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)</a:t>
            </a:r>
            <a:r>
              <a:rPr lang="ru-RU" sz="2400" b="0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sz="24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- передает управление процедуре с указанным именем и фактическими параметрами.</a:t>
            </a:r>
          </a:p>
          <a:p>
            <a:pPr algn="just"/>
            <a:endParaRPr lang="ru-RU" sz="2400" b="0" i="0" dirty="0">
              <a:solidFill>
                <a:schemeClr val="bg1">
                  <a:lumMod val="85000"/>
                </a:schemeClr>
              </a:solidFill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ru-RU" sz="2400" b="1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Оператор конца программы</a:t>
            </a:r>
          </a:p>
          <a:p>
            <a:pPr algn="just"/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END</a:t>
            </a:r>
            <a:r>
              <a:rPr lang="ru-RU" sz="24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- завершает выполнение программы.</a:t>
            </a:r>
          </a:p>
        </p:txBody>
      </p:sp>
    </p:spTree>
    <p:extLst>
      <p:ext uri="{BB962C8B-B14F-4D97-AF65-F5344CB8AC3E}">
        <p14:creationId xmlns:p14="http://schemas.microsoft.com/office/powerpoint/2010/main" xmlns="" val="41489594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6EA465F6-AA6E-4032-9E7A-4DDF53494D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573233" y="-317240"/>
            <a:ext cx="12926964" cy="7261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43254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6EA465F6-AA6E-4032-9E7A-4DDF53494D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573233" y="-317240"/>
            <a:ext cx="12926964" cy="7261332"/>
          </a:xfrm>
          <a:prstGeom prst="rect">
            <a:avLst/>
          </a:prstGeom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80BABC86-A088-4834-9161-C6A25226DAA5}"/>
              </a:ext>
            </a:extLst>
          </p:cNvPr>
          <p:cNvSpPr/>
          <p:nvPr/>
        </p:nvSpPr>
        <p:spPr>
          <a:xfrm>
            <a:off x="609600" y="1097434"/>
            <a:ext cx="10972800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ctr"/>
            <a:r>
              <a:rPr lang="ru-RU" sz="3600" b="1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Вспомогательный алгоритм (подпрограмма, процедура)</a:t>
            </a:r>
            <a:r>
              <a:rPr lang="ru-RU" sz="3200" b="1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/>
            </a:r>
            <a:br>
              <a:rPr lang="ru-RU" sz="3200" b="1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</a:br>
            <a:endParaRPr lang="ru-RU" sz="3200" b="1" i="0" dirty="0">
              <a:solidFill>
                <a:schemeClr val="bg1">
                  <a:lumMod val="85000"/>
                </a:schemeClr>
              </a:solidFill>
              <a:effectLst/>
              <a:latin typeface="Times New Roman" panose="02020603050405020304" pitchFamily="18" charset="0"/>
            </a:endParaRPr>
          </a:p>
          <a:p>
            <a:pPr indent="342900" algn="just"/>
            <a:r>
              <a:rPr lang="ru-RU" sz="3200" b="1" dirty="0">
                <a:solidFill>
                  <a:srgbClr val="92D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Вспомогательный алгоритм</a:t>
            </a:r>
            <a:r>
              <a:rPr lang="ru-RU" sz="3200" b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представляет собой модуль, к которому можно многократно обращаться из основного алгоритма. Использование вспомогательных алгоритмов может существенно уменьшить размер алгоритма и упростить его разработку.</a:t>
            </a:r>
          </a:p>
          <a:p>
            <a:pPr indent="342900"/>
            <a:r>
              <a:rPr lang="ru-RU" b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508086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6EA465F6-AA6E-4032-9E7A-4DDF53494D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573233" y="-317240"/>
            <a:ext cx="12926964" cy="7261332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34E2593C-F202-4ECE-9659-A881D45C85A3}"/>
              </a:ext>
            </a:extLst>
          </p:cNvPr>
          <p:cNvSpPr/>
          <p:nvPr/>
        </p:nvSpPr>
        <p:spPr>
          <a:xfrm>
            <a:off x="1751936" y="560744"/>
            <a:ext cx="82766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342900" algn="ctr"/>
            <a:r>
              <a:rPr lang="ru-RU" sz="32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Методы разработки сложных алгоритмов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4EA9D34F-AE3C-4735-B2AE-78967F4F7205}"/>
              </a:ext>
            </a:extLst>
          </p:cNvPr>
          <p:cNvSpPr/>
          <p:nvPr/>
        </p:nvSpPr>
        <p:spPr>
          <a:xfrm>
            <a:off x="183025" y="1526358"/>
            <a:ext cx="1141444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1 Метод последовательной детализации задачи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(«сверху-вниз») состоит в том, что исходная сложная задача разбивается на подзадачи. Каждая из подзадач рассматривается и решается отдельно. Если какие-либо из подзадач сложны, они также разбиваются на подзадачи. Процесс продолжается до тех пор, пока подзадачи не сведутся  к элементарным. Решения отдельных подзадач затем собираются в единый алгоритм решения исходной задачи. </a:t>
            </a:r>
            <a:endParaRPr lang="ru-RU" sz="28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6588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6EA465F6-AA6E-4032-9E7A-4DDF53494D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573233" y="-317240"/>
            <a:ext cx="12926964" cy="7261332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D1D3586B-B0BC-473F-8A27-1EA81AE10481}"/>
              </a:ext>
            </a:extLst>
          </p:cNvPr>
          <p:cNvSpPr/>
          <p:nvPr/>
        </p:nvSpPr>
        <p:spPr>
          <a:xfrm>
            <a:off x="413657" y="1759154"/>
            <a:ext cx="1136468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2 метод. Сборочный метод</a:t>
            </a:r>
            <a:r>
              <a:rPr lang="ru-RU" sz="2800" b="1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(«снизу-вверх») заключается в создании множества программных модулей, реализующих решение типичных задач. При решении сложной задачи программист может использовать разработанные модули в качестве вспомогательных алгоритмов (процедур). Во многих 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системах программирования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уже существуют подобные наборы модулей, что существенно упрощает и ускоряет создание сложного алгоритма.</a:t>
            </a:r>
            <a:endParaRPr lang="ru-RU" sz="28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420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6EA465F6-AA6E-4032-9E7A-4DDF53494D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573233" y="-317240"/>
            <a:ext cx="12926964" cy="7261332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A1F08877-7898-4D6F-ACA1-77B314C27366}"/>
              </a:ext>
            </a:extLst>
          </p:cNvPr>
          <p:cNvSpPr/>
          <p:nvPr/>
        </p:nvSpPr>
        <p:spPr>
          <a:xfrm>
            <a:off x="0" y="525634"/>
            <a:ext cx="12192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ctr"/>
            <a:r>
              <a:rPr lang="ru-RU" sz="28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Алгоритмы и процессы управления</a:t>
            </a:r>
            <a:br>
              <a:rPr lang="ru-RU" sz="28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</a:br>
            <a:endParaRPr lang="ru-RU" sz="2800" b="1" i="0" dirty="0">
              <a:solidFill>
                <a:srgbClr val="92D050"/>
              </a:solidFill>
              <a:effectLst/>
              <a:latin typeface="Times New Roman" panose="02020603050405020304" pitchFamily="18" charset="0"/>
            </a:endParaRPr>
          </a:p>
          <a:p>
            <a:pPr indent="342900" algn="just"/>
            <a:r>
              <a:rPr lang="ru-RU" sz="280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Управление - целенаправленное взаимодействие объектов, одни из которых являются управляющими, другие - управляемыми.</a:t>
            </a:r>
          </a:p>
          <a:p>
            <a:pPr indent="342900" algn="just"/>
            <a:r>
              <a:rPr lang="ru-RU" sz="280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В простейшем случае таких объектов два: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592BAE98-1FF5-4D92-BC23-B1128AC4D8A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73956" y="3429000"/>
            <a:ext cx="9704117" cy="19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0042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6EA465F6-AA6E-4032-9E7A-4DDF53494D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573233" y="-317240"/>
            <a:ext cx="12926964" cy="7261332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295D7744-6B08-403F-ADF0-2755D50F120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57123" y="3744801"/>
            <a:ext cx="6877752" cy="2565724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BD961189-49A3-4503-9E53-223D62AA9878}"/>
              </a:ext>
            </a:extLst>
          </p:cNvPr>
          <p:cNvSpPr/>
          <p:nvPr/>
        </p:nvSpPr>
        <p:spPr>
          <a:xfrm>
            <a:off x="155032" y="205371"/>
            <a:ext cx="1188193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Информация может передаваться в форме команд</a:t>
            </a:r>
            <a:r>
              <a:rPr lang="ru-RU" sz="2800" b="0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.</a:t>
            </a:r>
            <a:r>
              <a:rPr lang="ru-RU" sz="2800" b="0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Последовательность команд по управлению объектом, приводящая к заранее поставленной цели, называется </a:t>
            </a:r>
            <a:r>
              <a:rPr lang="ru-RU" sz="28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алгоритмом управления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28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</a:rPr>
              <a:t>О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бъект управления можно назвать исполнителем управляющего алгоритма. В рассмотренном примере, управляющий объект работает "не глядя" на то, что происходит с управляющим объектом (</a:t>
            </a:r>
            <a:r>
              <a:rPr lang="ru-RU" sz="28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управление без обратной связи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). Такая схема управления называется </a:t>
            </a:r>
            <a:r>
              <a:rPr lang="ru-RU" sz="28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незамкнутой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. Другая схема управления может учитывать информацию о процессах, происходящих в объекте управления:</a:t>
            </a:r>
            <a:endParaRPr lang="ru-RU" sz="28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5514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6EA465F6-AA6E-4032-9E7A-4DDF53494D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573233" y="-317240"/>
            <a:ext cx="12926964" cy="7261332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A6F53845-9E32-4C90-95EC-61A862A60B58}"/>
              </a:ext>
            </a:extLst>
          </p:cNvPr>
          <p:cNvSpPr/>
          <p:nvPr/>
        </p:nvSpPr>
        <p:spPr>
          <a:xfrm>
            <a:off x="348343" y="1328267"/>
            <a:ext cx="1149531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/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В этом случае, алгоритм управления должен быть достаточно гибким, чтобы анализировать эту информацию и принимать решение о своих дальнейших действиях в зависимости от состояния объекта управления </a:t>
            </a:r>
            <a:r>
              <a:rPr lang="ru-RU" sz="2800" b="0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(</a:t>
            </a:r>
            <a:r>
              <a:rPr lang="ru-RU" sz="28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управление с обратной связью</a:t>
            </a:r>
            <a:r>
              <a:rPr lang="ru-RU" sz="2800" b="0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). 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Такая схема управления называется </a:t>
            </a:r>
            <a:r>
              <a:rPr lang="ru-RU" sz="2800" b="1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замкнутой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indent="342900" algn="just"/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Более подробно процессы управления изучаются рассматриваются </a:t>
            </a:r>
            <a:r>
              <a:rPr lang="ru-RU" sz="28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кибернетикой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. Эта наука утверждает, что самые разнообразные процессы  управления в обществе, природе и технике происходят сходным образом, подчиняются одним и тем же принципам.</a:t>
            </a:r>
          </a:p>
        </p:txBody>
      </p:sp>
    </p:spTree>
    <p:extLst>
      <p:ext uri="{BB962C8B-B14F-4D97-AF65-F5344CB8AC3E}">
        <p14:creationId xmlns:p14="http://schemas.microsoft.com/office/powerpoint/2010/main" xmlns="" val="1688919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6EA465F6-AA6E-4032-9E7A-4DDF53494D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573233" y="-317240"/>
            <a:ext cx="12926964" cy="7261332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60FA5C53-4B9D-4AD6-975E-9FD8FEE8F2B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2719" y="835090"/>
            <a:ext cx="10506561" cy="5187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3556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6EA465F6-AA6E-4032-9E7A-4DDF53494D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573233" y="-317240"/>
            <a:ext cx="12926964" cy="7261332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B16FDD78-D0EC-4EA7-A006-F7F323FA5A22}"/>
              </a:ext>
            </a:extLst>
          </p:cNvPr>
          <p:cNvSpPr/>
          <p:nvPr/>
        </p:nvSpPr>
        <p:spPr>
          <a:xfrm>
            <a:off x="0" y="334071"/>
            <a:ext cx="1196184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Вся информация в компьютере, в том числе и компьютерные программы, представляется в двоичной форме ( 0 и 1). На заре компьютерной эры программисты вынуждены были составлять программы именно в таком виде. </a:t>
            </a:r>
            <a:r>
              <a:rPr lang="ru-RU" sz="2800" b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Такой способ программирования позволяет создать программу, состоящую непосредственно из команд процессора </a:t>
            </a:r>
            <a:r>
              <a:rPr lang="ru-RU" sz="2800" b="0" i="1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(</a:t>
            </a:r>
            <a:r>
              <a:rPr lang="ru-RU" sz="2800" b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язык машинных команд</a:t>
            </a:r>
            <a:r>
              <a:rPr lang="ru-RU" sz="2800" b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)</a:t>
            </a:r>
            <a:endParaRPr lang="ru-RU" sz="28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24E85F2-6EEC-46A8-B2C1-4D1980F320D9}"/>
              </a:ext>
            </a:extLst>
          </p:cNvPr>
          <p:cNvSpPr/>
          <p:nvPr/>
        </p:nvSpPr>
        <p:spPr>
          <a:xfrm>
            <a:off x="0" y="3084541"/>
            <a:ext cx="1168192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Написание и отладка такой программы всегда были чрезвычайно сложным и трудоёмким занятием. Для облегчения труда программистов были разработаны так называемые</a:t>
            </a:r>
            <a:r>
              <a:rPr lang="ru-RU" sz="2800" b="0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sz="28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ассемблеры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–</a:t>
            </a:r>
            <a:r>
              <a:rPr lang="ru-RU" sz="2800" b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языки, которые позволяли записывать машинные команды с помощью команд, состоящих из символов обычного алфавита. 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 Языки машинных команд и ассемблеры относятся к </a:t>
            </a:r>
            <a:r>
              <a:rPr lang="ru-RU" sz="28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языкам низкого уровня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.</a:t>
            </a:r>
            <a:endParaRPr lang="ru-RU" sz="28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94103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42</TotalTime>
  <Words>187</Words>
  <Application>Microsoft Office PowerPoint</Application>
  <PresentationFormat>Произвольный</PresentationFormat>
  <Paragraphs>66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Изящная</vt:lpstr>
      <vt:lpstr>Массивы. Вспомогательный алгоритм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Массивы. Вспомогательный алгоритм</dc:title>
  <dc:creator>Сотникова Екатерина Владимировна</dc:creator>
  <cp:lastModifiedBy>fedorenkol</cp:lastModifiedBy>
  <cp:revision>6</cp:revision>
  <dcterms:created xsi:type="dcterms:W3CDTF">2022-10-27T06:34:14Z</dcterms:created>
  <dcterms:modified xsi:type="dcterms:W3CDTF">2023-05-04T07:07:02Z</dcterms:modified>
</cp:coreProperties>
</file>