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1" r:id="rId7"/>
    <p:sldId id="260" r:id="rId8"/>
    <p:sldId id="262"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DA40AD-9215-4FF2-A285-66C3E4D20F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CE101CF3-011D-4FFB-BFDD-4F95BD00CB6D}">
      <dgm:prSet custT="1"/>
      <dgm:spPr/>
      <dgm:t>
        <a:bodyPr/>
        <a:lstStyle/>
        <a:p>
          <a:pPr rtl="0"/>
          <a:r>
            <a:rPr lang="ru-RU" sz="1400" b="1" i="0" baseline="0" dirty="0" smtClean="0"/>
            <a:t>1.При возникновении ситуации связанной с техническими проблема и неполадками необходимо обращаться в соответствующий отдел технической службы.</a:t>
          </a:r>
          <a:endParaRPr lang="ru-RU" sz="1400" b="0" i="0" baseline="0" dirty="0"/>
        </a:p>
      </dgm:t>
    </dgm:pt>
    <dgm:pt modelId="{49C3545A-EAA3-48FD-8574-D944BE9632DD}" type="parTrans" cxnId="{576397F8-0270-4679-8BEE-1194A25851FC}">
      <dgm:prSet/>
      <dgm:spPr/>
      <dgm:t>
        <a:bodyPr/>
        <a:lstStyle/>
        <a:p>
          <a:endParaRPr lang="ru-RU"/>
        </a:p>
      </dgm:t>
    </dgm:pt>
    <dgm:pt modelId="{6CB5277F-2A16-4B76-B1FA-FB5711B1F0DE}" type="sibTrans" cxnId="{576397F8-0270-4679-8BEE-1194A25851FC}">
      <dgm:prSet/>
      <dgm:spPr/>
      <dgm:t>
        <a:bodyPr/>
        <a:lstStyle/>
        <a:p>
          <a:endParaRPr lang="ru-RU"/>
        </a:p>
      </dgm:t>
    </dgm:pt>
    <dgm:pt modelId="{3C5C3450-5319-4ED7-B2B9-8703B02449D4}">
      <dgm:prSet custT="1"/>
      <dgm:spPr/>
      <dgm:t>
        <a:bodyPr/>
        <a:lstStyle/>
        <a:p>
          <a:pPr rtl="0"/>
          <a:r>
            <a:rPr lang="ru-RU" sz="1400" b="0" i="0" baseline="0" dirty="0" smtClean="0"/>
            <a:t>2.При возникновении проблемы с водоснабжением в номере или на этаже необходимо выяснить, сколько времени понадобится для устранения неполадок.</a:t>
          </a:r>
          <a:endParaRPr lang="ru-RU" sz="1400" b="0" i="0" baseline="0" dirty="0"/>
        </a:p>
      </dgm:t>
    </dgm:pt>
    <dgm:pt modelId="{D1F5F0CC-120F-4A31-89CE-2F3B5BAD5127}" type="parTrans" cxnId="{0A65ACA5-01BE-4E9E-B776-442C2BDC5663}">
      <dgm:prSet/>
      <dgm:spPr/>
      <dgm:t>
        <a:bodyPr/>
        <a:lstStyle/>
        <a:p>
          <a:endParaRPr lang="ru-RU"/>
        </a:p>
      </dgm:t>
    </dgm:pt>
    <dgm:pt modelId="{491CEC8A-E3A9-46AF-97A8-50972FD3EB79}" type="sibTrans" cxnId="{0A65ACA5-01BE-4E9E-B776-442C2BDC5663}">
      <dgm:prSet/>
      <dgm:spPr/>
      <dgm:t>
        <a:bodyPr/>
        <a:lstStyle/>
        <a:p>
          <a:endParaRPr lang="ru-RU"/>
        </a:p>
      </dgm:t>
    </dgm:pt>
    <dgm:pt modelId="{D4361B11-E7AA-446E-BD73-34DABC8A85C7}">
      <dgm:prSet custT="1"/>
      <dgm:spPr/>
      <dgm:t>
        <a:bodyPr/>
        <a:lstStyle/>
        <a:p>
          <a:pPr rtl="0"/>
          <a:r>
            <a:rPr lang="ru-RU" sz="1400" b="0" i="0" baseline="0" dirty="0" smtClean="0"/>
            <a:t>3.Если для устранения неполадок потребуется время от 30 минут до одного часа, необходимо принести извинения гостю и гарантировать ему устранение неполадки в течение заявленного техниками времени.</a:t>
          </a:r>
          <a:endParaRPr lang="ru-RU" sz="1400" b="0" i="0" baseline="0" dirty="0"/>
        </a:p>
      </dgm:t>
    </dgm:pt>
    <dgm:pt modelId="{315B79FB-F4F9-4307-8870-744A5C5D99D3}" type="parTrans" cxnId="{26C14E0F-C925-483D-BC88-A05A3F812057}">
      <dgm:prSet/>
      <dgm:spPr/>
      <dgm:t>
        <a:bodyPr/>
        <a:lstStyle/>
        <a:p>
          <a:endParaRPr lang="ru-RU"/>
        </a:p>
      </dgm:t>
    </dgm:pt>
    <dgm:pt modelId="{71F68B51-DB78-40A2-8358-8A24EAE498B9}" type="sibTrans" cxnId="{26C14E0F-C925-483D-BC88-A05A3F812057}">
      <dgm:prSet/>
      <dgm:spPr/>
      <dgm:t>
        <a:bodyPr/>
        <a:lstStyle/>
        <a:p>
          <a:endParaRPr lang="ru-RU"/>
        </a:p>
      </dgm:t>
    </dgm:pt>
    <dgm:pt modelId="{10D873DD-843B-4C58-AD7C-4FC708E11BE4}">
      <dgm:prSet custT="1"/>
      <dgm:spPr/>
      <dgm:t>
        <a:bodyPr/>
        <a:lstStyle/>
        <a:p>
          <a:pPr rtl="0"/>
          <a:r>
            <a:rPr lang="ru-RU" sz="1400" b="0" i="0" baseline="0" dirty="0" smtClean="0"/>
            <a:t>4.Если для устранения неполадок требуется больше одного часа, то необходимо предложить гостю переселиться в другой номер или на другой этаж. При этом обязательно извиниться перед гостем, номер должен быть той же категории или выше по категории занимаемого гостем номера, если нет свободных номеров соответствующей категории. Если гость переселяется в номер высшей категории, то доплата за разницу стоимости номеров не взимается.</a:t>
          </a:r>
          <a:endParaRPr lang="ru-RU" sz="1400" b="0" i="0" baseline="0" dirty="0"/>
        </a:p>
      </dgm:t>
    </dgm:pt>
    <dgm:pt modelId="{843822CC-540F-4F75-8F11-193DA5391DC6}" type="parTrans" cxnId="{5F723845-163D-4031-91B0-C4E4B45E3475}">
      <dgm:prSet/>
      <dgm:spPr/>
      <dgm:t>
        <a:bodyPr/>
        <a:lstStyle/>
        <a:p>
          <a:endParaRPr lang="ru-RU"/>
        </a:p>
      </dgm:t>
    </dgm:pt>
    <dgm:pt modelId="{0569F6F4-2619-4AA6-A109-2169670FA1E1}" type="sibTrans" cxnId="{5F723845-163D-4031-91B0-C4E4B45E3475}">
      <dgm:prSet/>
      <dgm:spPr/>
      <dgm:t>
        <a:bodyPr/>
        <a:lstStyle/>
        <a:p>
          <a:endParaRPr lang="ru-RU"/>
        </a:p>
      </dgm:t>
    </dgm:pt>
    <dgm:pt modelId="{73612A43-7B3F-402F-BEE9-35F52BF6606F}" type="pres">
      <dgm:prSet presAssocID="{ADDA40AD-9215-4FF2-A285-66C3E4D20F9B}" presName="linear" presStyleCnt="0">
        <dgm:presLayoutVars>
          <dgm:animLvl val="lvl"/>
          <dgm:resizeHandles val="exact"/>
        </dgm:presLayoutVars>
      </dgm:prSet>
      <dgm:spPr/>
      <dgm:t>
        <a:bodyPr/>
        <a:lstStyle/>
        <a:p>
          <a:endParaRPr lang="ru-RU"/>
        </a:p>
      </dgm:t>
    </dgm:pt>
    <dgm:pt modelId="{3B029639-5207-405F-A227-AB9E8E4C817A}" type="pres">
      <dgm:prSet presAssocID="{CE101CF3-011D-4FFB-BFDD-4F95BD00CB6D}" presName="parentText" presStyleLbl="node1" presStyleIdx="0" presStyleCnt="4" custLinFactY="-80734" custLinFactNeighborX="-981" custLinFactNeighborY="-100000">
        <dgm:presLayoutVars>
          <dgm:chMax val="0"/>
          <dgm:bulletEnabled val="1"/>
        </dgm:presLayoutVars>
      </dgm:prSet>
      <dgm:spPr/>
      <dgm:t>
        <a:bodyPr/>
        <a:lstStyle/>
        <a:p>
          <a:endParaRPr lang="ru-RU"/>
        </a:p>
      </dgm:t>
    </dgm:pt>
    <dgm:pt modelId="{77CD1470-A764-4653-A44F-9D4B7B55BBDF}" type="pres">
      <dgm:prSet presAssocID="{6CB5277F-2A16-4B76-B1FA-FB5711B1F0DE}" presName="spacer" presStyleCnt="0"/>
      <dgm:spPr/>
    </dgm:pt>
    <dgm:pt modelId="{D49CE3F8-996A-4CD8-BF05-FCF088DE02C7}" type="pres">
      <dgm:prSet presAssocID="{3C5C3450-5319-4ED7-B2B9-8703B02449D4}" presName="parentText" presStyleLbl="node1" presStyleIdx="1" presStyleCnt="4" custLinFactY="-20268" custLinFactNeighborY="-100000">
        <dgm:presLayoutVars>
          <dgm:chMax val="0"/>
          <dgm:bulletEnabled val="1"/>
        </dgm:presLayoutVars>
      </dgm:prSet>
      <dgm:spPr/>
      <dgm:t>
        <a:bodyPr/>
        <a:lstStyle/>
        <a:p>
          <a:endParaRPr lang="ru-RU"/>
        </a:p>
      </dgm:t>
    </dgm:pt>
    <dgm:pt modelId="{F160B913-7E3B-4555-AC41-B1667B7CCCF7}" type="pres">
      <dgm:prSet presAssocID="{491CEC8A-E3A9-46AF-97A8-50972FD3EB79}" presName="spacer" presStyleCnt="0"/>
      <dgm:spPr/>
    </dgm:pt>
    <dgm:pt modelId="{6796F4C9-81C1-41B9-8E66-BC59A1E6A3A8}" type="pres">
      <dgm:prSet presAssocID="{D4361B11-E7AA-446E-BD73-34DABC8A85C7}" presName="parentText" presStyleLbl="node1" presStyleIdx="2" presStyleCnt="4" custLinFactY="-14453" custLinFactNeighborY="-100000">
        <dgm:presLayoutVars>
          <dgm:chMax val="0"/>
          <dgm:bulletEnabled val="1"/>
        </dgm:presLayoutVars>
      </dgm:prSet>
      <dgm:spPr/>
      <dgm:t>
        <a:bodyPr/>
        <a:lstStyle/>
        <a:p>
          <a:endParaRPr lang="ru-RU"/>
        </a:p>
      </dgm:t>
    </dgm:pt>
    <dgm:pt modelId="{C84EFDA4-81BA-447B-8A59-FC9A97025374}" type="pres">
      <dgm:prSet presAssocID="{71F68B51-DB78-40A2-8358-8A24EAE498B9}" presName="spacer" presStyleCnt="0"/>
      <dgm:spPr/>
    </dgm:pt>
    <dgm:pt modelId="{F4A6A9F0-0BAA-4590-B0A0-69A369961BA5}" type="pres">
      <dgm:prSet presAssocID="{10D873DD-843B-4C58-AD7C-4FC708E11BE4}" presName="parentText" presStyleLbl="node1" presStyleIdx="3" presStyleCnt="4" custScaleY="187706">
        <dgm:presLayoutVars>
          <dgm:chMax val="0"/>
          <dgm:bulletEnabled val="1"/>
        </dgm:presLayoutVars>
      </dgm:prSet>
      <dgm:spPr/>
      <dgm:t>
        <a:bodyPr/>
        <a:lstStyle/>
        <a:p>
          <a:endParaRPr lang="ru-RU"/>
        </a:p>
      </dgm:t>
    </dgm:pt>
  </dgm:ptLst>
  <dgm:cxnLst>
    <dgm:cxn modelId="{A3643B16-AEE4-46CD-8054-8751C913167F}" type="presOf" srcId="{CE101CF3-011D-4FFB-BFDD-4F95BD00CB6D}" destId="{3B029639-5207-405F-A227-AB9E8E4C817A}" srcOrd="0" destOrd="0" presId="urn:microsoft.com/office/officeart/2005/8/layout/vList2"/>
    <dgm:cxn modelId="{26A3C7E1-E644-4218-B2DA-69037CE9BAC0}" type="presOf" srcId="{ADDA40AD-9215-4FF2-A285-66C3E4D20F9B}" destId="{73612A43-7B3F-402F-BEE9-35F52BF6606F}" srcOrd="0" destOrd="0" presId="urn:microsoft.com/office/officeart/2005/8/layout/vList2"/>
    <dgm:cxn modelId="{576397F8-0270-4679-8BEE-1194A25851FC}" srcId="{ADDA40AD-9215-4FF2-A285-66C3E4D20F9B}" destId="{CE101CF3-011D-4FFB-BFDD-4F95BD00CB6D}" srcOrd="0" destOrd="0" parTransId="{49C3545A-EAA3-48FD-8574-D944BE9632DD}" sibTransId="{6CB5277F-2A16-4B76-B1FA-FB5711B1F0DE}"/>
    <dgm:cxn modelId="{5F723845-163D-4031-91B0-C4E4B45E3475}" srcId="{ADDA40AD-9215-4FF2-A285-66C3E4D20F9B}" destId="{10D873DD-843B-4C58-AD7C-4FC708E11BE4}" srcOrd="3" destOrd="0" parTransId="{843822CC-540F-4F75-8F11-193DA5391DC6}" sibTransId="{0569F6F4-2619-4AA6-A109-2169670FA1E1}"/>
    <dgm:cxn modelId="{A4F23469-BA08-407B-AD4D-0A3CA479EFD1}" type="presOf" srcId="{10D873DD-843B-4C58-AD7C-4FC708E11BE4}" destId="{F4A6A9F0-0BAA-4590-B0A0-69A369961BA5}" srcOrd="0" destOrd="0" presId="urn:microsoft.com/office/officeart/2005/8/layout/vList2"/>
    <dgm:cxn modelId="{D340A452-C34A-4FC0-A2BF-4EAB4A27391F}" type="presOf" srcId="{D4361B11-E7AA-446E-BD73-34DABC8A85C7}" destId="{6796F4C9-81C1-41B9-8E66-BC59A1E6A3A8}" srcOrd="0" destOrd="0" presId="urn:microsoft.com/office/officeart/2005/8/layout/vList2"/>
    <dgm:cxn modelId="{77C379FC-AB18-4EE8-8094-717416C26C73}" type="presOf" srcId="{3C5C3450-5319-4ED7-B2B9-8703B02449D4}" destId="{D49CE3F8-996A-4CD8-BF05-FCF088DE02C7}" srcOrd="0" destOrd="0" presId="urn:microsoft.com/office/officeart/2005/8/layout/vList2"/>
    <dgm:cxn modelId="{0A65ACA5-01BE-4E9E-B776-442C2BDC5663}" srcId="{ADDA40AD-9215-4FF2-A285-66C3E4D20F9B}" destId="{3C5C3450-5319-4ED7-B2B9-8703B02449D4}" srcOrd="1" destOrd="0" parTransId="{D1F5F0CC-120F-4A31-89CE-2F3B5BAD5127}" sibTransId="{491CEC8A-E3A9-46AF-97A8-50972FD3EB79}"/>
    <dgm:cxn modelId="{26C14E0F-C925-483D-BC88-A05A3F812057}" srcId="{ADDA40AD-9215-4FF2-A285-66C3E4D20F9B}" destId="{D4361B11-E7AA-446E-BD73-34DABC8A85C7}" srcOrd="2" destOrd="0" parTransId="{315B79FB-F4F9-4307-8870-744A5C5D99D3}" sibTransId="{71F68B51-DB78-40A2-8358-8A24EAE498B9}"/>
    <dgm:cxn modelId="{4160214B-130C-43B8-8B62-A37029FA78E1}" type="presParOf" srcId="{73612A43-7B3F-402F-BEE9-35F52BF6606F}" destId="{3B029639-5207-405F-A227-AB9E8E4C817A}" srcOrd="0" destOrd="0" presId="urn:microsoft.com/office/officeart/2005/8/layout/vList2"/>
    <dgm:cxn modelId="{7CBEE679-9CB4-4B56-A492-EB1720EC6CD3}" type="presParOf" srcId="{73612A43-7B3F-402F-BEE9-35F52BF6606F}" destId="{77CD1470-A764-4653-A44F-9D4B7B55BBDF}" srcOrd="1" destOrd="0" presId="urn:microsoft.com/office/officeart/2005/8/layout/vList2"/>
    <dgm:cxn modelId="{31FA699C-260C-4188-8301-2941255622F1}" type="presParOf" srcId="{73612A43-7B3F-402F-BEE9-35F52BF6606F}" destId="{D49CE3F8-996A-4CD8-BF05-FCF088DE02C7}" srcOrd="2" destOrd="0" presId="urn:microsoft.com/office/officeart/2005/8/layout/vList2"/>
    <dgm:cxn modelId="{BD0B0100-4584-4E2F-AB86-B07B9EE98A02}" type="presParOf" srcId="{73612A43-7B3F-402F-BEE9-35F52BF6606F}" destId="{F160B913-7E3B-4555-AC41-B1667B7CCCF7}" srcOrd="3" destOrd="0" presId="urn:microsoft.com/office/officeart/2005/8/layout/vList2"/>
    <dgm:cxn modelId="{D1CB706B-1992-4AC4-983C-10DB6D4C4EB3}" type="presParOf" srcId="{73612A43-7B3F-402F-BEE9-35F52BF6606F}" destId="{6796F4C9-81C1-41B9-8E66-BC59A1E6A3A8}" srcOrd="4" destOrd="0" presId="urn:microsoft.com/office/officeart/2005/8/layout/vList2"/>
    <dgm:cxn modelId="{81F5B1B8-08FC-42C0-8964-C88A3E597286}" type="presParOf" srcId="{73612A43-7B3F-402F-BEE9-35F52BF6606F}" destId="{C84EFDA4-81BA-447B-8A59-FC9A97025374}" srcOrd="5" destOrd="0" presId="urn:microsoft.com/office/officeart/2005/8/layout/vList2"/>
    <dgm:cxn modelId="{2DD12712-FE2A-4731-B1A2-C25C0B77B01B}" type="presParOf" srcId="{73612A43-7B3F-402F-BEE9-35F52BF6606F}" destId="{F4A6A9F0-0BAA-4590-B0A0-69A369961BA5}" srcOrd="6"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B029639-5207-405F-A227-AB9E8E4C817A}">
      <dsp:nvSpPr>
        <dsp:cNvPr id="0" name=""/>
        <dsp:cNvSpPr/>
      </dsp:nvSpPr>
      <dsp:spPr>
        <a:xfrm>
          <a:off x="0" y="565347"/>
          <a:ext cx="7343800" cy="42961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b="1" i="0" kern="1200" baseline="0" dirty="0" smtClean="0"/>
            <a:t>1.При возникновении ситуации связанной с техническими проблема и неполадками необходимо обращаться в соответствующий отдел технической службы.</a:t>
          </a:r>
          <a:endParaRPr lang="ru-RU" sz="1400" b="0" i="0" kern="1200" baseline="0" dirty="0"/>
        </a:p>
      </dsp:txBody>
      <dsp:txXfrm>
        <a:off x="0" y="565347"/>
        <a:ext cx="7343800" cy="429617"/>
      </dsp:txXfrm>
    </dsp:sp>
    <dsp:sp modelId="{D49CE3F8-996A-4CD8-BF05-FCF088DE02C7}">
      <dsp:nvSpPr>
        <dsp:cNvPr id="0" name=""/>
        <dsp:cNvSpPr/>
      </dsp:nvSpPr>
      <dsp:spPr>
        <a:xfrm>
          <a:off x="0" y="1262893"/>
          <a:ext cx="7343800" cy="42961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b="0" i="0" kern="1200" baseline="0" dirty="0" smtClean="0"/>
            <a:t>2.При возникновении проблемы с водоснабжением в номере или на этаже необходимо выяснить, сколько времени понадобится для устранения неполадок.</a:t>
          </a:r>
          <a:endParaRPr lang="ru-RU" sz="1400" b="0" i="0" kern="1200" baseline="0" dirty="0"/>
        </a:p>
      </dsp:txBody>
      <dsp:txXfrm>
        <a:off x="0" y="1262893"/>
        <a:ext cx="7343800" cy="429617"/>
      </dsp:txXfrm>
    </dsp:sp>
    <dsp:sp modelId="{6796F4C9-81C1-41B9-8E66-BC59A1E6A3A8}">
      <dsp:nvSpPr>
        <dsp:cNvPr id="0" name=""/>
        <dsp:cNvSpPr/>
      </dsp:nvSpPr>
      <dsp:spPr>
        <a:xfrm>
          <a:off x="0" y="1725649"/>
          <a:ext cx="7343800" cy="42961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b="0" i="0" kern="1200" baseline="0" dirty="0" smtClean="0"/>
            <a:t>3.Если для устранения неполадок потребуется время от 30 минут до одного часа, необходимо принести извинения гостю и гарантировать ему устранение неполадки в течение заявленного техниками времени.</a:t>
          </a:r>
          <a:endParaRPr lang="ru-RU" sz="1400" b="0" i="0" kern="1200" baseline="0" dirty="0"/>
        </a:p>
      </dsp:txBody>
      <dsp:txXfrm>
        <a:off x="0" y="1725649"/>
        <a:ext cx="7343800" cy="429617"/>
      </dsp:txXfrm>
    </dsp:sp>
    <dsp:sp modelId="{F4A6A9F0-0BAA-4590-B0A0-69A369961BA5}">
      <dsp:nvSpPr>
        <dsp:cNvPr id="0" name=""/>
        <dsp:cNvSpPr/>
      </dsp:nvSpPr>
      <dsp:spPr>
        <a:xfrm>
          <a:off x="0" y="2233671"/>
          <a:ext cx="7343800" cy="80641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b="0" i="0" kern="1200" baseline="0" dirty="0" smtClean="0"/>
            <a:t>4.Если для устранения неполадок требуется больше одного часа, то необходимо предложить гостю переселиться в другой номер или на другой этаж. При этом обязательно извиниться перед гостем, номер должен быть той же категории или выше по категории занимаемого гостем номера, если нет свободных номеров соответствующей категории. Если гость переселяется в номер высшей категории, то доплата за разницу стоимости номеров не взимается.</a:t>
          </a:r>
          <a:endParaRPr lang="ru-RU" sz="1400" b="0" i="0" kern="1200" baseline="0" dirty="0"/>
        </a:p>
      </dsp:txBody>
      <dsp:txXfrm>
        <a:off x="0" y="2233671"/>
        <a:ext cx="7343800" cy="80641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05.05.2023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05.05.2023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05.05.2023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05.05.2023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05.05.2023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05.05.2023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05.05.2023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05.05.2023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ru-RU" sz="3600" dirty="0" smtClean="0">
                <a:latin typeface="Times New Roman" pitchFamily="18" charset="0"/>
                <a:cs typeface="Times New Roman" pitchFamily="18" charset="0"/>
              </a:rPr>
              <a:t>Разбор и решение производственных ситуаций, связанных с неисправностями систем жизнеобеспечения гостиниц</a:t>
            </a:r>
            <a:endParaRPr lang="ru-RU" sz="36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403648" y="4365104"/>
            <a:ext cx="6400800" cy="1752600"/>
          </a:xfrm>
        </p:spPr>
        <p:txBody>
          <a:bodyPr>
            <a:normAutofit fontScale="77500" lnSpcReduction="20000"/>
          </a:bodyPr>
          <a:lstStyle/>
          <a:p>
            <a:r>
              <a:rPr lang="ru-RU" dirty="0" smtClean="0"/>
              <a:t>Пособие для выполнения практических работ по дисциплине «</a:t>
            </a:r>
            <a:r>
              <a:rPr lang="ru-RU" b="1" dirty="0" smtClean="0"/>
              <a:t>Требования к зданиям и инженерным системам гостиничного предприятия»</a:t>
            </a:r>
          </a:p>
          <a:p>
            <a:r>
              <a:rPr lang="ru-RU" b="1" dirty="0" smtClean="0"/>
              <a:t>Специальность 43.02.14 «Гостиничное дело»</a:t>
            </a:r>
            <a:endParaRPr lang="ru-RU" dirty="0" smtClean="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412776"/>
            <a:ext cx="8229600" cy="1143000"/>
          </a:xfrm>
        </p:spPr>
        <p:txBody>
          <a:bodyPr>
            <a:normAutofit fontScale="90000"/>
          </a:bodyPr>
          <a:lstStyle/>
          <a:p>
            <a:r>
              <a:rPr lang="ru-RU" sz="2200" dirty="0" smtClean="0">
                <a:solidFill>
                  <a:srgbClr val="FF0000"/>
                </a:solidFill>
              </a:rPr>
              <a:t>Цель занятия: </a:t>
            </a:r>
            <a:r>
              <a:rPr lang="ru-RU" sz="2200" dirty="0" smtClean="0">
                <a:solidFill>
                  <a:srgbClr val="FF0000"/>
                </a:solidFill>
              </a:rPr>
              <a:t>Отработка алгоритма действий персонала гостиницы при возникновении неисправностей санитарно-технических систем</a:t>
            </a:r>
            <a:r>
              <a:rPr lang="ru-RU" dirty="0" smtClean="0"/>
              <a:t/>
            </a:r>
            <a:br>
              <a:rPr lang="ru-RU" dirty="0" smtClean="0"/>
            </a:br>
            <a:endParaRPr lang="ru-RU" dirty="0"/>
          </a:p>
        </p:txBody>
      </p:sp>
      <p:sp>
        <p:nvSpPr>
          <p:cNvPr id="3" name="Содержимое 2"/>
          <p:cNvSpPr>
            <a:spLocks noGrp="1"/>
          </p:cNvSpPr>
          <p:nvPr>
            <p:ph idx="1"/>
          </p:nvPr>
        </p:nvSpPr>
        <p:spPr>
          <a:xfrm>
            <a:off x="467544" y="3284984"/>
            <a:ext cx="8229600" cy="2736304"/>
          </a:xfrm>
        </p:spPr>
        <p:txBody>
          <a:bodyPr>
            <a:normAutofit/>
          </a:bodyPr>
          <a:lstStyle/>
          <a:p>
            <a:pPr algn="ctr"/>
            <a:r>
              <a:rPr lang="ru-RU" dirty="0" smtClean="0"/>
              <a:t>В </a:t>
            </a:r>
            <a:r>
              <a:rPr lang="ru-RU" dirty="0" smtClean="0"/>
              <a:t>ходе занятия отрабатывается алгоритм действий различных служб гостиничного предприятия при обнаружении неисправностей инженерно-технических систем гостиниц</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b="1" dirty="0" smtClean="0"/>
              <a:t>Порядок устранения технических неисправностей в номерном фонде гостиницы</a:t>
            </a:r>
            <a:endParaRPr lang="ru-RU" b="1" dirty="0"/>
          </a:p>
        </p:txBody>
      </p:sp>
      <p:pic>
        <p:nvPicPr>
          <p:cNvPr id="1026" name="Picture 2" descr="C:\Users\budildina\Desktop\0d5f8da1ba7b14e7e532f49d09fa222e.jpg"/>
          <p:cNvPicPr>
            <a:picLocks noGrp="1" noChangeAspect="1" noChangeArrowheads="1"/>
          </p:cNvPicPr>
          <p:nvPr>
            <p:ph idx="1"/>
          </p:nvPr>
        </p:nvPicPr>
        <p:blipFill>
          <a:blip r:embed="rId2" cstate="print"/>
          <a:srcRect/>
          <a:stretch>
            <a:fillRect/>
          </a:stretch>
        </p:blipFill>
        <p:spPr bwMode="auto">
          <a:xfrm>
            <a:off x="467545" y="3429001"/>
            <a:ext cx="3456384" cy="2306524"/>
          </a:xfrm>
          <a:prstGeom prst="rect">
            <a:avLst/>
          </a:prstGeom>
          <a:noFill/>
        </p:spPr>
      </p:pic>
      <p:sp>
        <p:nvSpPr>
          <p:cNvPr id="5" name="Заголовок 1"/>
          <p:cNvSpPr txBox="1">
            <a:spLocks/>
          </p:cNvSpPr>
          <p:nvPr/>
        </p:nvSpPr>
        <p:spPr>
          <a:xfrm>
            <a:off x="2267744" y="2060848"/>
            <a:ext cx="4032448" cy="1224136"/>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3100" b="1" i="0" u="none" strike="noStrike" kern="1200" cap="none" spc="0" normalizeH="0" baseline="0" noProof="0" dirty="0" smtClean="0">
                <a:ln>
                  <a:noFill/>
                </a:ln>
                <a:solidFill>
                  <a:schemeClr val="tx1"/>
                </a:solidFill>
                <a:effectLst/>
                <a:uLnTx/>
                <a:uFillTx/>
                <a:latin typeface="+mj-lt"/>
                <a:ea typeface="+mj-ea"/>
                <a:cs typeface="+mj-cs"/>
              </a:rPr>
              <a:t>Действия горничной</a:t>
            </a:r>
            <a:endParaRPr kumimoji="0" lang="ru-RU" sz="4400" b="1" i="0" u="none" strike="noStrike" kern="1200" cap="none" spc="0" normalizeH="0" baseline="0" noProof="0" dirty="0">
              <a:ln>
                <a:noFill/>
              </a:ln>
              <a:solidFill>
                <a:schemeClr val="tx1"/>
              </a:solidFill>
              <a:effectLst/>
              <a:uLnTx/>
              <a:uFillTx/>
              <a:latin typeface="+mj-lt"/>
              <a:ea typeface="+mj-ea"/>
              <a:cs typeface="+mj-cs"/>
            </a:endParaRPr>
          </a:p>
        </p:txBody>
      </p:sp>
      <p:sp>
        <p:nvSpPr>
          <p:cNvPr id="6" name="Прямоугольник 5"/>
          <p:cNvSpPr/>
          <p:nvPr/>
        </p:nvSpPr>
        <p:spPr>
          <a:xfrm>
            <a:off x="4139952" y="3429000"/>
            <a:ext cx="4572000" cy="2380332"/>
          </a:xfrm>
          <a:prstGeom prst="rect">
            <a:avLst/>
          </a:prstGeom>
        </p:spPr>
        <p:txBody>
          <a:bodyPr wrap="square">
            <a:spAutoFit/>
          </a:bodyPr>
          <a:lstStyle/>
          <a:p>
            <a:r>
              <a:rPr lang="ru-RU" dirty="0" smtClean="0"/>
              <a:t>Во время уборки горничная может обнаружить какие- либо технические неполадки </a:t>
            </a:r>
            <a:r>
              <a:rPr lang="ru-RU" i="1" dirty="0" smtClean="0"/>
              <a:t>(</a:t>
            </a:r>
            <a:r>
              <a:rPr lang="ru-RU" i="1" dirty="0" err="1" smtClean="0"/>
              <a:t>Technical</a:t>
            </a:r>
            <a:r>
              <a:rPr lang="ru-RU" i="1" dirty="0" smtClean="0"/>
              <a:t> </a:t>
            </a:r>
            <a:r>
              <a:rPr lang="ru-RU" i="1" dirty="0" err="1" smtClean="0"/>
              <a:t>Discrepancy</a:t>
            </a:r>
            <a:r>
              <a:rPr lang="ru-RU" dirty="0" smtClean="0"/>
              <a:t>) в номере. В обязанность горничной входит проверка работы всего технического оборудования номера. Если горничной обнаружены какие-либо дефекты и неполадки, она сообщает об этом </a:t>
            </a:r>
            <a:r>
              <a:rPr lang="ru-RU" dirty="0" err="1" smtClean="0"/>
              <a:t>супервайзеру</a:t>
            </a:r>
            <a:r>
              <a:rPr lang="ru-RU" dirty="0" smtClean="0"/>
              <a:t>. </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b="1" dirty="0" smtClean="0"/>
              <a:t>Порядок устранения технических неисправностей в номерном фонде гостиницы</a:t>
            </a:r>
            <a:endParaRPr lang="ru-RU" b="1" dirty="0"/>
          </a:p>
        </p:txBody>
      </p:sp>
      <p:sp>
        <p:nvSpPr>
          <p:cNvPr id="5" name="Заголовок 1"/>
          <p:cNvSpPr txBox="1">
            <a:spLocks/>
          </p:cNvSpPr>
          <p:nvPr/>
        </p:nvSpPr>
        <p:spPr>
          <a:xfrm>
            <a:off x="2267744" y="2060848"/>
            <a:ext cx="4896544" cy="1224136"/>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3100" b="1" i="0" u="none" strike="noStrike" kern="1200" cap="none" spc="0" normalizeH="0" baseline="0" noProof="0" dirty="0" smtClean="0">
                <a:ln>
                  <a:noFill/>
                </a:ln>
                <a:solidFill>
                  <a:schemeClr val="tx1"/>
                </a:solidFill>
                <a:effectLst/>
                <a:uLnTx/>
                <a:uFillTx/>
                <a:latin typeface="+mj-lt"/>
                <a:ea typeface="+mj-ea"/>
                <a:cs typeface="+mj-cs"/>
              </a:rPr>
              <a:t>Действия </a:t>
            </a:r>
            <a:r>
              <a:rPr kumimoji="0" lang="ru-RU" sz="3100" b="1" i="0" u="none" strike="noStrike" kern="1200" cap="none" spc="0" normalizeH="0" baseline="0" noProof="0" dirty="0" err="1" smtClean="0">
                <a:ln>
                  <a:noFill/>
                </a:ln>
                <a:solidFill>
                  <a:schemeClr val="tx1"/>
                </a:solidFill>
                <a:effectLst/>
                <a:uLnTx/>
                <a:uFillTx/>
                <a:latin typeface="+mj-lt"/>
                <a:ea typeface="+mj-ea"/>
                <a:cs typeface="+mj-cs"/>
              </a:rPr>
              <a:t>супервайзера</a:t>
            </a:r>
            <a:endParaRPr kumimoji="0" lang="ru-RU" sz="4400" b="1" i="0" u="none" strike="noStrike" kern="1200" cap="none" spc="0" normalizeH="0" baseline="0" noProof="0" dirty="0">
              <a:ln>
                <a:noFill/>
              </a:ln>
              <a:solidFill>
                <a:schemeClr val="tx1"/>
              </a:solidFill>
              <a:effectLst/>
              <a:uLnTx/>
              <a:uFillTx/>
              <a:latin typeface="+mj-lt"/>
              <a:ea typeface="+mj-ea"/>
              <a:cs typeface="+mj-cs"/>
            </a:endParaRPr>
          </a:p>
        </p:txBody>
      </p:sp>
      <p:pic>
        <p:nvPicPr>
          <p:cNvPr id="2050" name="Picture 2" descr="C:\Users\budildina\Desktop\30205764_Subscription_XL.jpg"/>
          <p:cNvPicPr>
            <a:picLocks noChangeAspect="1" noChangeArrowheads="1"/>
          </p:cNvPicPr>
          <p:nvPr/>
        </p:nvPicPr>
        <p:blipFill>
          <a:blip r:embed="rId2" cstate="print"/>
          <a:srcRect/>
          <a:stretch>
            <a:fillRect/>
          </a:stretch>
        </p:blipFill>
        <p:spPr bwMode="auto">
          <a:xfrm>
            <a:off x="611560" y="3068960"/>
            <a:ext cx="2491676" cy="1654696"/>
          </a:xfrm>
          <a:prstGeom prst="rect">
            <a:avLst/>
          </a:prstGeom>
          <a:noFill/>
        </p:spPr>
      </p:pic>
      <p:sp>
        <p:nvSpPr>
          <p:cNvPr id="2051" name="Rectangle 3"/>
          <p:cNvSpPr>
            <a:spLocks noChangeArrowheads="1"/>
          </p:cNvSpPr>
          <p:nvPr/>
        </p:nvSpPr>
        <p:spPr bwMode="auto">
          <a:xfrm>
            <a:off x="3275856" y="3032375"/>
            <a:ext cx="5400600" cy="33855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rgbClr val="646464"/>
                </a:solidFill>
                <a:effectLst/>
                <a:latin typeface="Arial" pitchFamily="34" charset="0"/>
                <a:ea typeface="Times New Roman" pitchFamily="18" charset="0"/>
                <a:cs typeface="Arial" pitchFamily="34" charset="0"/>
              </a:rPr>
              <a:t>Супервайзер</a:t>
            </a:r>
            <a:r>
              <a:rPr kumimoji="0" lang="ru-RU" sz="1400" b="0" i="0" u="none" strike="noStrike" cap="none" normalizeH="0" baseline="0" dirty="0" smtClean="0">
                <a:ln>
                  <a:noFill/>
                </a:ln>
                <a:solidFill>
                  <a:srgbClr val="646464"/>
                </a:solidFill>
                <a:effectLst/>
                <a:latin typeface="Arial" pitchFamily="34" charset="0"/>
                <a:ea typeface="Times New Roman" pitchFamily="18" charset="0"/>
                <a:cs typeface="Arial" pitchFamily="34" charset="0"/>
              </a:rPr>
              <a:t>, в свою очередь, фиксирует данный факт в соответствующем поэтажном листе</a:t>
            </a:r>
            <a:r>
              <a:rPr kumimoji="0" lang="ru-RU" sz="1400" b="0" i="0" u="none" strike="noStrike" cap="none" normalizeH="0" baseline="0" dirty="0" smtClean="0">
                <a:ln>
                  <a:noFill/>
                </a:ln>
                <a:solidFill>
                  <a:srgbClr val="646464"/>
                </a:solidFill>
                <a:effectLst/>
                <a:latin typeface="Calibri"/>
                <a:ea typeface="Times New Roman" pitchFamily="18" charset="0"/>
                <a:cs typeface="Arial" pitchFamily="34" charset="0"/>
              </a:rPr>
              <a:t> </a:t>
            </a:r>
            <a:r>
              <a:rPr kumimoji="0" lang="ru-RU" sz="1400" b="0" i="1" u="none" strike="noStrike" cap="none" normalizeH="0" baseline="0" dirty="0" smtClean="0">
                <a:ln>
                  <a:noFill/>
                </a:ln>
                <a:solidFill>
                  <a:srgbClr val="646464"/>
                </a:solidFill>
                <a:effectLst/>
                <a:latin typeface="Arial" pitchFamily="34" charset="0"/>
                <a:ea typeface="Times New Roman" pitchFamily="18" charset="0"/>
                <a:cs typeface="Arial" pitchFamily="34" charset="0"/>
              </a:rPr>
              <a:t>(</a:t>
            </a:r>
            <a:r>
              <a:rPr kumimoji="0" lang="ru-RU" sz="1400" b="0" i="1" u="none" strike="noStrike" cap="none" normalizeH="0" baseline="0" dirty="0" err="1" smtClean="0">
                <a:ln>
                  <a:noFill/>
                </a:ln>
                <a:solidFill>
                  <a:srgbClr val="646464"/>
                </a:solidFill>
                <a:effectLst/>
                <a:latin typeface="Arial" pitchFamily="34" charset="0"/>
                <a:ea typeface="Times New Roman" pitchFamily="18" charset="0"/>
                <a:cs typeface="Arial" pitchFamily="34" charset="0"/>
              </a:rPr>
              <a:t>Floor</a:t>
            </a:r>
            <a:r>
              <a:rPr kumimoji="0" lang="ru-RU" sz="1400" b="0" i="1" u="none" strike="noStrike" cap="none" normalizeH="0" baseline="0" dirty="0" smtClean="0">
                <a:ln>
                  <a:noFill/>
                </a:ln>
                <a:solidFill>
                  <a:srgbClr val="646464"/>
                </a:solidFill>
                <a:effectLst/>
                <a:latin typeface="Arial" pitchFamily="34" charset="0"/>
                <a:ea typeface="Times New Roman" pitchFamily="18" charset="0"/>
                <a:cs typeface="Arial" pitchFamily="34" charset="0"/>
              </a:rPr>
              <a:t> </a:t>
            </a:r>
            <a:r>
              <a:rPr kumimoji="0" lang="ru-RU" sz="1400" b="0" i="1" u="none" strike="noStrike" cap="none" normalizeH="0" baseline="0" dirty="0" err="1" smtClean="0">
                <a:ln>
                  <a:noFill/>
                </a:ln>
                <a:solidFill>
                  <a:srgbClr val="646464"/>
                </a:solidFill>
                <a:effectLst/>
                <a:latin typeface="Arial" pitchFamily="34" charset="0"/>
                <a:ea typeface="Times New Roman" pitchFamily="18" charset="0"/>
                <a:cs typeface="Arial" pitchFamily="34" charset="0"/>
              </a:rPr>
              <a:t>Report</a:t>
            </a:r>
            <a:r>
              <a:rPr kumimoji="0" lang="ru-RU" sz="1400" b="0" i="1" u="none" strike="noStrike" cap="none" normalizeH="0" baseline="0" dirty="0" smtClean="0">
                <a:ln>
                  <a:noFill/>
                </a:ln>
                <a:solidFill>
                  <a:srgbClr val="646464"/>
                </a:solidFill>
                <a:effectLst/>
                <a:latin typeface="Arial" pitchFamily="34" charset="0"/>
                <a:ea typeface="Times New Roman" pitchFamily="18" charset="0"/>
                <a:cs typeface="Arial" pitchFamily="34" charset="0"/>
              </a:rPr>
              <a:t>,)</a:t>
            </a:r>
            <a:r>
              <a:rPr kumimoji="0" lang="ru-RU" sz="1400" b="0" i="0" u="none" strike="noStrike" cap="none" normalizeH="0" baseline="0" dirty="0" smtClean="0">
                <a:ln>
                  <a:noFill/>
                </a:ln>
                <a:solidFill>
                  <a:srgbClr val="646464"/>
                </a:solidFill>
                <a:effectLst/>
                <a:latin typeface="Calibri"/>
                <a:ea typeface="Times New Roman" pitchFamily="18" charset="0"/>
                <a:cs typeface="Arial" pitchFamily="34" charset="0"/>
              </a:rPr>
              <a:t> </a:t>
            </a:r>
            <a:r>
              <a:rPr kumimoji="0" lang="ru-RU" sz="1400" b="0" i="0" u="none" strike="noStrike" cap="none" normalizeH="0" baseline="0" dirty="0" smtClean="0">
                <a:ln>
                  <a:noFill/>
                </a:ln>
                <a:solidFill>
                  <a:srgbClr val="646464"/>
                </a:solidFill>
                <a:effectLst/>
                <a:latin typeface="Arial" pitchFamily="34" charset="0"/>
                <a:ea typeface="Times New Roman" pitchFamily="18" charset="0"/>
                <a:cs typeface="Arial" pitchFamily="34" charset="0"/>
              </a:rPr>
              <a:t>и оформляет заявку на ремонт</a:t>
            </a:r>
            <a:r>
              <a:rPr kumimoji="0" lang="ru-RU" sz="1400" b="0" i="0" u="none" strike="noStrike" cap="none" normalizeH="0" baseline="0" dirty="0" smtClean="0">
                <a:ln>
                  <a:noFill/>
                </a:ln>
                <a:solidFill>
                  <a:srgbClr val="646464"/>
                </a:solidFill>
                <a:effectLst/>
                <a:latin typeface="Calibri"/>
                <a:ea typeface="Times New Roman" pitchFamily="18" charset="0"/>
                <a:cs typeface="Arial" pitchFamily="34" charset="0"/>
              </a:rPr>
              <a:t> </a:t>
            </a:r>
            <a:r>
              <a:rPr kumimoji="0" lang="ru-RU" sz="1400" b="0" i="1" u="none" strike="noStrike" cap="none" normalizeH="0" baseline="0" dirty="0" smtClean="0">
                <a:ln>
                  <a:noFill/>
                </a:ln>
                <a:solidFill>
                  <a:srgbClr val="646464"/>
                </a:solidFill>
                <a:effectLst/>
                <a:latin typeface="Arial" pitchFamily="34" charset="0"/>
                <a:ea typeface="Times New Roman" pitchFamily="18" charset="0"/>
                <a:cs typeface="Arial" pitchFamily="34" charset="0"/>
              </a:rPr>
              <a:t>(</a:t>
            </a:r>
            <a:r>
              <a:rPr kumimoji="0" lang="ru-RU" sz="1400" b="0" i="1" u="none" strike="noStrike" cap="none" normalizeH="0" baseline="0" dirty="0" err="1" smtClean="0">
                <a:ln>
                  <a:noFill/>
                </a:ln>
                <a:solidFill>
                  <a:srgbClr val="646464"/>
                </a:solidFill>
                <a:effectLst/>
                <a:latin typeface="Arial" pitchFamily="34" charset="0"/>
                <a:ea typeface="Times New Roman" pitchFamily="18" charset="0"/>
                <a:cs typeface="Arial" pitchFamily="34" charset="0"/>
              </a:rPr>
              <a:t>Repair</a:t>
            </a:r>
            <a:r>
              <a:rPr kumimoji="0" lang="ru-RU" sz="1400" b="0" i="1" u="none" strike="noStrike" cap="none" normalizeH="0" baseline="0" dirty="0" smtClean="0">
                <a:ln>
                  <a:noFill/>
                </a:ln>
                <a:solidFill>
                  <a:srgbClr val="646464"/>
                </a:solidFill>
                <a:effectLst/>
                <a:latin typeface="Arial" pitchFamily="34" charset="0"/>
                <a:ea typeface="Times New Roman" pitchFamily="18" charset="0"/>
                <a:cs typeface="Arial" pitchFamily="34" charset="0"/>
              </a:rPr>
              <a:t> </a:t>
            </a:r>
            <a:r>
              <a:rPr kumimoji="0" lang="ru-RU" sz="1400" b="0" i="1" u="none" strike="noStrike" cap="none" normalizeH="0" baseline="0" dirty="0" err="1" smtClean="0">
                <a:ln>
                  <a:noFill/>
                </a:ln>
                <a:solidFill>
                  <a:srgbClr val="646464"/>
                </a:solidFill>
                <a:effectLst/>
                <a:latin typeface="Arial" pitchFamily="34" charset="0"/>
                <a:ea typeface="Times New Roman" pitchFamily="18" charset="0"/>
                <a:cs typeface="Arial" pitchFamily="34" charset="0"/>
              </a:rPr>
              <a:t>Request</a:t>
            </a:r>
            <a:r>
              <a:rPr kumimoji="0" lang="ru-RU" sz="1400" b="0" i="1" u="none" strike="noStrike" cap="none" normalizeH="0" baseline="0" dirty="0" smtClean="0">
                <a:ln>
                  <a:noFill/>
                </a:ln>
                <a:solidFill>
                  <a:srgbClr val="646464"/>
                </a:solidFill>
                <a:effectLst/>
                <a:latin typeface="Arial" pitchFamily="34" charset="0"/>
                <a:ea typeface="Times New Roman" pitchFamily="18" charset="0"/>
                <a:cs typeface="Arial" pitchFamily="34" charset="0"/>
              </a:rPr>
              <a:t> </a:t>
            </a:r>
            <a:r>
              <a:rPr kumimoji="0" lang="ru-RU" sz="1400" b="0" i="1" u="none" strike="noStrike" cap="none" normalizeH="0" baseline="0" dirty="0" err="1" smtClean="0">
                <a:ln>
                  <a:noFill/>
                </a:ln>
                <a:solidFill>
                  <a:srgbClr val="646464"/>
                </a:solidFill>
                <a:effectLst/>
                <a:latin typeface="Arial" pitchFamily="34" charset="0"/>
                <a:ea typeface="Times New Roman" pitchFamily="18" charset="0"/>
                <a:cs typeface="Arial" pitchFamily="34" charset="0"/>
              </a:rPr>
              <a:t>Form</a:t>
            </a:r>
            <a:r>
              <a:rPr kumimoji="0" lang="ru-RU" sz="1400" b="0" i="1" u="none" strike="noStrike" cap="none" normalizeH="0" baseline="0" dirty="0" smtClean="0">
                <a:ln>
                  <a:noFill/>
                </a:ln>
                <a:solidFill>
                  <a:srgbClr val="646464"/>
                </a:solidFill>
                <a:effectLst/>
                <a:latin typeface="Arial" pitchFamily="34" charset="0"/>
                <a:ea typeface="Times New Roman" pitchFamily="18" charset="0"/>
                <a:cs typeface="Arial" pitchFamily="34" charset="0"/>
              </a:rPr>
              <a:t>)</a:t>
            </a:r>
            <a:r>
              <a:rPr kumimoji="0" lang="ru-RU" sz="1400" b="0" i="0" u="none" strike="noStrike" cap="none" normalizeH="0" baseline="0" dirty="0" smtClean="0">
                <a:ln>
                  <a:noFill/>
                </a:ln>
                <a:solidFill>
                  <a:srgbClr val="646464"/>
                </a:solidFill>
                <a:effectLst/>
                <a:latin typeface="Calibri"/>
                <a:ea typeface="Times New Roman" pitchFamily="18" charset="0"/>
                <a:cs typeface="Arial" pitchFamily="34" charset="0"/>
              </a:rPr>
              <a:t> </a:t>
            </a:r>
            <a:r>
              <a:rPr kumimoji="0" lang="ru-RU" sz="1400" b="0" i="0" u="none" strike="noStrike" cap="none" normalizeH="0" baseline="0" dirty="0" smtClean="0">
                <a:ln>
                  <a:noFill/>
                </a:ln>
                <a:solidFill>
                  <a:srgbClr val="646464"/>
                </a:solidFill>
                <a:effectLst/>
                <a:latin typeface="Arial" pitchFamily="34" charset="0"/>
                <a:ea typeface="Times New Roman" pitchFamily="18" charset="0"/>
                <a:cs typeface="Arial" pitchFamily="34" charset="0"/>
              </a:rPr>
              <a:t>в инженерно-техническую службу гостиницы. Бланк заявки на ремонт представляет собой документ, состоящий из трех экземпляров разной по цвету специальной бумаги, которая при заполнении обеспечивает копировальный эффект. В заявке </a:t>
            </a:r>
            <a:r>
              <a:rPr kumimoji="0" lang="ru-RU" sz="1400" b="0" i="0" u="none" strike="noStrike" cap="none" normalizeH="0" baseline="0" dirty="0" err="1" smtClean="0">
                <a:ln>
                  <a:noFill/>
                </a:ln>
                <a:solidFill>
                  <a:srgbClr val="646464"/>
                </a:solidFill>
                <a:effectLst/>
                <a:latin typeface="Arial" pitchFamily="34" charset="0"/>
                <a:ea typeface="Times New Roman" pitchFamily="18" charset="0"/>
                <a:cs typeface="Arial" pitchFamily="34" charset="0"/>
              </a:rPr>
              <a:t>супервайзер</a:t>
            </a:r>
            <a:r>
              <a:rPr kumimoji="0" lang="ru-RU" sz="1400" b="0" i="0" u="none" strike="noStrike" cap="none" normalizeH="0" baseline="0" dirty="0" smtClean="0">
                <a:ln>
                  <a:noFill/>
                </a:ln>
                <a:solidFill>
                  <a:srgbClr val="646464"/>
                </a:solidFill>
                <a:effectLst/>
                <a:latin typeface="Arial" pitchFamily="34" charset="0"/>
                <a:ea typeface="Times New Roman" pitchFamily="18" charset="0"/>
                <a:cs typeface="Arial" pitchFamily="34" charset="0"/>
              </a:rPr>
              <a:t> указывает номер комнаты, объект неисправности, дату, время, ставит свою подпись.</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646464"/>
                </a:solidFill>
                <a:effectLst/>
                <a:latin typeface="Arial" pitchFamily="34" charset="0"/>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646464"/>
                </a:solidFill>
                <a:effectLst/>
                <a:latin typeface="Arial" pitchFamily="34" charset="0"/>
                <a:ea typeface="Times New Roman" pitchFamily="18" charset="0"/>
                <a:cs typeface="Arial" pitchFamily="34" charset="0"/>
              </a:rPr>
              <a:t>Помимо этого часто указывается степень срочности ремонта:</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400" b="0" i="0" u="none" strike="noStrike" cap="none" normalizeH="0" baseline="0" dirty="0" smtClean="0">
                <a:ln>
                  <a:noFill/>
                </a:ln>
                <a:solidFill>
                  <a:srgbClr val="646464"/>
                </a:solidFill>
                <a:effectLst/>
                <a:latin typeface="Arial" pitchFamily="34" charset="0"/>
                <a:ea typeface="Times New Roman" pitchFamily="18" charset="0"/>
                <a:cs typeface="Arial" pitchFamily="34" charset="0"/>
              </a:rPr>
              <a:t>а) очень срочно, выполнить немедленно;</a:t>
            </a:r>
            <a:endParaRPr kumimoji="0" lang="ru-RU" sz="1400" b="0" i="0" u="none" strike="noStrike" cap="none" normalizeH="0" baseline="0" dirty="0" smtClean="0">
              <a:ln>
                <a:noFill/>
              </a:ln>
              <a:solidFill>
                <a:srgbClr val="646464"/>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400" b="0" i="0" u="none" strike="noStrike" cap="none" normalizeH="0" baseline="0" dirty="0" smtClean="0">
                <a:ln>
                  <a:noFill/>
                </a:ln>
                <a:solidFill>
                  <a:srgbClr val="646464"/>
                </a:solidFill>
                <a:effectLst/>
                <a:latin typeface="Arial" pitchFamily="34" charset="0"/>
                <a:ea typeface="Times New Roman" pitchFamily="18" charset="0"/>
                <a:cs typeface="Arial" pitchFamily="34" charset="0"/>
              </a:rPr>
              <a:t>б) сделать в течение ближайших 24 часов;</a:t>
            </a:r>
            <a:endParaRPr kumimoji="0" lang="ru-RU" sz="1400" b="0" i="0" u="none" strike="noStrike" cap="none" normalizeH="0" baseline="0" dirty="0" smtClean="0">
              <a:ln>
                <a:noFill/>
              </a:ln>
              <a:solidFill>
                <a:srgbClr val="646464"/>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400" b="0" i="0" u="none" strike="noStrike" cap="none" normalizeH="0" baseline="0" dirty="0" smtClean="0">
                <a:ln>
                  <a:noFill/>
                </a:ln>
                <a:solidFill>
                  <a:srgbClr val="646464"/>
                </a:solidFill>
                <a:effectLst/>
                <a:latin typeface="Arial" pitchFamily="34" charset="0"/>
                <a:ea typeface="Times New Roman" pitchFamily="18" charset="0"/>
                <a:cs typeface="Arial" pitchFamily="34" charset="0"/>
              </a:rPr>
              <a:t>в) сделать по возможности быстро.</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1763688" y="260648"/>
            <a:ext cx="5904656" cy="21602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3851920" y="692696"/>
            <a:ext cx="3528392" cy="1143000"/>
          </a:xfrm>
        </p:spPr>
        <p:txBody>
          <a:bodyPr>
            <a:normAutofit/>
          </a:bodyPr>
          <a:lstStyle/>
          <a:p>
            <a:r>
              <a:rPr lang="ru-RU" sz="1800" dirty="0" smtClean="0"/>
              <a:t>Бланк заявки на ремонт представляет собой документ, состоящий из трех экземпляров</a:t>
            </a:r>
            <a:endParaRPr lang="ru-RU" sz="1800" dirty="0"/>
          </a:p>
        </p:txBody>
      </p:sp>
      <p:pic>
        <p:nvPicPr>
          <p:cNvPr id="16386" name="Picture 2" descr="C:\Users\budildina\Desktop\maintenance-request-form-01.jpg"/>
          <p:cNvPicPr>
            <a:picLocks noGrp="1" noChangeAspect="1" noChangeArrowheads="1"/>
          </p:cNvPicPr>
          <p:nvPr>
            <p:ph idx="1"/>
          </p:nvPr>
        </p:nvPicPr>
        <p:blipFill>
          <a:blip r:embed="rId2" cstate="print"/>
          <a:srcRect/>
          <a:stretch>
            <a:fillRect/>
          </a:stretch>
        </p:blipFill>
        <p:spPr bwMode="auto">
          <a:xfrm>
            <a:off x="2051720" y="260648"/>
            <a:ext cx="1676660" cy="2169795"/>
          </a:xfrm>
          <a:prstGeom prst="rect">
            <a:avLst/>
          </a:prstGeom>
          <a:noFill/>
          <a:ln w="9525">
            <a:solidFill>
              <a:schemeClr val="tx1"/>
            </a:solidFill>
          </a:ln>
        </p:spPr>
      </p:pic>
      <p:sp>
        <p:nvSpPr>
          <p:cNvPr id="6" name="Скругленный прямоугольник 5"/>
          <p:cNvSpPr/>
          <p:nvPr/>
        </p:nvSpPr>
        <p:spPr>
          <a:xfrm>
            <a:off x="1043608" y="3212976"/>
            <a:ext cx="1728192"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Остается в АХС</a:t>
            </a:r>
            <a:endParaRPr lang="ru-RU" dirty="0"/>
          </a:p>
        </p:txBody>
      </p:sp>
      <p:sp>
        <p:nvSpPr>
          <p:cNvPr id="7" name="Скругленный прямоугольник 6"/>
          <p:cNvSpPr/>
          <p:nvPr/>
        </p:nvSpPr>
        <p:spPr>
          <a:xfrm>
            <a:off x="3707904" y="3284984"/>
            <a:ext cx="1728192"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Наплавляется в инженерно техническую службу</a:t>
            </a:r>
            <a:endParaRPr lang="ru-RU" dirty="0"/>
          </a:p>
        </p:txBody>
      </p:sp>
      <p:sp>
        <p:nvSpPr>
          <p:cNvPr id="8" name="Скругленный прямоугольник 7"/>
          <p:cNvSpPr/>
          <p:nvPr/>
        </p:nvSpPr>
        <p:spPr>
          <a:xfrm>
            <a:off x="6300192" y="3284984"/>
            <a:ext cx="1728192"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t>Работнику инженерной службы, выполняющему заявку</a:t>
            </a:r>
            <a:endParaRPr lang="ru-RU" sz="1600" dirty="0"/>
          </a:p>
        </p:txBody>
      </p:sp>
      <p:cxnSp>
        <p:nvCxnSpPr>
          <p:cNvPr id="12" name="Прямая со стрелкой 11"/>
          <p:cNvCxnSpPr/>
          <p:nvPr/>
        </p:nvCxnSpPr>
        <p:spPr>
          <a:xfrm>
            <a:off x="4283968" y="2420888"/>
            <a:ext cx="0"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flipH="1">
            <a:off x="2195736" y="2420888"/>
            <a:ext cx="216024"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a:off x="7308304" y="4437112"/>
            <a:ext cx="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p:cNvCxnSpPr/>
          <p:nvPr/>
        </p:nvCxnSpPr>
        <p:spPr>
          <a:xfrm flipH="1">
            <a:off x="1763688" y="4653136"/>
            <a:ext cx="554461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flipV="1">
            <a:off x="1763688" y="3717032"/>
            <a:ext cx="0"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Прямоугольник 27"/>
          <p:cNvSpPr/>
          <p:nvPr/>
        </p:nvSpPr>
        <p:spPr>
          <a:xfrm>
            <a:off x="539552" y="4797152"/>
            <a:ext cx="7992888" cy="2092881"/>
          </a:xfrm>
          <a:prstGeom prst="rect">
            <a:avLst/>
          </a:prstGeom>
        </p:spPr>
        <p:txBody>
          <a:bodyPr wrap="square">
            <a:spAutoFit/>
          </a:bodyPr>
          <a:lstStyle/>
          <a:p>
            <a:pPr algn="just"/>
            <a:r>
              <a:rPr lang="ru-RU" sz="1400" dirty="0" smtClean="0"/>
              <a:t>         Первоначально два из трех экземпляров заявки поступают в инженерно-техническую службу. Далее осуществляется необходимый ремонт. Далее служащий инженерно-технической службы, производивший ремонт, или его руководитель делают соответствующие записи в своей части бланка заявки на ремонт. В итоге один экземпляр бланка остается в инженерно-технической службе для отчетности. Другой экземпляр возвращается в АХС. Руководитель службы хозяйственного обеспечения или сто заместитель, удостоверившись в том, что заявка выполнена качественно, делают необходимые пометки на своих двух экземплярах документа, которые будут храниться в службе для отчетности, как и другие документы, не менее года. </a:t>
            </a:r>
          </a:p>
          <a:p>
            <a:endParaRPr lang="ru-RU" dirty="0"/>
          </a:p>
        </p:txBody>
      </p:sp>
      <p:cxnSp>
        <p:nvCxnSpPr>
          <p:cNvPr id="31" name="Прямая со стрелкой 30"/>
          <p:cNvCxnSpPr/>
          <p:nvPr/>
        </p:nvCxnSpPr>
        <p:spPr>
          <a:xfrm>
            <a:off x="5148064" y="2420888"/>
            <a:ext cx="0"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Прямая со стрелкой 32"/>
          <p:cNvCxnSpPr>
            <a:stCxn id="7" idx="3"/>
            <a:endCxn id="8" idx="1"/>
          </p:cNvCxnSpPr>
          <p:nvPr/>
        </p:nvCxnSpPr>
        <p:spPr>
          <a:xfrm>
            <a:off x="5436096" y="3861048"/>
            <a:ext cx="86409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p:txBody>
          <a:bodyPr>
            <a:normAutofit fontScale="90000"/>
          </a:bodyPr>
          <a:lstStyle/>
          <a:p>
            <a:r>
              <a:rPr lang="ru-RU" sz="3100" b="1" dirty="0" smtClean="0"/>
              <a:t>Порядок устранения технических неисправностей в номерном фонде гостиницы</a:t>
            </a:r>
            <a:endParaRPr lang="ru-RU" b="1" dirty="0"/>
          </a:p>
        </p:txBody>
      </p:sp>
      <p:sp>
        <p:nvSpPr>
          <p:cNvPr id="5" name="Заголовок 1"/>
          <p:cNvSpPr txBox="1">
            <a:spLocks/>
          </p:cNvSpPr>
          <p:nvPr/>
        </p:nvSpPr>
        <p:spPr>
          <a:xfrm>
            <a:off x="2123728" y="1628800"/>
            <a:ext cx="4896544" cy="432048"/>
          </a:xfrm>
          <a:prstGeom prst="rect">
            <a:avLst/>
          </a:prstGeom>
        </p:spPr>
        <p:txBody>
          <a:bodyPr vert="horz" lIns="91440" tIns="45720" rIns="91440" bIns="45720" rtlCol="0" anchor="ctr">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3100" b="1" i="0" u="none" strike="noStrike" kern="1200" cap="none" spc="0" normalizeH="0" baseline="0" noProof="0" dirty="0" smtClean="0">
                <a:ln>
                  <a:noFill/>
                </a:ln>
                <a:solidFill>
                  <a:schemeClr val="tx1"/>
                </a:solidFill>
                <a:effectLst/>
                <a:uLnTx/>
                <a:uFillTx/>
                <a:latin typeface="+mj-lt"/>
                <a:ea typeface="+mj-ea"/>
                <a:cs typeface="+mj-cs"/>
              </a:rPr>
              <a:t>Действия гостя</a:t>
            </a:r>
            <a:endParaRPr kumimoji="0" lang="ru-RU" sz="4400" b="1" i="0" u="none" strike="noStrike" kern="1200" cap="none" spc="0" normalizeH="0" baseline="0" noProof="0" dirty="0">
              <a:ln>
                <a:noFill/>
              </a:ln>
              <a:solidFill>
                <a:schemeClr val="tx1"/>
              </a:solidFill>
              <a:effectLst/>
              <a:uLnTx/>
              <a:uFillTx/>
              <a:latin typeface="+mj-lt"/>
              <a:ea typeface="+mj-ea"/>
              <a:cs typeface="+mj-cs"/>
            </a:endParaRPr>
          </a:p>
        </p:txBody>
      </p:sp>
      <p:sp>
        <p:nvSpPr>
          <p:cNvPr id="6" name="Прямоугольник 5"/>
          <p:cNvSpPr/>
          <p:nvPr/>
        </p:nvSpPr>
        <p:spPr>
          <a:xfrm>
            <a:off x="5292080" y="2924944"/>
            <a:ext cx="3384376" cy="3416320"/>
          </a:xfrm>
          <a:prstGeom prst="rect">
            <a:avLst/>
          </a:prstGeom>
        </p:spPr>
        <p:txBody>
          <a:bodyPr wrap="square">
            <a:spAutoFit/>
          </a:bodyPr>
          <a:lstStyle/>
          <a:p>
            <a:pPr algn="just"/>
            <a:r>
              <a:rPr lang="ru-RU" dirty="0" smtClean="0"/>
              <a:t>       Сам гость может дать знать персоналу отеля о том, что в его номере требуется устранить ту или иную техническую неисправность. Это возможно сделать, позвонив по соответствующему номеру телефона, посредством интерактивных телевизионных систем, а также с помощью специально разработанной для гостиниц карточки</a:t>
            </a:r>
            <a:endParaRPr lang="ru-RU" dirty="0"/>
          </a:p>
        </p:txBody>
      </p:sp>
      <p:pic>
        <p:nvPicPr>
          <p:cNvPr id="7" name="Рисунок 6" descr="Образец таблички о необходимости ремонтных работ в номере"/>
          <p:cNvPicPr/>
          <p:nvPr/>
        </p:nvPicPr>
        <p:blipFill>
          <a:blip r:embed="rId2" cstate="print"/>
          <a:srcRect/>
          <a:stretch>
            <a:fillRect/>
          </a:stretch>
        </p:blipFill>
        <p:spPr bwMode="auto">
          <a:xfrm>
            <a:off x="899592" y="2204864"/>
            <a:ext cx="4032447" cy="4234061"/>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p:txBody>
          <a:bodyPr>
            <a:normAutofit fontScale="90000"/>
          </a:bodyPr>
          <a:lstStyle/>
          <a:p>
            <a:r>
              <a:rPr lang="ru-RU" sz="3100" b="1" dirty="0" smtClean="0"/>
              <a:t>Порядок устранения технических неисправностей в номерном фонде гостиницы</a:t>
            </a:r>
            <a:endParaRPr lang="ru-RU" b="1" dirty="0"/>
          </a:p>
        </p:txBody>
      </p:sp>
      <p:sp>
        <p:nvSpPr>
          <p:cNvPr id="7" name="Заголовок 1"/>
          <p:cNvSpPr txBox="1">
            <a:spLocks/>
          </p:cNvSpPr>
          <p:nvPr/>
        </p:nvSpPr>
        <p:spPr>
          <a:xfrm>
            <a:off x="2267744" y="1556792"/>
            <a:ext cx="4896544" cy="100811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3100" b="1" i="0" u="none" strike="noStrike" kern="1200" cap="none" spc="0" normalizeH="0" baseline="0" noProof="0" dirty="0" smtClean="0">
                <a:ln>
                  <a:noFill/>
                </a:ln>
                <a:solidFill>
                  <a:schemeClr val="tx1"/>
                </a:solidFill>
                <a:effectLst/>
                <a:uLnTx/>
                <a:uFillTx/>
                <a:latin typeface="+mj-lt"/>
                <a:ea typeface="+mj-ea"/>
                <a:cs typeface="+mj-cs"/>
              </a:rPr>
              <a:t>Действия администратора</a:t>
            </a:r>
            <a:endParaRPr kumimoji="0" lang="ru-RU" sz="4400" b="1"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9" name="Схема 8"/>
          <p:cNvGraphicFramePr/>
          <p:nvPr/>
        </p:nvGraphicFramePr>
        <p:xfrm>
          <a:off x="1331640" y="2564904"/>
          <a:ext cx="7343800" cy="3960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r>
              <a:rPr lang="ru-RU" sz="1600" dirty="0" smtClean="0">
                <a:solidFill>
                  <a:srgbClr val="FF0000"/>
                </a:solidFill>
              </a:rPr>
              <a:t>Деловая игра (задание): отработать диалог с гостем, обращающимся по поводу поломки оборудования ( студенты разбиваются по парам гость-администратор, затем меняются)</a:t>
            </a:r>
          </a:p>
          <a:p>
            <a:pPr algn="ctr">
              <a:buNone/>
            </a:pPr>
            <a:r>
              <a:rPr lang="ru-RU" sz="1600" b="1" dirty="0" smtClean="0"/>
              <a:t>ПОМОЩЬ ГОСТЮ.  НЕ РАБОТАЕТ КОНДИЦИОНЕР (поломка крана, протечка и </a:t>
            </a:r>
            <a:r>
              <a:rPr lang="ru-RU" sz="1600" b="1" dirty="0" err="1" smtClean="0"/>
              <a:t>тд</a:t>
            </a:r>
            <a:r>
              <a:rPr lang="ru-RU" sz="1600" b="1" dirty="0" smtClean="0"/>
              <a:t>)</a:t>
            </a:r>
            <a:endParaRPr lang="ru-RU" sz="1600" dirty="0">
              <a:solidFill>
                <a:srgbClr val="FF0000"/>
              </a:solidFill>
            </a:endParaRPr>
          </a:p>
        </p:txBody>
      </p:sp>
      <p:sp>
        <p:nvSpPr>
          <p:cNvPr id="4" name="Заголовок 1"/>
          <p:cNvSpPr>
            <a:spLocks noGrp="1"/>
          </p:cNvSpPr>
          <p:nvPr>
            <p:ph type="title"/>
          </p:nvPr>
        </p:nvSpPr>
        <p:spPr/>
        <p:txBody>
          <a:bodyPr>
            <a:normAutofit fontScale="90000"/>
          </a:bodyPr>
          <a:lstStyle/>
          <a:p>
            <a:r>
              <a:rPr lang="ru-RU" sz="3100" b="1" dirty="0" smtClean="0"/>
              <a:t>Порядок устранения технических неисправностей в номерном фонде гостиницы</a:t>
            </a:r>
            <a:endParaRPr lang="ru-RU" b="1" dirty="0"/>
          </a:p>
        </p:txBody>
      </p:sp>
      <p:graphicFrame>
        <p:nvGraphicFramePr>
          <p:cNvPr id="5" name="Таблица 4"/>
          <p:cNvGraphicFramePr>
            <a:graphicFrameLocks noGrp="1"/>
          </p:cNvGraphicFramePr>
          <p:nvPr/>
        </p:nvGraphicFramePr>
        <p:xfrm>
          <a:off x="611560" y="2780928"/>
          <a:ext cx="8064896" cy="3900429"/>
        </p:xfrm>
        <a:graphic>
          <a:graphicData uri="http://schemas.openxmlformats.org/drawingml/2006/table">
            <a:tbl>
              <a:tblPr firstRow="1" bandRow="1">
                <a:tableStyleId>{5C22544A-7EE6-4342-B048-85BDC9FD1C3A}</a:tableStyleId>
              </a:tblPr>
              <a:tblGrid>
                <a:gridCol w="5747223"/>
                <a:gridCol w="1237553"/>
                <a:gridCol w="1080120"/>
              </a:tblGrid>
              <a:tr h="300033">
                <a:tc>
                  <a:txBody>
                    <a:bodyPr/>
                    <a:lstStyle/>
                    <a:p>
                      <a:r>
                        <a:rPr lang="ru-RU" sz="1200" dirty="0" smtClean="0"/>
                        <a:t>Действия администратора</a:t>
                      </a:r>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200" dirty="0" smtClean="0"/>
                        <a:t>Студент</a:t>
                      </a:r>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200" dirty="0" smtClean="0"/>
                        <a:t>Студент</a:t>
                      </a:r>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0033">
                <a:tc>
                  <a:txBody>
                    <a:bodyPr/>
                    <a:lstStyle/>
                    <a:p>
                      <a:pPr marL="342900" lvl="0" indent="-342900">
                        <a:lnSpc>
                          <a:spcPct val="115000"/>
                        </a:lnSpc>
                        <a:spcAft>
                          <a:spcPts val="0"/>
                        </a:spcAft>
                        <a:buFont typeface="+mj-lt"/>
                        <a:buNone/>
                      </a:pPr>
                      <a:r>
                        <a:rPr lang="ru-RU" sz="1200" dirty="0">
                          <a:latin typeface="Times New Roman"/>
                          <a:ea typeface="Times New Roman"/>
                          <a:cs typeface="Times New Roman"/>
                        </a:rPr>
                        <a:t>Приветствует гостя. Доброе утро/день! Представляется. Чем могу помочь?</a:t>
                      </a:r>
                      <a:endParaRPr lang="ru-RU" sz="12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dirty="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0033">
                <a:tc>
                  <a:txBody>
                    <a:bodyPr/>
                    <a:lstStyle/>
                    <a:p>
                      <a:pPr marL="342900" lvl="0" indent="-342900">
                        <a:lnSpc>
                          <a:spcPct val="115000"/>
                        </a:lnSpc>
                        <a:spcAft>
                          <a:spcPts val="0"/>
                        </a:spcAft>
                        <a:buFont typeface="+mj-lt"/>
                        <a:buNone/>
                      </a:pPr>
                      <a:r>
                        <a:rPr lang="ru-RU" sz="1200" dirty="0">
                          <a:latin typeface="Times New Roman" pitchFamily="18" charset="0"/>
                          <a:ea typeface="Times New Roman"/>
                          <a:cs typeface="Times New Roman" pitchFamily="18" charset="0"/>
                        </a:rPr>
                        <a:t>Спрашивает имя гостя и номер комнаты </a:t>
                      </a:r>
                      <a:endParaRPr lang="ru-RU" sz="12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dirty="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0033">
                <a:tc>
                  <a:txBody>
                    <a:bodyPr/>
                    <a:lstStyle/>
                    <a:p>
                      <a:pPr marL="342900" lvl="0" indent="-342900">
                        <a:lnSpc>
                          <a:spcPct val="115000"/>
                        </a:lnSpc>
                        <a:spcAft>
                          <a:spcPts val="0"/>
                        </a:spcAft>
                        <a:buFont typeface="+mj-lt"/>
                        <a:buNone/>
                      </a:pPr>
                      <a:r>
                        <a:rPr lang="ru-RU" sz="1200" dirty="0">
                          <a:latin typeface="Times New Roman" pitchFamily="18" charset="0"/>
                          <a:ea typeface="Times New Roman"/>
                          <a:cs typeface="Times New Roman" pitchFamily="18" charset="0"/>
                        </a:rPr>
                        <a:t>Приносит извинения за доставленные неудобства </a:t>
                      </a:r>
                      <a:endParaRPr lang="ru-RU" sz="12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dirty="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0033">
                <a:tc>
                  <a:txBody>
                    <a:bodyPr/>
                    <a:lstStyle/>
                    <a:p>
                      <a:pPr marL="342900" lvl="0" indent="-342900">
                        <a:lnSpc>
                          <a:spcPct val="115000"/>
                        </a:lnSpc>
                        <a:spcAft>
                          <a:spcPts val="0"/>
                        </a:spcAft>
                        <a:buFont typeface="+mj-lt"/>
                        <a:buNone/>
                      </a:pPr>
                      <a:r>
                        <a:rPr lang="ru-RU" sz="1200" dirty="0">
                          <a:latin typeface="Times New Roman" pitchFamily="18" charset="0"/>
                          <a:ea typeface="Times New Roman"/>
                          <a:cs typeface="Times New Roman" pitchFamily="18" charset="0"/>
                        </a:rPr>
                        <a:t>Уточняет СИТУАЦИЮ</a:t>
                      </a:r>
                      <a:endParaRPr lang="ru-RU" sz="12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dirty="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0033">
                <a:tc>
                  <a:txBody>
                    <a:bodyPr/>
                    <a:lstStyle/>
                    <a:p>
                      <a:pPr marL="342900" lvl="0" indent="-342900">
                        <a:lnSpc>
                          <a:spcPct val="115000"/>
                        </a:lnSpc>
                        <a:spcAft>
                          <a:spcPts val="0"/>
                        </a:spcAft>
                        <a:buFont typeface="+mj-lt"/>
                        <a:buNone/>
                      </a:pPr>
                      <a:r>
                        <a:rPr lang="ru-RU" sz="1200" dirty="0">
                          <a:latin typeface="Times New Roman" pitchFamily="18" charset="0"/>
                          <a:ea typeface="Times New Roman"/>
                          <a:cs typeface="Times New Roman" pitchFamily="18" charset="0"/>
                        </a:rPr>
                        <a:t>Говорит о том, что сейчас же примет необходимые меры</a:t>
                      </a:r>
                      <a:endParaRPr lang="ru-RU" sz="12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dirty="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0033">
                <a:tc>
                  <a:txBody>
                    <a:bodyPr/>
                    <a:lstStyle/>
                    <a:p>
                      <a:pPr marL="342900" lvl="0" indent="-342900">
                        <a:lnSpc>
                          <a:spcPct val="115000"/>
                        </a:lnSpc>
                        <a:spcAft>
                          <a:spcPts val="0"/>
                        </a:spcAft>
                        <a:buFont typeface="+mj-lt"/>
                        <a:buNone/>
                      </a:pPr>
                      <a:r>
                        <a:rPr lang="ru-RU" sz="1200" dirty="0">
                          <a:latin typeface="Times New Roman" pitchFamily="18" charset="0"/>
                          <a:ea typeface="Times New Roman"/>
                          <a:cs typeface="Times New Roman" pitchFamily="18" charset="0"/>
                        </a:rPr>
                        <a:t>Звонит в инженерную службу и просит в течение часа произвести ремонт </a:t>
                      </a:r>
                      <a:endParaRPr lang="ru-RU" sz="12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dirty="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0033">
                <a:tc>
                  <a:txBody>
                    <a:bodyPr/>
                    <a:lstStyle/>
                    <a:p>
                      <a:pPr marL="342900" lvl="0" indent="-342900">
                        <a:lnSpc>
                          <a:spcPct val="115000"/>
                        </a:lnSpc>
                        <a:spcAft>
                          <a:spcPts val="0"/>
                        </a:spcAft>
                        <a:buFont typeface="+mj-lt"/>
                        <a:buNone/>
                      </a:pPr>
                      <a:r>
                        <a:rPr lang="ru-RU" sz="1200" dirty="0">
                          <a:latin typeface="Times New Roman" pitchFamily="18" charset="0"/>
                          <a:ea typeface="Times New Roman"/>
                          <a:cs typeface="Times New Roman" pitchFamily="18" charset="0"/>
                        </a:rPr>
                        <a:t>Благодарит за ожидание</a:t>
                      </a:r>
                      <a:endParaRPr lang="ru-RU" sz="12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dirty="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dirty="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0033">
                <a:tc>
                  <a:txBody>
                    <a:bodyPr/>
                    <a:lstStyle/>
                    <a:p>
                      <a:pPr marL="342900" lvl="0" indent="-342900">
                        <a:lnSpc>
                          <a:spcPct val="115000"/>
                        </a:lnSpc>
                        <a:spcAft>
                          <a:spcPts val="0"/>
                        </a:spcAft>
                        <a:buFont typeface="+mj-lt"/>
                        <a:buNone/>
                      </a:pPr>
                      <a:r>
                        <a:rPr lang="ru-RU" sz="1200" dirty="0" smtClean="0">
                          <a:latin typeface="Times New Roman" pitchFamily="18" charset="0"/>
                          <a:ea typeface="Calibri"/>
                          <a:cs typeface="Times New Roman" pitchFamily="18" charset="0"/>
                        </a:rPr>
                        <a:t>Еще раз извиняется, предлагает комплимент (переселение</a:t>
                      </a:r>
                      <a:r>
                        <a:rPr lang="ru-RU" sz="1200" baseline="0" dirty="0" smtClean="0">
                          <a:latin typeface="Times New Roman" pitchFamily="18" charset="0"/>
                          <a:ea typeface="Calibri"/>
                          <a:cs typeface="Times New Roman" pitchFamily="18" charset="0"/>
                        </a:rPr>
                        <a:t> в другой номер)</a:t>
                      </a:r>
                      <a:endParaRPr lang="ru-RU" sz="12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dirty="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dirty="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0033">
                <a:tc>
                  <a:txBody>
                    <a:bodyPr/>
                    <a:lstStyle/>
                    <a:p>
                      <a:pPr marL="342900" lvl="0" indent="-342900">
                        <a:lnSpc>
                          <a:spcPct val="115000"/>
                        </a:lnSpc>
                        <a:spcAft>
                          <a:spcPts val="0"/>
                        </a:spcAft>
                        <a:buFont typeface="+mj-lt"/>
                        <a:buNone/>
                      </a:pPr>
                      <a:r>
                        <a:rPr lang="ru-RU" sz="1200" dirty="0">
                          <a:latin typeface="Times New Roman" pitchFamily="18" charset="0"/>
                          <a:ea typeface="Times New Roman"/>
                          <a:cs typeface="Times New Roman" pitchFamily="18" charset="0"/>
                        </a:rPr>
                        <a:t>Спрашивает, может ли он чем-то помочь</a:t>
                      </a:r>
                      <a:endParaRPr lang="ru-RU" sz="12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dirty="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0033">
                <a:tc>
                  <a:txBody>
                    <a:bodyPr/>
                    <a:lstStyle/>
                    <a:p>
                      <a:pPr marL="342900" lvl="0" indent="-342900">
                        <a:lnSpc>
                          <a:spcPct val="115000"/>
                        </a:lnSpc>
                        <a:spcAft>
                          <a:spcPts val="0"/>
                        </a:spcAft>
                        <a:buFont typeface="+mj-lt"/>
                        <a:buNone/>
                      </a:pPr>
                      <a:r>
                        <a:rPr lang="ru-RU" sz="1200" dirty="0">
                          <a:latin typeface="Times New Roman" pitchFamily="18" charset="0"/>
                          <a:ea typeface="Times New Roman"/>
                          <a:cs typeface="Times New Roman" pitchFamily="18" charset="0"/>
                        </a:rPr>
                        <a:t>Благодарит гостя за обращение </a:t>
                      </a:r>
                      <a:endParaRPr lang="ru-RU" sz="12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dirty="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0033">
                <a:tc>
                  <a:txBody>
                    <a:bodyPr/>
                    <a:lstStyle/>
                    <a:p>
                      <a:pPr marL="342900" lvl="0" indent="-342900">
                        <a:lnSpc>
                          <a:spcPct val="115000"/>
                        </a:lnSpc>
                        <a:spcAft>
                          <a:spcPts val="0"/>
                        </a:spcAft>
                        <a:buFont typeface="+mj-lt"/>
                        <a:buNone/>
                      </a:pPr>
                      <a:r>
                        <a:rPr lang="ru-RU" sz="1200" dirty="0">
                          <a:latin typeface="Times New Roman" pitchFamily="18" charset="0"/>
                          <a:ea typeface="Times New Roman"/>
                          <a:cs typeface="Times New Roman" pitchFamily="18" charset="0"/>
                        </a:rPr>
                        <a:t>Вежливо прощается с гостем </a:t>
                      </a:r>
                      <a:endParaRPr lang="ru-RU" sz="12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dirty="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dirty="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0033">
                <a:tc>
                  <a:txBody>
                    <a:bodyPr/>
                    <a:lstStyle/>
                    <a:p>
                      <a:pPr marL="342900" lvl="0" indent="-342900">
                        <a:lnSpc>
                          <a:spcPct val="115000"/>
                        </a:lnSpc>
                        <a:spcAft>
                          <a:spcPts val="0"/>
                        </a:spcAft>
                        <a:buFont typeface="+mj-lt"/>
                        <a:buNone/>
                      </a:pPr>
                      <a:r>
                        <a:rPr lang="ru-RU" sz="1200" dirty="0">
                          <a:latin typeface="Times New Roman" pitchFamily="18" charset="0"/>
                          <a:ea typeface="Times New Roman"/>
                          <a:cs typeface="Times New Roman" pitchFamily="18" charset="0"/>
                        </a:rPr>
                        <a:t>Администратор обращался к  гостю по имени 3 и более раз</a:t>
                      </a:r>
                      <a:endParaRPr lang="ru-RU" sz="12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a:lnSpc>
                          <a:spcPct val="115000"/>
                        </a:lnSpc>
                        <a:spcAft>
                          <a:spcPts val="0"/>
                        </a:spcAft>
                      </a:pPr>
                      <a:endParaRPr lang="ru-RU" sz="1200" dirty="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569</Words>
  <Application>Microsoft Office PowerPoint</Application>
  <PresentationFormat>Экран (4:3)</PresentationFormat>
  <Paragraphs>48</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Разбор и решение производственных ситуаций, связанных с неисправностями систем жизнеобеспечения гостиниц</vt:lpstr>
      <vt:lpstr>Цель занятия: Отработка алгоритма действий персонала гостиницы при возникновении неисправностей санитарно-технических систем </vt:lpstr>
      <vt:lpstr>Порядок устранения технических неисправностей в номерном фонде гостиницы</vt:lpstr>
      <vt:lpstr>Порядок устранения технических неисправностей в номерном фонде гостиницы</vt:lpstr>
      <vt:lpstr>Бланк заявки на ремонт представляет собой документ, состоящий из трех экземпляров</vt:lpstr>
      <vt:lpstr>Порядок устранения технических неисправностей в номерном фонде гостиницы</vt:lpstr>
      <vt:lpstr>Порядок устранения технических неисправностей в номерном фонде гостиницы</vt:lpstr>
      <vt:lpstr>Порядок устранения технических неисправностей в номерном фонде гостиницы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Разбор и решение производственных ситуаций, связанных с неисправностями систем жизнеобеспечения гостиниц</dc:title>
  <dc:creator>Будылдина Людмила Александровна</dc:creator>
  <cp:lastModifiedBy>budildina</cp:lastModifiedBy>
  <cp:revision>9</cp:revision>
  <dcterms:created xsi:type="dcterms:W3CDTF">2023-05-05T06:04:42Z</dcterms:created>
  <dcterms:modified xsi:type="dcterms:W3CDTF">2023-05-05T07:22:40Z</dcterms:modified>
</cp:coreProperties>
</file>