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73" r:id="rId9"/>
    <p:sldId id="27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Лекция: Погрузочно-разгрузочные </a:t>
            </a:r>
            <a:r>
              <a:rPr lang="ru-RU" sz="2700" dirty="0" smtClean="0"/>
              <a:t>машины в </a:t>
            </a:r>
            <a:r>
              <a:rPr lang="ru-RU" sz="2700" dirty="0" smtClean="0"/>
              <a:t>строительстве</a:t>
            </a:r>
            <a:br>
              <a:rPr lang="ru-RU" sz="2700" dirty="0" smtClean="0"/>
            </a:br>
            <a:r>
              <a:rPr lang="ru-RU" sz="2700" b="1" dirty="0" smtClean="0"/>
              <a:t>тема</a:t>
            </a:r>
            <a:r>
              <a:rPr lang="ru-RU" sz="2700" b="1" dirty="0" smtClean="0"/>
              <a:t>  </a:t>
            </a:r>
            <a:r>
              <a:rPr lang="ru-RU" sz="2700" b="1" dirty="0" smtClean="0"/>
              <a:t>3.1 </a:t>
            </a:r>
            <a:r>
              <a:rPr lang="ru-RU" sz="2700" b="1" i="1" dirty="0" smtClean="0"/>
              <a:t>«Виды и характеристики строительных машин»</a:t>
            </a:r>
            <a:r>
              <a:rPr lang="ru-RU" sz="2700" b="1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по МДК 01.02 «Проект производства работ»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для специальности </a:t>
            </a:r>
            <a:r>
              <a:rPr lang="ru-RU" sz="2700" b="1" dirty="0" smtClean="0"/>
              <a:t>08.02.01 «Строительство и эксплуатация зданий и сооружений»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Разработал преподаватель </a:t>
            </a:r>
            <a:r>
              <a:rPr lang="ru-RU" dirty="0" err="1" smtClean="0"/>
              <a:t>Гамзина</a:t>
            </a:r>
            <a:r>
              <a:rPr lang="ru-RU" dirty="0" smtClean="0"/>
              <a:t> И.В.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164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372" y="188640"/>
            <a:ext cx="7315200" cy="1142021"/>
          </a:xfrm>
        </p:spPr>
        <p:txBody>
          <a:bodyPr/>
          <a:lstStyle/>
          <a:p>
            <a:r>
              <a:rPr lang="ru-RU" dirty="0" smtClean="0"/>
              <a:t>Многоковшовый погрузчик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149080"/>
            <a:ext cx="8142784" cy="211803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/>
              <a:t>Загребающая лапа 6 является составной частью шарнирного </a:t>
            </a:r>
            <a:r>
              <a:rPr lang="ru-RU" dirty="0" err="1"/>
              <a:t>четырехзвенника</a:t>
            </a:r>
            <a:r>
              <a:rPr lang="ru-RU" dirty="0"/>
              <a:t>, включающего также кривошип 7 и тягу 8, смонтированные на лотке 9. При вращении кривошипов, приводимых в движение через расположенный под лотком карданный вал, и непрерывной подаче машины на штабель лапы поочередно загребают материал, и подают его на скребковый конвейер 10. Для работы с абразивными строительными материалами эти машины непригодны из-за быстрого изнашивания шарнирных узлов </a:t>
            </a:r>
            <a:r>
              <a:rPr lang="ru-RU" dirty="0" err="1"/>
              <a:t>четырехзвенников</a:t>
            </a:r>
            <a:r>
              <a:rPr lang="ru-RU" dirty="0"/>
              <a:t>.</a:t>
            </a:r>
          </a:p>
        </p:txBody>
      </p:sp>
      <p:pic>
        <p:nvPicPr>
          <p:cNvPr id="9218" name="Picture 2" descr="C:\Users\termi\Downloads\img-JLO9F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962"/>
            <a:ext cx="4464496" cy="16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ermi\Downloads\img-MW_h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972" y="1704963"/>
            <a:ext cx="4145277" cy="16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48254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Погрузочная машина непрерывного действия с загребающими лапами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8490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15200" cy="1154097"/>
          </a:xfrm>
        </p:spPr>
        <p:txBody>
          <a:bodyPr/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315200" cy="3539527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Какие виды погрузочно-разгрузочных машин вы знаете?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Для чего применяется одноковшовый погрузчик помимо погрузочно-разгрузочных работ? 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Какие по грузоподъемности бывают одноковшовые погрузчики?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Когда применяется многоковшовый погрузчик?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4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15200" cy="1154097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http://www.studfiles.ru/preview/2855844/page:2</a:t>
            </a:r>
            <a:r>
              <a:rPr lang="ru-RU" dirty="0" smtClean="0"/>
              <a:t>/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Иванов М.Н. Детали машин: Учебник для студентов втузов / М.Н. Иванов, В.А. </a:t>
            </a:r>
            <a:r>
              <a:rPr lang="ru-RU" dirty="0" err="1"/>
              <a:t>Финогенов</a:t>
            </a:r>
            <a:r>
              <a:rPr lang="ru-RU" dirty="0"/>
              <a:t>. – М. : </a:t>
            </a:r>
            <a:r>
              <a:rPr lang="ru-RU" dirty="0" err="1"/>
              <a:t>Высш</a:t>
            </a:r>
            <a:r>
              <a:rPr lang="ru-RU" dirty="0"/>
              <a:t>. </a:t>
            </a:r>
            <a:r>
              <a:rPr lang="ru-RU" dirty="0" err="1"/>
              <a:t>шк</a:t>
            </a:r>
            <a:r>
              <a:rPr lang="ru-RU" dirty="0"/>
              <a:t>., 2002. – 408 с.: ил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Добронравов С.С. Строительные машины и основы автоматизации: Учебник для строит. вузов / С.С. Добронравов, В.Г. Дронов. – М. :</a:t>
            </a:r>
            <a:br>
              <a:rPr lang="ru-RU" dirty="0"/>
            </a:br>
            <a:r>
              <a:rPr lang="ru-RU" dirty="0" err="1"/>
              <a:t>Высш</a:t>
            </a:r>
            <a:r>
              <a:rPr lang="ru-RU" dirty="0"/>
              <a:t>. </a:t>
            </a:r>
            <a:r>
              <a:rPr lang="ru-RU" dirty="0" err="1"/>
              <a:t>шк</a:t>
            </a:r>
            <a:r>
              <a:rPr lang="ru-RU" dirty="0"/>
              <a:t>. 2001. – 575 с.: ил.</a:t>
            </a:r>
          </a:p>
        </p:txBody>
      </p:sp>
    </p:spTree>
    <p:extLst>
      <p:ext uri="{BB962C8B-B14F-4D97-AF65-F5344CB8AC3E}">
        <p14:creationId xmlns:p14="http://schemas.microsoft.com/office/powerpoint/2010/main" xmlns="" val="34229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Цель – </a:t>
            </a:r>
            <a:r>
              <a:rPr lang="ru-RU" dirty="0" smtClean="0"/>
              <a:t>ознакомиться </a:t>
            </a:r>
            <a:r>
              <a:rPr lang="ru-RU" dirty="0" smtClean="0"/>
              <a:t>с тем, что представляют из себя погрузочно-разгрузочные машины.</a:t>
            </a:r>
          </a:p>
          <a:p>
            <a:pPr marL="45720" indent="0">
              <a:buNone/>
            </a:pPr>
            <a:r>
              <a:rPr lang="ru-RU" dirty="0" smtClean="0"/>
              <a:t>Задачи:</a:t>
            </a:r>
            <a:endParaRPr lang="ru-RU" dirty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Узнать что относиться к погрузочно-разгрузочным машинам;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Изучить устройство погрузчиков;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Выяснить как погрузочно-разгрузочные машины применяются в строительстве.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521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1154097"/>
          </a:xfrm>
        </p:spPr>
        <p:txBody>
          <a:bodyPr/>
          <a:lstStyle/>
          <a:p>
            <a:r>
              <a:rPr lang="ru-RU" dirty="0" smtClean="0"/>
              <a:t>План презентации: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 слайд - Тема презентации;</a:t>
            </a:r>
          </a:p>
          <a:p>
            <a:r>
              <a:rPr lang="ru-RU" dirty="0" smtClean="0"/>
              <a:t>2 слайд </a:t>
            </a:r>
            <a:r>
              <a:rPr lang="ru-RU" dirty="0"/>
              <a:t>- </a:t>
            </a:r>
            <a:r>
              <a:rPr lang="ru-RU" dirty="0" smtClean="0"/>
              <a:t>Цель и задачи презентации;</a:t>
            </a:r>
          </a:p>
          <a:p>
            <a:r>
              <a:rPr lang="ru-RU" dirty="0" smtClean="0"/>
              <a:t>3 </a:t>
            </a:r>
            <a:r>
              <a:rPr lang="ru-RU" dirty="0"/>
              <a:t>слайд - </a:t>
            </a:r>
            <a:r>
              <a:rPr lang="ru-RU" dirty="0" smtClean="0"/>
              <a:t>План презентации;</a:t>
            </a:r>
          </a:p>
          <a:p>
            <a:r>
              <a:rPr lang="ru-RU" dirty="0" smtClean="0"/>
              <a:t>4 слайд </a:t>
            </a:r>
            <a:r>
              <a:rPr lang="ru-RU" dirty="0"/>
              <a:t>- </a:t>
            </a:r>
            <a:r>
              <a:rPr lang="ru-RU" dirty="0" smtClean="0"/>
              <a:t>Функция погрузочно-разгрузочных машин;</a:t>
            </a:r>
          </a:p>
          <a:p>
            <a:r>
              <a:rPr lang="ru-RU" dirty="0" smtClean="0"/>
              <a:t>5-6 слайд </a:t>
            </a:r>
            <a:r>
              <a:rPr lang="ru-RU" dirty="0"/>
              <a:t>- </a:t>
            </a:r>
            <a:r>
              <a:rPr lang="ru-RU" dirty="0" smtClean="0"/>
              <a:t>Классификация погрузочно-разгрузочных машин;</a:t>
            </a:r>
          </a:p>
          <a:p>
            <a:r>
              <a:rPr lang="ru-RU" dirty="0" smtClean="0"/>
              <a:t>7-8 слайд - Одноковшовый погрузчик;</a:t>
            </a:r>
          </a:p>
          <a:p>
            <a:r>
              <a:rPr lang="ru-RU" dirty="0" smtClean="0"/>
              <a:t>9-10 слайд - Многоковшовый погрузчик;</a:t>
            </a:r>
          </a:p>
          <a:p>
            <a:r>
              <a:rPr lang="ru-RU" dirty="0" smtClean="0"/>
              <a:t>11 слайд - Контрольные вопросы;</a:t>
            </a:r>
          </a:p>
          <a:p>
            <a:r>
              <a:rPr lang="ru-RU" dirty="0" smtClean="0"/>
              <a:t>12 слайд - Список литературы.</a:t>
            </a:r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61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ФУНКЦИЯ ПОГРУЗОЧНО-РАЗГРУЗОЧНЫХ МАШИН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44824"/>
            <a:ext cx="4176464" cy="469165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dirty="0" smtClean="0"/>
              <a:t>Погрузочно-разгрузочные машины </a:t>
            </a:r>
            <a:r>
              <a:rPr lang="ru-RU" sz="2400" dirty="0"/>
              <a:t>предназначены для погрузки в транспортные средства штучных грузов и сыпучих материалов, для разгрузки их с транспортных средств, а также для перемещения по строительной площадке на расстояние до 150 м и подачи к месту производства работ различных материалов, строительных деталей и </a:t>
            </a:r>
            <a:r>
              <a:rPr lang="ru-RU" sz="2400" dirty="0" smtClean="0"/>
              <a:t>оборудования.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 descr="C:\Users\termi\Downloads\cardo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470927" cy="33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8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Погрузочно-разгрузочные машины классифицируют: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92741"/>
          </a:xfrm>
        </p:spPr>
        <p:txBody>
          <a:bodyPr>
            <a:normAutofit/>
          </a:bodyPr>
          <a:lstStyle/>
          <a:p>
            <a:pPr marL="502920" indent="-457200">
              <a:spcAft>
                <a:spcPts val="6600"/>
              </a:spcAft>
              <a:buFont typeface="+mj-lt"/>
              <a:buAutoNum type="arabicPeriod"/>
            </a:pPr>
            <a:r>
              <a:rPr lang="ru-RU" i="1" dirty="0"/>
              <a:t>по назначению —</a:t>
            </a:r>
            <a:r>
              <a:rPr lang="ru-RU" dirty="0"/>
              <a:t> для сыпучих материалов и штучных грузов</a:t>
            </a:r>
            <a:r>
              <a:rPr lang="ru-RU" dirty="0" smtClean="0"/>
              <a:t>;</a:t>
            </a:r>
          </a:p>
          <a:p>
            <a:pPr marL="502920" indent="-457200">
              <a:spcAft>
                <a:spcPts val="6600"/>
              </a:spcAft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ru-RU" i="1" dirty="0" smtClean="0"/>
              <a:t>по </a:t>
            </a:r>
            <a:r>
              <a:rPr lang="ru-RU" i="1" dirty="0"/>
              <a:t>режиму работы</a:t>
            </a:r>
            <a:r>
              <a:rPr lang="ru-RU" dirty="0"/>
              <a:t> — циклического и непрерывного действия;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termi\Downloads\perevozka-buldozera-na-tr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745" y="1911127"/>
            <a:ext cx="2829020" cy="18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rmi\Downloads\e9bf25203a50d799d7e765a1844890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16832"/>
            <a:ext cx="3158183" cy="18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ermi\Downloads\Grove-GRT655-debuts-its-class-leading-features-at-CONEXPO-2017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489" y="4394770"/>
            <a:ext cx="32397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ermi\Downloads\d565_kz13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236" y="4394770"/>
            <a:ext cx="30255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ermi\Downloads\d565_kz13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798" y="4426122"/>
            <a:ext cx="30255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2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472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Погрузочно-разгрузочные машины классифицируют: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80" y="1268760"/>
            <a:ext cx="8784976" cy="4752568"/>
          </a:xfrm>
        </p:spPr>
        <p:txBody>
          <a:bodyPr/>
          <a:lstStyle/>
          <a:p>
            <a:pPr marL="502920" indent="-457200">
              <a:spcAft>
                <a:spcPts val="15000"/>
              </a:spcAft>
              <a:buFont typeface="+mj-lt"/>
              <a:buAutoNum type="arabicPeriod" startAt="3"/>
            </a:pPr>
            <a:r>
              <a:rPr lang="ru-RU" i="1" dirty="0" smtClean="0"/>
              <a:t>по </a:t>
            </a:r>
            <a:r>
              <a:rPr lang="ru-RU" i="1" dirty="0"/>
              <a:t>типу рабочего органа</a:t>
            </a:r>
            <a:r>
              <a:rPr lang="ru-RU" dirty="0"/>
              <a:t> — одноковшовые, многоковшовые и </a:t>
            </a:r>
            <a:r>
              <a:rPr lang="ru-RU" dirty="0" smtClean="0"/>
              <a:t>вилочные;</a:t>
            </a:r>
            <a:endParaRPr lang="ru-RU" dirty="0"/>
          </a:p>
          <a:p>
            <a:pPr marL="502920" indent="-457200">
              <a:buFont typeface="+mj-lt"/>
              <a:buAutoNum type="arabicPeriod" startAt="4"/>
            </a:pPr>
            <a:r>
              <a:rPr lang="ru-RU" i="1" dirty="0"/>
              <a:t>по ходовому оборудованию</a:t>
            </a:r>
            <a:r>
              <a:rPr lang="ru-RU" dirty="0"/>
              <a:t> — на пневмоколесном и гусеничном ходу.</a:t>
            </a:r>
          </a:p>
          <a:p>
            <a:pPr marL="502920" indent="-457200">
              <a:buFont typeface="+mj-lt"/>
              <a:buAutoNum type="arabicPeriod" startAt="4"/>
            </a:pPr>
            <a:endParaRPr lang="ru-RU" dirty="0"/>
          </a:p>
        </p:txBody>
      </p:sp>
      <p:pic>
        <p:nvPicPr>
          <p:cNvPr id="4098" name="Picture 2" descr="C:\Users\termi\Downloads\Grove-GRT655-debuts-its-class-leading-features-at-CONEXPO-2017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94770"/>
            <a:ext cx="32397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rmi\Downloads\02d5e32e68d6aabff459f166b72ad4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118" y="4394149"/>
            <a:ext cx="32424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rmi\Downloads\d2bc45ac-49d4-4809-9a32-b38b3b933a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535" y="1736066"/>
            <a:ext cx="2264018" cy="20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rmi\Downloads\d565_kz13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118" y="1751112"/>
            <a:ext cx="2927119" cy="208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9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/>
          <a:lstStyle/>
          <a:p>
            <a:r>
              <a:rPr lang="ru-RU" dirty="0" smtClean="0"/>
              <a:t>Одноковшовый погрузчик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104456" cy="49685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/>
              <a:t>Одноковшовый погрузчик представляет собой самоходную машину циклического действия, состоящую из специального шасси или серийного трактора с навесным оборудованием в виде стрелы и ковша (основной рабочий орган). Кроме погрузочно-разгрузочных работ, одноковшовые погрузчики могут использоваться для послойной разработки грунтов </a:t>
            </a:r>
            <a:r>
              <a:rPr lang="ru-RU" sz="1400" dirty="0" smtClean="0"/>
              <a:t>с </a:t>
            </a:r>
            <a:r>
              <a:rPr lang="ru-RU" sz="1400" dirty="0"/>
              <a:t>погрузкой их в транспортные средства или отсыпкой в отвал. Со сменными рабочими органами </a:t>
            </a:r>
            <a:r>
              <a:rPr lang="ru-RU" sz="1400" dirty="0" smtClean="0"/>
              <a:t>эти </a:t>
            </a:r>
            <a:r>
              <a:rPr lang="ru-RU" sz="1400" dirty="0"/>
              <a:t>машины используют для погрузки и разгрузки контейнеров, труб, лесоматериалов, для обратной засыпки траншей и котлованов, для уборки дорог и внутриквартальных территорий и др.</a:t>
            </a:r>
          </a:p>
          <a:p>
            <a:endParaRPr lang="ru-RU" sz="1200" dirty="0"/>
          </a:p>
        </p:txBody>
      </p:sp>
      <p:pic>
        <p:nvPicPr>
          <p:cNvPr id="6147" name="Picture 3" descr="C:\Users\termi\Downloads\28513-moaz-40484-ustrojstvo-i-rabota-pogruzchik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36" y="1772816"/>
            <a:ext cx="4346253" cy="2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056" y="494116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400" dirty="0"/>
              <a:t>Главный параметр одноковшовых погрузчиков — номинальная грузоподъемность. По этому параметру их подразделяют на погрузчики малой грузоподъемности (до 0,5 т), легкие (0,6...2,0 т), средние (2,1...4,0 т), тяжелые (4,1...10,0 т) и большегрузные (свыше 10 т). В строительстве в настоящее время наибольшее распространение получили погрузчики малой, легкой и средней грузоподъемности на пневмоколесном ходу с вместимостью основного ковша 0,25...2,00 м</a:t>
            </a:r>
            <a:r>
              <a:rPr lang="ru-RU" sz="1400" baseline="30000" dirty="0"/>
              <a:t>3 </a:t>
            </a:r>
            <a:r>
              <a:rPr lang="ru-RU" sz="1400" dirty="0"/>
              <a:t>и мощностью двигателя 29...99 кВт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878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ковшей для одноковшового погрузчика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ermi\Downloads\slid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1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63806"/>
            <a:ext cx="7315200" cy="1154097"/>
          </a:xfrm>
        </p:spPr>
        <p:txBody>
          <a:bodyPr/>
          <a:lstStyle/>
          <a:p>
            <a:r>
              <a:rPr lang="ru-RU" dirty="0" smtClean="0"/>
              <a:t>Многоковшовый погрузчик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51" y="890291"/>
            <a:ext cx="43472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Многоковшовые погрузчики </a:t>
            </a:r>
            <a:r>
              <a:rPr lang="ru-RU" sz="1400" dirty="0"/>
              <a:t>— машины непрерывного действия, которые применяют для выполнения больших объемов работ, связанных с погрузкой или разгрузкой сыпучих и мелкокусковых материалов (песка, гравия, щебня, сколотого льда, снега). Погрузчики изготовляют обычно на базе самоходных шасси, а также колесных, а иногда и гусеничных тракторов. В качестве зачерпывающего рабочего органа они могут иметь шнековый или роторный питатель, а в качестве транспортирующих органов — ленточный, ковшовый или скребковый конвейер. Многоковшовые погрузчики используют там, где рабочий процесс должен быть непрерывным, например при зимней уборке снега на городских улицах с одновременной погрузкой в транспортные средства.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12" y="4869160"/>
            <a:ext cx="92437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Многоковшовый погрузчик со шнековым рабочим органом имеет самоходное пневмоколесное шасси повышенной проходимости с двумя ведущими мостами </a:t>
            </a:r>
            <a:r>
              <a:rPr lang="ru-RU" sz="1400" i="1" dirty="0"/>
              <a:t>8</a:t>
            </a:r>
            <a:r>
              <a:rPr lang="ru-RU" sz="1400" dirty="0"/>
              <a:t> и </a:t>
            </a:r>
            <a:r>
              <a:rPr lang="ru-RU" sz="1400" i="1" dirty="0"/>
              <a:t>13.</a:t>
            </a:r>
            <a:r>
              <a:rPr lang="ru-RU" sz="1400" dirty="0"/>
              <a:t> Основные агрегаты и узлы: рама 72; шнековый рабочий орган </a:t>
            </a:r>
            <a:r>
              <a:rPr lang="ru-RU" sz="1400" i="1" dirty="0"/>
              <a:t>6; </a:t>
            </a:r>
            <a:r>
              <a:rPr lang="ru-RU" sz="1400" dirty="0"/>
              <a:t>элеватор 5 с ковшовой цепью и гидроцилиндром 9 его подъема, ленточный конвейер 2 с механизмом </a:t>
            </a:r>
            <a:r>
              <a:rPr lang="ru-RU" sz="1400" i="1" dirty="0"/>
              <a:t>3</a:t>
            </a:r>
            <a:r>
              <a:rPr lang="ru-RU" sz="1400" dirty="0"/>
              <a:t> его подъема, увеличивающего радиус разгрузки и дающего возможность использовать погрузчик для </a:t>
            </a:r>
            <a:r>
              <a:rPr lang="ru-RU" sz="1400" dirty="0" err="1" smtClean="0"/>
              <a:t>штабелирования</a:t>
            </a:r>
            <a:r>
              <a:rPr lang="ru-RU" sz="1400" dirty="0" smtClean="0"/>
              <a:t> материала</a:t>
            </a:r>
            <a:r>
              <a:rPr lang="ru-RU" sz="1400" dirty="0"/>
              <a:t>; двигатель 7; трансмиссия, состоящая из коробки передач </a:t>
            </a:r>
            <a:r>
              <a:rPr lang="ru-RU" sz="1400" i="1" dirty="0"/>
              <a:t>10</a:t>
            </a:r>
            <a:r>
              <a:rPr lang="ru-RU" sz="1400" dirty="0"/>
              <a:t> и карданных валов для привода ведущих мостов и рабочих органов. Для зачистки площадки и лучшей подачи материала к питателю позади шнеков установлен отвал 7. Управление погрузчиком осуществляют из кабины </a:t>
            </a:r>
            <a:r>
              <a:rPr lang="ru-RU" sz="1400" i="1" dirty="0"/>
              <a:t>4.</a:t>
            </a:r>
            <a:endParaRPr lang="ru-RU" sz="1400" dirty="0"/>
          </a:p>
        </p:txBody>
      </p:sp>
      <p:pic>
        <p:nvPicPr>
          <p:cNvPr id="8194" name="Picture 2" descr="C:\Users\termi\Downloads\1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477" y="2060848"/>
            <a:ext cx="4538754" cy="22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6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329</TotalTime>
  <Words>470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Лекция: Погрузочно-разгрузочные машины в строительстве тема  3.1 «Виды и характеристики строительных машин»  по МДК 01.02 «Проект производства работ» для специальности 08.02.01 «Строительство и эксплуатация зданий и сооружений» </vt:lpstr>
      <vt:lpstr>Цель и задачи презентации</vt:lpstr>
      <vt:lpstr>План презентации:</vt:lpstr>
      <vt:lpstr>ФУНКЦИЯ ПОГРУЗОЧНО-РАЗГРУЗОЧНЫХ МАШИН </vt:lpstr>
      <vt:lpstr>Погрузочно-разгрузочные машины классифицируют: </vt:lpstr>
      <vt:lpstr>Погрузочно-разгрузочные машины классифицируют:</vt:lpstr>
      <vt:lpstr>Одноковшовый погрузчик</vt:lpstr>
      <vt:lpstr>Виды ковшей для одноковшового погрузчика</vt:lpstr>
      <vt:lpstr>Многоковшовый погрузчик</vt:lpstr>
      <vt:lpstr>Многоковшовый погрузчик</vt:lpstr>
      <vt:lpstr>Контрольные вопросы: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Погрузочно-разгрузочные машины в строительстве</dc:title>
  <dc:creator>Илья Бутяев</dc:creator>
  <cp:lastModifiedBy>ирина</cp:lastModifiedBy>
  <cp:revision>25</cp:revision>
  <dcterms:created xsi:type="dcterms:W3CDTF">2022-10-23T11:45:55Z</dcterms:created>
  <dcterms:modified xsi:type="dcterms:W3CDTF">2022-11-13T17:23:36Z</dcterms:modified>
</cp:coreProperties>
</file>