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2" r:id="rId1"/>
  </p:sldMasterIdLst>
  <p:sldIdLst>
    <p:sldId id="256" r:id="rId2"/>
    <p:sldId id="264" r:id="rId3"/>
    <p:sldId id="259" r:id="rId4"/>
    <p:sldId id="258" r:id="rId5"/>
    <p:sldId id="257" r:id="rId6"/>
    <p:sldId id="263" r:id="rId7"/>
    <p:sldId id="277" r:id="rId8"/>
    <p:sldId id="260" r:id="rId9"/>
    <p:sldId id="261" r:id="rId10"/>
    <p:sldId id="270" r:id="rId11"/>
    <p:sldId id="262" r:id="rId12"/>
    <p:sldId id="265" r:id="rId13"/>
    <p:sldId id="274" r:id="rId14"/>
    <p:sldId id="266" r:id="rId15"/>
    <p:sldId id="275" r:id="rId16"/>
    <p:sldId id="267" r:id="rId17"/>
    <p:sldId id="276" r:id="rId18"/>
    <p:sldId id="269" r:id="rId19"/>
    <p:sldId id="272" r:id="rId20"/>
    <p:sldId id="271" r:id="rId21"/>
    <p:sldId id="268" r:id="rId22"/>
    <p:sldId id="273" r:id="rId23"/>
  </p:sldIdLst>
  <p:sldSz cx="18288000" cy="10287000"/>
  <p:notesSz cx="18288000" cy="10287000"/>
  <p:embeddedFontLst>
    <p:embeddedFont>
      <p:font typeface="Arial Black" panose="020B0A04020102020204" pitchFamily="34" charset="0"/>
      <p:bold r:id="rId24"/>
    </p:embeddedFont>
    <p:embeddedFont>
      <p:font typeface="Garamond" panose="02020404030301010803" pitchFamily="18" charset="0"/>
      <p:regular r:id="rId25"/>
      <p:bold r:id="rId26"/>
      <p: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5401" y="0"/>
            <a:ext cx="18346740" cy="1028432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04890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933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63104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78935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7924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23024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04935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55703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53388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Content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 bwMode="auto">
          <a:xfrm>
            <a:off x="1016000" y="1008493"/>
            <a:ext cx="16256000" cy="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50" b="0" i="0">
                <a:solidFill>
                  <a:srgbClr val="5C2DBE"/>
                </a:solidFill>
                <a:latin typeface="Arial Black"/>
                <a:ea typeface="Arial Black"/>
                <a:cs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 bwMode="auto">
          <a:xfrm>
            <a:off x="1016000" y="2168632"/>
            <a:ext cx="16256000" cy="526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 bwMode="auto"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 bwMode="auto"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 bwMode="auto"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242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 bwMode="auto">
          <a:xfrm>
            <a:off x="1016000" y="1008493"/>
            <a:ext cx="16256000" cy="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50" b="0" i="0">
                <a:solidFill>
                  <a:srgbClr val="5C2DBE"/>
                </a:solidFill>
                <a:latin typeface="Arial Black"/>
                <a:ea typeface="Arial Black"/>
                <a:cs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 bwMode="auto"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 bwMode="auto"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 bwMode="auto"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168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7868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wo Content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 bwMode="auto">
          <a:xfrm>
            <a:off x="1016000" y="1008493"/>
            <a:ext cx="16256000" cy="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50" b="0" i="0">
                <a:solidFill>
                  <a:srgbClr val="5C2DBE"/>
                </a:solidFill>
                <a:latin typeface="Arial Black"/>
                <a:ea typeface="Arial Black"/>
                <a:cs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 bwMode="auto"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 bwMode="auto"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 bwMode="auto"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 bwMode="auto"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 bwMode="auto"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61304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1007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5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5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31485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92456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3486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43192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671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3604" y="0"/>
            <a:ext cx="18344943" cy="1028432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smtClean="0"/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650" r:id="rId20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645343"/>
              </p:ext>
            </p:extLst>
          </p:nvPr>
        </p:nvGraphicFramePr>
        <p:xfrm>
          <a:off x="143691" y="182880"/>
          <a:ext cx="17817738" cy="10271760"/>
        </p:xfrm>
        <a:graphic>
          <a:graphicData uri="http://schemas.openxmlformats.org/drawingml/2006/table">
            <a:tbl>
              <a:tblPr/>
              <a:tblGrid>
                <a:gridCol w="17817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6806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28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Государственное автономное профессиональное</a:t>
                      </a:r>
                      <a:b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образовательное учреждение Краснодарского края</a:t>
                      </a:r>
                      <a:b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«Новороссийский колледж строительства и экономики»</a:t>
                      </a:r>
                      <a:b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endParaRPr lang="ru-RU" sz="4800" b="1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defRPr/>
                      </a:pPr>
                      <a:endParaRPr lang="ru-RU" sz="4800" b="1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2400" b="1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66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6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Практическая    работа № 1</a:t>
                      </a:r>
                      <a:endParaRPr sz="6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6600" b="1" i="0" u="none" strike="noStrike" cap="none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«</a:t>
                      </a:r>
                      <a:r>
                        <a:rPr lang="ru-RU" sz="6600" b="0" i="0" u="none" strike="noStrike" cap="none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Итоги Первой мировой войны.   Работа с картой»</a:t>
                      </a: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4400" b="0" i="0" u="none" strike="noStrike" cap="none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sz="4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                                                       Преподаватель: Р.А. Андреева</a:t>
                      </a:r>
                      <a:endParaRPr lang="ru-RU" sz="2800" b="0" i="0" u="none" strike="noStrike" cap="none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defRPr/>
                      </a:pPr>
                      <a:endParaRPr lang="ru-RU" sz="8000" b="0" i="0" u="none" strike="noStrike" cap="none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defRPr/>
                      </a:pPr>
                      <a:r>
                        <a:rPr lang="ru-RU" sz="4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</a:t>
                      </a:r>
                      <a:endParaRPr sz="3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14300" marR="114300" marT="0" marB="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2250" y="423475"/>
            <a:ext cx="27122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ea typeface="Times New Roman"/>
              </a:rPr>
              <a:t>.</a:t>
            </a:r>
            <a:r>
              <a:rPr lang="ru-RU" sz="12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</a:rPr>
              <a:t> </a:t>
            </a: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68BF2-3DC2-48CA-B513-0F8C4218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C1BA97-184A-491A-BC72-2D46193B9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8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16000" y="1008493"/>
            <a:ext cx="16256000" cy="2492990"/>
          </a:xfrm>
        </p:spPr>
        <p:txBody>
          <a:bodyPr/>
          <a:lstStyle/>
          <a:p>
            <a:pPr>
              <a:defRPr/>
            </a:pP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Россия также предприняла попытку разработать собственный танк. Первый и единственный опытный образец получил название: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015999" y="3971109"/>
            <a:ext cx="1399322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AutoNum type="arabicParenR"/>
              <a:defRPr/>
            </a:pPr>
            <a:r>
              <a:rPr lang="ru-RU" sz="6600" dirty="0">
                <a:latin typeface="Times New Roman"/>
                <a:cs typeface="Times New Roman"/>
              </a:rPr>
              <a:t>Лохань</a:t>
            </a:r>
            <a:endParaRPr dirty="0"/>
          </a:p>
          <a:p>
            <a:pPr>
              <a:defRPr/>
            </a:pPr>
            <a:endParaRPr lang="ru-RU" sz="660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6600" dirty="0">
                <a:latin typeface="Times New Roman"/>
                <a:cs typeface="Times New Roman"/>
              </a:rPr>
              <a:t>2)  Царь-танк</a:t>
            </a:r>
            <a:endParaRPr dirty="0"/>
          </a:p>
          <a:p>
            <a:pPr>
              <a:defRPr/>
            </a:pPr>
            <a:endParaRPr lang="ru-RU" sz="660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6600" dirty="0">
                <a:latin typeface="Times New Roman"/>
                <a:cs typeface="Times New Roman"/>
              </a:rPr>
              <a:t>3)  Танк Менделеева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C3EBB-8A45-4A14-828E-DCA676E25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008493"/>
            <a:ext cx="16256000" cy="8779326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документами.</a:t>
            </a:r>
            <a:b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официального французского сообщения от 12 вересня1914 г. о поражении немецких войск на реке Марне.</a:t>
            </a:r>
            <a:b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24 августа происходит бой на фронте Париж - Верден. От самого начала правый фланг немцев под командованием фон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Клука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продвинулся 24 августа к мосту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Провена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начал отходить, принимая во внимание опасность, быть обойденным нами; ему посчастливилось избежать опасностей, и он ринулся на наш фланг, который обходил его на севере со стороны Марш и с запада со стороны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Урка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Однако франко-английские войска смогли нанести врагу значительных потерь и задержать его, сколько это было нужно для успеха нашего наступления в других местах. Теперь враг отступает к рекам Ена и Уаза, другими слова мы, он отошел за четыре дня на 60-70 километров. Следовательно, первая фаза на реке Марне склоняется в пользу союзников, потому что правый фланг и центр немцев в настоящее время отступают.</a:t>
            </a:r>
            <a:b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Почему, по вашему мнению, немецкие войска потерпели поражение в битве на реке Марне?</a:t>
            </a:r>
            <a:br>
              <a:rPr lang="ru-RU" dirty="0">
                <a:solidFill>
                  <a:srgbClr val="000000"/>
                </a:solidFill>
                <a:latin typeface="PT San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441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E8104-6BC1-4E7A-942E-2AE8BEB02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A067E9-776B-48C6-B019-3D81DFD99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248" y="104503"/>
            <a:ext cx="7364186" cy="101824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4AA367-DE0D-47F9-8DE1-8465A2FB2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6" y="313509"/>
            <a:ext cx="10398034" cy="97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5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62906-32F4-4DA7-8988-6DBD5E8AC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851" y="1031966"/>
            <a:ext cx="15649304" cy="7944207"/>
          </a:xfrm>
        </p:spPr>
        <p:txBody>
          <a:bodyPr/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Верденской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операции.</a:t>
            </a:r>
            <a:b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Верденская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операция, находившаяся на расстоянии около 300 км от Парижа, считалась перед войной первоклассной. Ее основными укреплениями являлись форты, наружный пояс которых находился от центра на 7-8 км; линия обвода крепости простиралась на 45 км. Верденский выступ постепенно в ходе развернувшихся боев превратился в укрепленный район, протянувшийся на 112км. Рекой Маас разделен район Вердена на сектор правого, восточного берег, который подвергался первым ударом немцев, и в сектор левого, западного берега. Глубину обороны составляли 4 позиции. Первая позиция проходила в 5-7 км от линии фронта: она состояла из ряда центров сопротивления, рассчитанных на батальон, и имела линии: передовую, огневой поддержки и земляного редута. </a:t>
            </a:r>
            <a:b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Почему Верден считался стратегически важным?</a:t>
            </a:r>
            <a:b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Какие можно предположить последствия падения Вердена для Франции?</a:t>
            </a:r>
            <a:b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411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5C20B-A68E-4D9C-BA78-91F23F31E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355128-5F27-4195-A322-C9E33783F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912" y="770710"/>
            <a:ext cx="12244835" cy="872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56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0AFF-4CD8-4691-92E7-4E69CAF9E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008493"/>
            <a:ext cx="16256000" cy="11580093"/>
          </a:xfrm>
        </p:spPr>
        <p:txBody>
          <a:bodyPr/>
          <a:lstStyle/>
          <a:p>
            <a:r>
              <a:rPr lang="ru-RU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Вначале той или иной войны иногда играет важную роль случай. Еще английский адмирал Нельсон говорил: «Кое-что мы должны оставить на волю случая». </a:t>
            </a:r>
            <a:br>
              <a:rPr lang="ru-RU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Подумайте, </a:t>
            </a:r>
            <a:r>
              <a:rPr lang="ru-RU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элемент соотноситься в начале первой мировой войны элемент случая и закономерности? </a:t>
            </a:r>
            <a:br>
              <a:rPr lang="ru-RU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было бы</a:t>
            </a:r>
            <a:r>
              <a:rPr lang="ru-RU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если бы </a:t>
            </a:r>
            <a:r>
              <a:rPr lang="ru-RU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Сараевского</a:t>
            </a:r>
            <a:r>
              <a:rPr lang="ru-RU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убийства не было?</a:t>
            </a:r>
            <a:br>
              <a:rPr lang="ru-RU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000000"/>
                </a:solidFill>
                <a:latin typeface="PT Sans"/>
              </a:rPr>
            </a:br>
            <a:br>
              <a:rPr lang="ru-RU" dirty="0">
                <a:solidFill>
                  <a:srgbClr val="000000"/>
                </a:solidFill>
                <a:latin typeface="PT Sans"/>
              </a:rPr>
            </a:br>
            <a:br>
              <a:rPr lang="ru-RU" dirty="0">
                <a:solidFill>
                  <a:srgbClr val="000000"/>
                </a:solidFill>
                <a:latin typeface="PT Sans"/>
              </a:rPr>
            </a:br>
            <a:br>
              <a:rPr lang="ru-RU" dirty="0">
                <a:solidFill>
                  <a:srgbClr val="000000"/>
                </a:solidFill>
                <a:latin typeface="PT San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584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52CE7-E46F-4828-B145-34D74CEA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1EBBDB-401B-4408-9DB3-D1065307A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19" y="836024"/>
            <a:ext cx="13324115" cy="866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94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8A7F5-6274-4831-AC8E-461939F8C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DFA9DD-B8CD-49A8-BC0F-B7C1C9F6F9F3}"/>
              </a:ext>
            </a:extLst>
          </p:cNvPr>
          <p:cNvSpPr/>
          <p:nvPr/>
        </p:nvSpPr>
        <p:spPr>
          <a:xfrm>
            <a:off x="1332411" y="1985554"/>
            <a:ext cx="15205166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Фельдмаршал Х. </a:t>
            </a:r>
            <a:r>
              <a:rPr lang="ru-R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Мольтке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утверждал: «Вечный мир – это мечта, и даже далеко не прекрасная; война же составляет необходимый элемент в жизни общества. В войне проявляются высшие добродетели человека, которые иначе дремлют и гаснут».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Подумайте, 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 ли германский фельдмаршал? </a:t>
            </a:r>
          </a:p>
          <a:p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Почему?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039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2DFD3-94D6-4F76-B6FD-D8AEB325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6" y="1008493"/>
            <a:ext cx="15965714" cy="7386638"/>
          </a:xfrm>
        </p:spPr>
        <p:txBody>
          <a:bodyPr/>
          <a:lstStyle/>
          <a:p>
            <a:r>
              <a:rPr lang="ru-RU" sz="96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Первой мировой прекратили существование четыре империи.</a:t>
            </a:r>
            <a:br>
              <a:rPr lang="ru-RU" sz="96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их</a:t>
            </a:r>
            <a:r>
              <a:rPr lang="ru-RU" sz="96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</a:t>
            </a:r>
            <a:r>
              <a:rPr lang="ru-RU" sz="96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карте.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813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92777" y="916629"/>
            <a:ext cx="16279223" cy="598662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Напишите о готовности к войне, планах союзников и их противников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2F27ED-9110-4B64-8194-82BADA1F7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891" y="1738576"/>
            <a:ext cx="9461863" cy="76317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329C2-045E-4BF3-A6E5-4226FDAC0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15378D-A0D1-47E2-8AD2-FD9D43480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664" y="711995"/>
            <a:ext cx="11103428" cy="889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2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5670E-EE10-4C83-B31D-D7921ABC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EB4047-5FD9-4ED4-ADB5-F99DBF45C7B6}"/>
              </a:ext>
            </a:extLst>
          </p:cNvPr>
          <p:cNvSpPr/>
          <p:nvPr/>
        </p:nvSpPr>
        <p:spPr>
          <a:xfrm>
            <a:off x="1933303" y="1528353"/>
            <a:ext cx="14068697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Подумайте, 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было предотвратить войну в начале века? </a:t>
            </a:r>
          </a:p>
          <a:p>
            <a:r>
              <a:rPr lang="ru-RU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 образом? 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(если да то как, если нет – почему?).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623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966E2-7B89-4C3E-98F0-5150BFA7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144B91-C68D-49E2-A814-0736C706A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39" y="897175"/>
            <a:ext cx="12226835" cy="863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6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 bwMode="auto">
          <a:xfrm>
            <a:off x="3635297" y="0"/>
            <a:ext cx="10749775" cy="75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00846" y="0"/>
            <a:ext cx="1172717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78411" y="1059758"/>
            <a:ext cx="16256000" cy="1331134"/>
          </a:xfrm>
        </p:spPr>
        <p:txBody>
          <a:bodyPr/>
          <a:lstStyle/>
          <a:p>
            <a:pPr>
              <a:defRPr/>
            </a:pP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Продолжите предложение или вставьте недостающие слова</a:t>
            </a:r>
            <a:br>
              <a:rPr lang="ru-RU" sz="4400" dirty="0">
                <a:solidFill>
                  <a:srgbClr val="7030A0"/>
                </a:solidFill>
                <a:latin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016000" y="2168632"/>
            <a:ext cx="16256000" cy="7171194"/>
          </a:xfrm>
        </p:spPr>
        <p:txBody>
          <a:bodyPr/>
          <a:lstStyle/>
          <a:p>
            <a:pPr marL="228600" indent="0">
              <a:defRPr/>
            </a:pPr>
            <a:r>
              <a:rPr lang="ru-RU" sz="5400" dirty="0">
                <a:latin typeface="Times New Roman"/>
                <a:cs typeface="Times New Roman"/>
              </a:rPr>
              <a:t>  1.Тройственный союз европейских держав сложился в ______и состоял ______</a:t>
            </a:r>
            <a:endParaRPr dirty="0"/>
          </a:p>
          <a:p>
            <a:pPr marL="228600" indent="0">
              <a:defRPr/>
            </a:pPr>
            <a:r>
              <a:rPr lang="ru-RU" sz="5400" dirty="0">
                <a:latin typeface="Times New Roman"/>
                <a:cs typeface="Times New Roman"/>
              </a:rPr>
              <a:t>2. Антанта состояла из _______.Покажите на карте.</a:t>
            </a:r>
            <a:endParaRPr dirty="0"/>
          </a:p>
          <a:p>
            <a:pPr marL="228600" indent="0">
              <a:defRPr/>
            </a:pPr>
            <a:r>
              <a:rPr lang="ru-RU" sz="5400" dirty="0">
                <a:latin typeface="Times New Roman"/>
                <a:cs typeface="Times New Roman"/>
              </a:rPr>
              <a:t>3.В какой союз входила Россия ?</a:t>
            </a:r>
            <a:endParaRPr dirty="0"/>
          </a:p>
          <a:p>
            <a:pPr marL="228600" indent="0">
              <a:defRPr/>
            </a:pPr>
            <a:r>
              <a:rPr lang="ru-RU" sz="5400" dirty="0">
                <a:latin typeface="Times New Roman"/>
                <a:cs typeface="Times New Roman"/>
              </a:rPr>
              <a:t>4.Империалистические войны – это войны за _______</a:t>
            </a:r>
            <a:endParaRPr dirty="0"/>
          </a:p>
          <a:p>
            <a:pPr marL="228600" indent="0">
              <a:defRPr/>
            </a:pPr>
            <a:r>
              <a:rPr lang="ru-RU" sz="5400" dirty="0">
                <a:latin typeface="Times New Roman"/>
                <a:cs typeface="Times New Roman"/>
              </a:rPr>
              <a:t>5. Чем закончилась Франко-Прусская война, какие противоречия породила?</a:t>
            </a:r>
            <a:endParaRPr dirty="0"/>
          </a:p>
          <a:p>
            <a:pPr marL="971550" indent="-742950">
              <a:buAutoNum type="arabicParenR"/>
              <a:defRPr/>
            </a:pPr>
            <a:endParaRPr lang="ru-RU" sz="4400" dirty="0">
              <a:latin typeface="Times New Roman"/>
              <a:cs typeface="Times New Roman"/>
            </a:endParaRPr>
          </a:p>
          <a:p>
            <a:pPr marL="971550" indent="-742950">
              <a:buAutoNum type="arabicParenR"/>
              <a:defRPr/>
            </a:pPr>
            <a:endParaRPr lang="ru-RU" sz="4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40894" y="1669554"/>
            <a:ext cx="14687677" cy="7794486"/>
          </a:xfrm>
          <a:prstGeom prst="rect">
            <a:avLst/>
          </a:prstGeom>
        </p:spPr>
      </p:pic>
      <p:sp>
        <p:nvSpPr>
          <p:cNvPr id="1790984376" name="Google Shape;17;p3"/>
          <p:cNvSpPr txBox="1">
            <a:spLocks noGrp="1"/>
          </p:cNvSpPr>
          <p:nvPr>
            <p:ph type="title"/>
          </p:nvPr>
        </p:nvSpPr>
        <p:spPr bwMode="auto">
          <a:xfrm>
            <a:off x="1280159" y="979044"/>
            <a:ext cx="15471368" cy="73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50" b="0" i="0">
                <a:solidFill>
                  <a:srgbClr val="5C2DBE"/>
                </a:solidFill>
                <a:latin typeface="Arial Black"/>
                <a:ea typeface="Arial Black"/>
                <a:cs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dirty="0"/>
          </a:p>
        </p:txBody>
      </p:sp>
      <p:sp>
        <p:nvSpPr>
          <p:cNvPr id="753651381" name="Google Shape;18;p3"/>
          <p:cNvSpPr txBox="1">
            <a:spLocks noGrp="1"/>
          </p:cNvSpPr>
          <p:nvPr>
            <p:ph type="body" idx="1"/>
          </p:nvPr>
        </p:nvSpPr>
        <p:spPr bwMode="auto">
          <a:xfrm>
            <a:off x="1280159" y="822959"/>
            <a:ext cx="1655960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4800" dirty="0">
                <a:latin typeface="Times New Roman"/>
                <a:ea typeface="Times New Roman"/>
                <a:cs typeface="Times New Roman"/>
              </a:rPr>
              <a:t>          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Назовите причины Первой мировой войны</a:t>
            </a:r>
            <a:endParaRPr sz="4800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15999" y="1008492"/>
            <a:ext cx="16258879" cy="873316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000000"/>
                </a:solidFill>
                <a:latin typeface="Times New Roman"/>
                <a:cs typeface="Times New Roman"/>
              </a:rPr>
              <a:t>    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      Всего в Первую мировую войну было вовлечено:</a:t>
            </a:r>
            <a:br>
              <a:rPr lang="ru-RU" b="1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br>
              <a:rPr lang="ru-RU" b="1" dirty="0">
                <a:solidFill>
                  <a:srgbClr val="000000"/>
                </a:solidFill>
                <a:latin typeface="Gost"/>
              </a:rPr>
            </a:br>
            <a:r>
              <a:rPr lang="ru-RU" b="1" dirty="0">
                <a:solidFill>
                  <a:srgbClr val="000000"/>
                </a:solidFill>
                <a:latin typeface="Gost"/>
              </a:rPr>
              <a:t>  </a:t>
            </a:r>
            <a:r>
              <a:rPr lang="ru-RU" sz="8800" dirty="0">
                <a:solidFill>
                  <a:srgbClr val="000000"/>
                </a:solidFill>
                <a:latin typeface="Times New Roman"/>
                <a:cs typeface="Times New Roman"/>
              </a:rPr>
              <a:t>1)      27 стран</a:t>
            </a:r>
            <a:br>
              <a:rPr lang="ru-RU" sz="88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br>
              <a:rPr lang="ru-RU" sz="8800" dirty="0">
                <a:solidFill>
                  <a:srgbClr val="747E89"/>
                </a:solidFill>
                <a:latin typeface="Times New Roman"/>
                <a:cs typeface="Times New Roman"/>
              </a:rPr>
            </a:br>
            <a:r>
              <a:rPr lang="ru-RU" sz="8800" dirty="0">
                <a:solidFill>
                  <a:srgbClr val="747E89"/>
                </a:solidFill>
                <a:latin typeface="Times New Roman"/>
                <a:cs typeface="Times New Roman"/>
              </a:rPr>
              <a:t> </a:t>
            </a:r>
            <a:r>
              <a:rPr lang="ru-RU" sz="8800" dirty="0">
                <a:solidFill>
                  <a:schemeClr val="tx1"/>
                </a:solidFill>
                <a:latin typeface="Times New Roman"/>
                <a:cs typeface="Times New Roman"/>
              </a:rPr>
              <a:t>2)      38 стран</a:t>
            </a:r>
            <a:br>
              <a:rPr lang="ru-RU" sz="8800" dirty="0">
                <a:solidFill>
                  <a:srgbClr val="1F9970"/>
                </a:solidFill>
                <a:latin typeface="Times New Roman"/>
                <a:cs typeface="Times New Roman"/>
              </a:rPr>
            </a:br>
            <a:br>
              <a:rPr lang="ru-RU" sz="8800" dirty="0">
                <a:solidFill>
                  <a:srgbClr val="747E89"/>
                </a:solidFill>
                <a:latin typeface="Times New Roman"/>
                <a:cs typeface="Times New Roman"/>
              </a:rPr>
            </a:br>
            <a:r>
              <a:rPr lang="ru-RU" sz="8800" dirty="0">
                <a:solidFill>
                  <a:srgbClr val="747E89"/>
                </a:solidFill>
                <a:latin typeface="Times New Roman"/>
                <a:cs typeface="Times New Roman"/>
              </a:rPr>
              <a:t> </a:t>
            </a:r>
            <a:r>
              <a:rPr lang="ru-RU" sz="8800" dirty="0">
                <a:solidFill>
                  <a:schemeClr val="tx1"/>
                </a:solidFill>
                <a:latin typeface="Times New Roman"/>
                <a:cs typeface="Times New Roman"/>
              </a:rPr>
              <a:t>3)</a:t>
            </a:r>
            <a:r>
              <a:rPr lang="ru-RU" sz="8800" dirty="0">
                <a:solidFill>
                  <a:srgbClr val="747E89"/>
                </a:solidFill>
                <a:latin typeface="Times New Roman"/>
                <a:cs typeface="Times New Roman"/>
              </a:rPr>
              <a:t>      </a:t>
            </a:r>
            <a:r>
              <a:rPr lang="ru-RU" sz="8800" dirty="0">
                <a:solidFill>
                  <a:srgbClr val="000000"/>
                </a:solidFill>
                <a:latin typeface="Times New Roman"/>
                <a:cs typeface="Times New Roman"/>
              </a:rPr>
              <a:t>62 страны</a:t>
            </a:r>
            <a:br>
              <a:rPr lang="ru-RU" dirty="0">
                <a:solidFill>
                  <a:srgbClr val="000000"/>
                </a:solidFill>
                <a:latin typeface="Noto Serif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1205F-494F-4643-A7FA-9A53BA67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1FC9B8-6C94-4361-9EA3-9F232FB73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0" y="1008493"/>
            <a:ext cx="8739052" cy="84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9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16000" y="1008493"/>
            <a:ext cx="16004903" cy="2492990"/>
          </a:xfrm>
        </p:spPr>
        <p:txBody>
          <a:bodyPr/>
          <a:lstStyle/>
          <a:p>
            <a:pPr>
              <a:defRPr/>
            </a:pPr>
            <a:r>
              <a:rPr lang="ru-RU" sz="5400" b="1" dirty="0">
                <a:solidFill>
                  <a:srgbClr val="000000"/>
                </a:solidFill>
                <a:latin typeface="Times New Roman"/>
                <a:cs typeface="Times New Roman"/>
              </a:rPr>
              <a:t>      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В рамках Первой мировой войны битва при </a:t>
            </a:r>
            <a:r>
              <a:rPr lang="ru-RU" sz="54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Гумбиннене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- это первое сражение на:</a:t>
            </a:r>
            <a:br>
              <a:rPr lang="ru-RU" sz="5400" b="1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покажите на карте.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554479" y="2769326"/>
            <a:ext cx="1525741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66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143000" indent="-1143000">
              <a:buAutoNum type="arabicParenR"/>
              <a:defRPr/>
            </a:pPr>
            <a:r>
              <a:rPr lang="ru-RU" sz="6600" dirty="0">
                <a:solidFill>
                  <a:schemeClr val="tx1"/>
                </a:solidFill>
                <a:latin typeface="Times New Roman"/>
                <a:cs typeface="Times New Roman"/>
              </a:rPr>
              <a:t>Восточном фронте</a:t>
            </a:r>
            <a:endParaRPr dirty="0"/>
          </a:p>
          <a:p>
            <a:pPr marL="1143000" indent="-1143000">
              <a:buAutoNum type="arabicParenR"/>
              <a:defRPr/>
            </a:pPr>
            <a:endParaRPr lang="ru-RU" sz="66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6600" dirty="0">
                <a:solidFill>
                  <a:schemeClr val="tx1"/>
                </a:solidFill>
                <a:latin typeface="Times New Roman"/>
                <a:cs typeface="Times New Roman"/>
              </a:rPr>
              <a:t>2) Западном фронте</a:t>
            </a:r>
            <a:endParaRPr dirty="0"/>
          </a:p>
          <a:p>
            <a:pPr>
              <a:defRPr/>
            </a:pPr>
            <a:endParaRPr lang="ru-RU" sz="66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6600" dirty="0">
                <a:solidFill>
                  <a:schemeClr val="tx1"/>
                </a:solidFill>
                <a:latin typeface="Times New Roman"/>
                <a:cs typeface="Times New Roman"/>
              </a:rPr>
              <a:t>3) Кавказском фронте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16000" y="1008493"/>
            <a:ext cx="16256000" cy="3693319"/>
          </a:xfrm>
        </p:spPr>
        <p:txBody>
          <a:bodyPr/>
          <a:lstStyle/>
          <a:p>
            <a:pPr>
              <a:defRPr/>
            </a:pP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Реалии Первой мировой породили множество военных неологизмов, в их числе – англоязычное слово "танк". Британская контрразведка воспользовалась его изначальным значением и пустила слух, что на фронт едет не оружие, а партия: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502229" y="4180113"/>
            <a:ext cx="14173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7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7200">
                <a:solidFill>
                  <a:schemeClr val="tx1"/>
                </a:solidFill>
                <a:latin typeface="Times New Roman"/>
                <a:cs typeface="Times New Roman"/>
              </a:rPr>
              <a:t>1)  Тракторов</a:t>
            </a:r>
            <a:endParaRPr/>
          </a:p>
          <a:p>
            <a:pPr>
              <a:defRPr/>
            </a:pPr>
            <a:r>
              <a:rPr lang="ru-RU" sz="7200">
                <a:solidFill>
                  <a:schemeClr val="tx1"/>
                </a:solidFill>
                <a:latin typeface="Times New Roman"/>
                <a:cs typeface="Times New Roman"/>
              </a:rPr>
              <a:t>2)   Консервов</a:t>
            </a:r>
            <a:endParaRPr/>
          </a:p>
          <a:p>
            <a:pPr>
              <a:defRPr/>
            </a:pPr>
            <a:r>
              <a:rPr lang="ru-RU" sz="7200">
                <a:solidFill>
                  <a:schemeClr val="tx1"/>
                </a:solidFill>
                <a:latin typeface="Times New Roman"/>
                <a:cs typeface="Times New Roman"/>
              </a:rPr>
              <a:t>3)   Цистерн</a:t>
            </a:r>
            <a:endParaRPr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318</TotalTime>
  <Words>742</Words>
  <Application>Microsoft Office PowerPoint</Application>
  <DocSecurity>0</DocSecurity>
  <PresentationFormat>Произвольный</PresentationFormat>
  <Paragraphs>48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Times New Roman</vt:lpstr>
      <vt:lpstr>Gost</vt:lpstr>
      <vt:lpstr>Arial</vt:lpstr>
      <vt:lpstr>Noto Serif</vt:lpstr>
      <vt:lpstr>PT Sans</vt:lpstr>
      <vt:lpstr>Garamond</vt:lpstr>
      <vt:lpstr>Arial Black</vt:lpstr>
      <vt:lpstr>Натуральные материалы</vt:lpstr>
      <vt:lpstr>. </vt:lpstr>
      <vt:lpstr>Напишите о готовности к войне, планах союзников и их противников</vt:lpstr>
      <vt:lpstr>Презентация PowerPoint</vt:lpstr>
      <vt:lpstr>Продолжите предложение или вставьте недостающие слова </vt:lpstr>
      <vt:lpstr>Презентация PowerPoint</vt:lpstr>
      <vt:lpstr>             Всего в Первую мировую войну было вовлечено:    1)      27 стран   2)      38 стран   3)      62 страны </vt:lpstr>
      <vt:lpstr>Презентация PowerPoint</vt:lpstr>
      <vt:lpstr>      В рамках Первой мировой войны битва при Гумбиннене - это первое сражение на: покажите на карте.</vt:lpstr>
      <vt:lpstr>Реалии Первой мировой породили множество военных неологизмов, в их числе – англоязычное слово "танк". Британская контрразведка воспользовалась его изначальным значением и пустила слух, что на фронт едет не оружие, а партия:</vt:lpstr>
      <vt:lpstr>Презентация PowerPoint</vt:lpstr>
      <vt:lpstr>Россия также предприняла попытку разработать собственный танк. Первый и единственный опытный образец получил название:</vt:lpstr>
      <vt:lpstr>Работа с документами. Из официального французского сообщения от 12 вересня1914 г. о поражении немецких войск на реке Марне. С 24 августа происходит бой на фронте Париж - Верден. От самого начала правый фланг немцев под командованием фон Клука, который продвинулся 24 августа к мосту Провена, начал отходить, принимая во внимание опасность, быть обойденным нами; ему посчастливилось избежать опасностей, и он ринулся на наш фланг, который обходил его на севере со стороны Марш и с запада со стороны Урка. Однако франко-английские войска смогли нанести врагу значительных потерь и задержать его, сколько это было нужно для успеха нашего наступления в других местах. Теперь враг отступает к рекам Ена и Уаза, другими слова мы, он отошел за четыре дня на 60-70 километров. Следовательно, первая фаза на реке Марне склоняется в пользу союзников, потому что правый фланг и центр немцев в настоящее время отступают. 1. Почему, по вашему мнению, немецкие войска потерпели поражение в битве на реке Марне? </vt:lpstr>
      <vt:lpstr>Презентация PowerPoint</vt:lpstr>
      <vt:lpstr>Из опыта Верденской операции.            Верденская операция, находившаяся на расстоянии около 300 км от Парижа, считалась перед войной первоклассной. Ее основными укреплениями являлись форты, наружный пояс которых находился от центра на 7-8 км; линия обвода крепости простиралась на 45 км. Верденский выступ постепенно в ходе развернувшихся боев превратился в укрепленный район, протянувшийся на 112км. Рекой Маас разделен район Вердена на сектор правого, восточного берег, который подвергался первым ударом немцев, и в сектор левого, западного берега. Глубину обороны составляли 4 позиции. Первая позиция проходила в 5-7 км от линии фронта: она состояла из ряда центров сопротивления, рассчитанных на батальон, и имела линии: передовую, огневой поддержки и земляного редута.  1. Почему Верден считался стратегически важным? 2. Какие можно предположить последствия падения Вердена для Франции? </vt:lpstr>
      <vt:lpstr>Презентация PowerPoint</vt:lpstr>
      <vt:lpstr> Вначале той или иной войны иногда играет важную роль случай. Еще английский адмирал Нельсон говорил: «Кое-что мы должны оставить на волю случая».     Подумайте, как элемент соотноситься в начале первой мировой войны элемент случая и закономерности?  Что было бы, если бы Сараевского убийства не было?     </vt:lpstr>
      <vt:lpstr>Презентация PowerPoint</vt:lpstr>
      <vt:lpstr>Презентация PowerPoint</vt:lpstr>
      <vt:lpstr>В результате Первой мировой прекратили существование четыре империи. Назовите их, найдите на карте.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/>
  <cp:lastModifiedBy>Маслова Анастасия Сергеевна</cp:lastModifiedBy>
  <cp:revision>52</cp:revision>
  <dcterms:modified xsi:type="dcterms:W3CDTF">2023-10-04T08:04:44Z</dcterms:modified>
  <cp:category/>
  <dc:identifier/>
  <cp:contentStatus/>
  <dc:language/>
  <cp:version/>
</cp:coreProperties>
</file>