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57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9" r:id="rId14"/>
    <p:sldId id="280" r:id="rId15"/>
    <p:sldId id="281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828"/>
    <a:srgbClr val="7CA042"/>
    <a:srgbClr val="A55D3D"/>
    <a:srgbClr val="6D9052"/>
    <a:srgbClr val="88C2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81" autoAdjust="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31D568-51B9-4B1D-B2D9-B3F62EF657B5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5381C9-01B2-4882-B17A-5EA29C61B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4716016" cy="1656184"/>
          </a:xfrm>
        </p:spPr>
        <p:txBody>
          <a:bodyPr anchor="b">
            <a:normAutofit fontScale="90000"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Тестирование на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тему: 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Элементы композиции»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0"/>
            <a:ext cx="4427984" cy="68580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1317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kern="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Monotype Corsiva" pitchFamily="66"/>
              </a:rPr>
              <a:t>Сокольская</a:t>
            </a:r>
            <a:r>
              <a:rPr lang="ru-RU" b="1" kern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Monotype Corsiva" pitchFamily="66"/>
              </a:rPr>
              <a:t> А.Н., преподаватель градостроительных дисциплин ГАПОУ  КК  НКСЭ «Новороссийского колледжа строительства и экономики» Краснодарского края</a:t>
            </a:r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096" dir="2700000">
                  <a:srgbClr val="000000"/>
                </a:outerShdw>
              </a:effectLst>
              <a:latin typeface="Monotype Corsiva" pitchFamily="66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72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8.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«нюанс»?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Возрастание или понижение </a:t>
            </a:r>
            <a:r>
              <a:rPr lang="ru-RU" sz="2000" i="1" dirty="0">
                <a:solidFill>
                  <a:schemeClr val="tx2"/>
                </a:solidFill>
              </a:rPr>
              <a:t>яркости цвета;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Слабое различие </a:t>
            </a:r>
            <a:r>
              <a:rPr lang="ru-RU" sz="2000" i="1" dirty="0">
                <a:solidFill>
                  <a:schemeClr val="tx2"/>
                </a:solidFill>
              </a:rPr>
              <a:t>элементов композиции по основным композиционным признакам;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Взаимодействие </a:t>
            </a:r>
            <a:r>
              <a:rPr lang="ru-RU" sz="2000" i="1" dirty="0">
                <a:solidFill>
                  <a:schemeClr val="tx2"/>
                </a:solidFill>
              </a:rPr>
              <a:t>в композиции нескольких схожих по какому-то </a:t>
            </a:r>
            <a:r>
              <a:rPr lang="ru-RU" sz="2000" i="1" dirty="0" smtClean="0">
                <a:solidFill>
                  <a:schemeClr val="tx2"/>
                </a:solidFill>
              </a:rPr>
              <a:t>признаку предметов;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9957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1236" y="50829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388189"/>
            <a:ext cx="3672408" cy="6469812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19128"/>
            <a:ext cx="5292080" cy="6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231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9.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«фактура»?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Характер </a:t>
            </a:r>
            <a:r>
              <a:rPr lang="ru-RU" sz="2000" i="1" dirty="0">
                <a:solidFill>
                  <a:schemeClr val="tx2"/>
                </a:solidFill>
              </a:rPr>
              <a:t>поверхности предмета, определяющийся свойствами </a:t>
            </a:r>
            <a:r>
              <a:rPr lang="ru-RU" sz="2000" i="1" dirty="0" smtClean="0">
                <a:solidFill>
                  <a:schemeClr val="tx2"/>
                </a:solidFill>
              </a:rPr>
              <a:t>материала;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Видимый </a:t>
            </a:r>
            <a:r>
              <a:rPr lang="ru-RU" sz="2000" i="1" dirty="0">
                <a:solidFill>
                  <a:schemeClr val="tx2"/>
                </a:solidFill>
              </a:rPr>
              <a:t>рисунок поверхности;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Структура вещи, формируемая по законам композиции;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8583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88583" y="474410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080439" y="1794439"/>
            <a:ext cx="6454714" cy="367240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272" t="-9228" b="-124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164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10.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«цвет»?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Система </a:t>
            </a:r>
            <a:r>
              <a:rPr lang="ru-RU" sz="2000" i="1" dirty="0" smtClean="0">
                <a:solidFill>
                  <a:schemeClr val="tx2"/>
                </a:solidFill>
              </a:rPr>
              <a:t>взаимодействий, формирующая </a:t>
            </a:r>
            <a:r>
              <a:rPr lang="ru-RU" sz="2000" i="1" dirty="0">
                <a:solidFill>
                  <a:schemeClr val="tx2"/>
                </a:solidFill>
              </a:rPr>
              <a:t>структуру изображения;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Переходы цвета и тени, формирующие рельеф предмета;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Художественное </a:t>
            </a:r>
            <a:r>
              <a:rPr lang="ru-RU" sz="2000" i="1" dirty="0">
                <a:solidFill>
                  <a:schemeClr val="tx2"/>
                </a:solidFill>
              </a:rPr>
              <a:t>выражение человеком его способности к восприятию действительности во </a:t>
            </a:r>
            <a:r>
              <a:rPr lang="ru-RU" sz="2000" i="1" dirty="0" smtClean="0">
                <a:solidFill>
                  <a:schemeClr val="tx2"/>
                </a:solidFill>
              </a:rPr>
              <a:t>всем </a:t>
            </a:r>
            <a:r>
              <a:rPr lang="ru-RU" sz="2000" i="1" dirty="0">
                <a:solidFill>
                  <a:schemeClr val="tx2"/>
                </a:solidFill>
              </a:rPr>
              <a:t>богатстве красок;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81236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79957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11.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Один из важнейших методов достижения выразительности?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Фактура;</a:t>
            </a: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Динамика;</a:t>
            </a: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Пропорция;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81236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79957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www.wikiznanie.ru/ru-wz/images/a/aa/%D0%A5%D1%80%D0%B0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3563888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78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12.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Композиция, которая создает впечатление неподвижности?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Статика;</a:t>
            </a: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Контраст;</a:t>
            </a: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Симметрия;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1236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79957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www.picshare.ru/uploads/130731/a2pL4vnv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4664"/>
            <a:ext cx="3563888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78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Вопрос 13.</a:t>
            </a:r>
            <a:br>
              <a:rPr lang="ru-RU" sz="24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Отношение размеров элементов архитектурной формы к размерам целого архитектурного объекта, а также отношение размеров объекта к элементам окружающей среды?</a:t>
            </a:r>
            <a:endParaRPr lang="ru-RU" sz="22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Масштаб;</a:t>
            </a:r>
          </a:p>
          <a:p>
            <a:pPr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Пропорция;</a:t>
            </a: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Прогрессия;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1236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79957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&amp;Ocy;&amp;bcy;&amp;shchcy;&amp;icy;&amp;iecy; &amp;scy;&amp;vcy;&amp;iecy;&amp;dcy;&amp;icy;&amp;ncy;&amp;icy;&amp;yacy; - &amp;Tcy;&amp;iecy;&amp;khcy;&amp;ncy;&amp;icy;&amp;chcy;&amp;iecy;&amp;scy;&amp;kcy;&amp;ocy;&amp;iecy; &amp;chcy;&amp;iecy;&amp;rcy;&amp;c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676924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78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hlinkshowjump?jump=lastslideviewed"/>
          </p:cNvPr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hlinkshowjump?jump=lastslideviewed"/>
              </a:rPr>
              <a:t>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9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hlinkshowjump?jump=lastslideviewed"/>
          </p:cNvPr>
          <p:cNvSpPr/>
          <p:nvPr/>
        </p:nvSpPr>
        <p:spPr>
          <a:xfrm>
            <a:off x="0" y="3717033"/>
            <a:ext cx="9144000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lastslideviewed"/>
          </p:cNvPr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5"/>
            <a:ext cx="9144000" cy="2027088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hlinkshowjump?jump=lastslideviewed"/>
              </a:rPr>
              <a:t>Неверно!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914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51520" y="692696"/>
            <a:ext cx="8568952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i="0" u="none" strike="noStrike" kern="0" cap="none" spc="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otype Corsiva" pitchFamily="66" charset="0"/>
              </a:rPr>
              <a:t>Цель </a:t>
            </a:r>
            <a:r>
              <a:rPr lang="ru-RU" sz="3600" i="0" u="none" strike="noStrike" kern="0" cap="none" spc="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otype Corsiva" pitchFamily="66" charset="0"/>
              </a:rPr>
              <a:t> презентации:</a:t>
            </a:r>
            <a:endParaRPr lang="ru-RU" sz="3600" i="0" u="none" strike="noStrike" kern="0" cap="none" spc="0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усвоение и закрепление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знания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композиционным видам и проекционным решениям воображения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251520" y="3212977"/>
            <a:ext cx="8064896" cy="45243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0" cap="none" spc="0" baseline="0" dirty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otype Corsiva" pitchFamily="66"/>
              </a:rPr>
              <a:t>Задачи </a:t>
            </a:r>
            <a:r>
              <a:rPr lang="ru-RU" sz="3600" b="1" i="0" u="none" strike="noStrike" kern="0" cap="none" spc="0" baseline="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Monotype Corsiva" pitchFamily="66"/>
              </a:rPr>
              <a:t>тестирования: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Создание учащимся, обстановку сотрудничества и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положительного микроклимата, при отсутствии перегрузки и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переутомления на уроке.</a:t>
            </a:r>
            <a:endParaRPr lang="ru-RU" sz="36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0" cap="none" spc="0" baseline="0" dirty="0" smtClean="0">
              <a:solidFill>
                <a:srgbClr val="E46C0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onotype Corsiva" pitchFamily="6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0" cap="none" spc="0" baseline="0" dirty="0" smtClean="0">
              <a:solidFill>
                <a:srgbClr val="E46C0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onotype Corsiva" pitchFamily="6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600" b="1" i="0" u="none" strike="noStrike" kern="0" cap="none" spc="0" baseline="0" dirty="0">
              <a:solidFill>
                <a:srgbClr val="E46C0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Monotype Corsiva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1.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«метр»?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Абсолютная величина </a:t>
            </a:r>
            <a:r>
              <a:rPr lang="ru-RU" sz="2000" i="1" dirty="0">
                <a:solidFill>
                  <a:schemeClr val="tx2"/>
                </a:solidFill>
              </a:rPr>
              <a:t>формы;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Порядок</a:t>
            </a:r>
            <a:r>
              <a:rPr lang="ru-RU" sz="2000" i="1" dirty="0">
                <a:solidFill>
                  <a:schemeClr val="tx2"/>
                </a:solidFill>
              </a:rPr>
              <a:t>, основанный на повторении равных элементов;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Степень </a:t>
            </a:r>
            <a:r>
              <a:rPr lang="ru-RU" sz="2000" i="1" dirty="0">
                <a:solidFill>
                  <a:schemeClr val="tx2"/>
                </a:solidFill>
              </a:rPr>
              <a:t>стабильности композиционной формы;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346566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5708" y="443711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14028" y="6021288"/>
            <a:ext cx="286242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7309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2.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«ритм»?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Порядок </a:t>
            </a:r>
            <a:r>
              <a:rPr lang="ru-RU" sz="2000" i="1" dirty="0">
                <a:solidFill>
                  <a:schemeClr val="tx2"/>
                </a:solidFill>
              </a:rPr>
              <a:t>чередования элементов </a:t>
            </a:r>
            <a:r>
              <a:rPr lang="ru-RU" sz="2000" i="1" dirty="0" smtClean="0">
                <a:solidFill>
                  <a:schemeClr val="tx2"/>
                </a:solidFill>
              </a:rPr>
              <a:t>композиции, основанный </a:t>
            </a:r>
            <a:r>
              <a:rPr lang="ru-RU" sz="2000" i="1" dirty="0">
                <a:solidFill>
                  <a:schemeClr val="tx2"/>
                </a:solidFill>
              </a:rPr>
              <a:t>на неравномерном изменении их свойств;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Соразмерность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smtClean="0">
                <a:solidFill>
                  <a:schemeClr val="tx2"/>
                </a:solidFill>
              </a:rPr>
              <a:t>выраженная в </a:t>
            </a:r>
            <a:r>
              <a:rPr lang="ru-RU" sz="2000" i="1" dirty="0">
                <a:solidFill>
                  <a:schemeClr val="tx2"/>
                </a:solidFill>
              </a:rPr>
              <a:t>зрительном соответствии формы человеку;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Физически статичные, но зрительно динамичные формы;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436510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85708" y="5661248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605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3.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«симметрия»?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Неизменность структуры, свойств, формы материального объекта;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Предельно четкое </a:t>
            </a:r>
            <a:r>
              <a:rPr lang="ru-RU" sz="2000" i="1" dirty="0">
                <a:solidFill>
                  <a:schemeClr val="tx2"/>
                </a:solidFill>
              </a:rPr>
              <a:t>зрительное равновесие композиционной формы;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Соразмерная связь </a:t>
            </a:r>
            <a:r>
              <a:rPr lang="ru-RU" sz="2000" i="1" dirty="0">
                <a:solidFill>
                  <a:schemeClr val="tx2"/>
                </a:solidFill>
              </a:rPr>
              <a:t>элементов композиции;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08" y="4094489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5708" y="5013176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7583" r="-61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805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4.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«асимметрия»?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Изменение отдельных свойств повторяющихся элементов;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Отклонение расположения </a:t>
            </a:r>
            <a:r>
              <a:rPr lang="ru-RU" sz="2000" i="1" dirty="0">
                <a:solidFill>
                  <a:schemeClr val="tx2"/>
                </a:solidFill>
              </a:rPr>
              <a:t>элементов композиции относительно главной оси 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Ритмическая </a:t>
            </a:r>
            <a:r>
              <a:rPr lang="ru-RU" sz="2000" i="1" dirty="0" smtClean="0">
                <a:solidFill>
                  <a:schemeClr val="tx2"/>
                </a:solidFill>
              </a:rPr>
              <a:t>разрозненность </a:t>
            </a:r>
            <a:r>
              <a:rPr lang="ru-RU" sz="2000" i="1" dirty="0">
                <a:solidFill>
                  <a:schemeClr val="tx2"/>
                </a:solidFill>
              </a:rPr>
              <a:t>сочетающихся рядов относительно друг друга;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7304" y="375033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87304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9461" r="-44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161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5.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«композиция»?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Соединение </a:t>
            </a:r>
            <a:r>
              <a:rPr lang="ru-RU" sz="2000" i="1" dirty="0">
                <a:solidFill>
                  <a:schemeClr val="tx2"/>
                </a:solidFill>
              </a:rPr>
              <a:t>отдельных частей в единое целое, расположенное в пространстве или на плоскости;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Согласованность </a:t>
            </a:r>
            <a:r>
              <a:rPr lang="ru-RU" sz="2000" i="1" dirty="0">
                <a:solidFill>
                  <a:schemeClr val="tx2"/>
                </a:solidFill>
              </a:rPr>
              <a:t>и упорядоченность всех элементов, составляющих </a:t>
            </a:r>
            <a:r>
              <a:rPr lang="ru-RU" sz="2000" i="1" dirty="0" smtClean="0">
                <a:solidFill>
                  <a:schemeClr val="tx2"/>
                </a:solidFill>
              </a:rPr>
              <a:t>целое;</a:t>
            </a: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>
                <a:solidFill>
                  <a:schemeClr val="tx2"/>
                </a:solidFill>
              </a:rPr>
              <a:t>Зрительно и физически статичные формы;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1236" y="4077072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79957" y="5301208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471592" y="403286"/>
            <a:ext cx="3672772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74" r="-73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411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6.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«прогрессия»?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Вид </a:t>
            </a:r>
            <a:r>
              <a:rPr lang="ru-RU" sz="2000" i="1" dirty="0">
                <a:solidFill>
                  <a:schemeClr val="tx2"/>
                </a:solidFill>
              </a:rPr>
              <a:t>соразмерной связи элементов композиции;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Поступательное </a:t>
            </a:r>
            <a:r>
              <a:rPr lang="ru-RU" sz="2000" i="1" dirty="0">
                <a:solidFill>
                  <a:schemeClr val="tx2"/>
                </a:solidFill>
              </a:rPr>
              <a:t>движение </a:t>
            </a:r>
            <a:r>
              <a:rPr lang="ru-RU" sz="2000" i="1" dirty="0" smtClean="0">
                <a:solidFill>
                  <a:schemeClr val="tx2"/>
                </a:solidFill>
              </a:rPr>
              <a:t>по </a:t>
            </a:r>
            <a:r>
              <a:rPr lang="ru-RU" sz="2000" i="1" dirty="0">
                <a:solidFill>
                  <a:schemeClr val="tx2"/>
                </a:solidFill>
              </a:rPr>
              <a:t>спирально расширяющейся траектории;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Последовательность </a:t>
            </a:r>
            <a:r>
              <a:rPr lang="ru-RU" sz="2000" i="1" dirty="0">
                <a:solidFill>
                  <a:schemeClr val="tx2"/>
                </a:solidFill>
              </a:rPr>
              <a:t>величин, каждая следующая из которых находится в </a:t>
            </a:r>
            <a:r>
              <a:rPr lang="ru-RU" sz="2000" i="1" dirty="0" smtClean="0">
                <a:solidFill>
                  <a:schemeClr val="tx2"/>
                </a:solidFill>
              </a:rPr>
              <a:t>зависимости </a:t>
            </a:r>
            <a:r>
              <a:rPr lang="ru-RU" sz="2000" i="1" dirty="0">
                <a:solidFill>
                  <a:schemeClr val="tx2"/>
                </a:solidFill>
              </a:rPr>
              <a:t>от предыдущей;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79957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79957" y="508518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22460" y="3630642"/>
            <a:ext cx="586044" cy="83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09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656184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latin typeface="+mn-lt"/>
              </a:rPr>
              <a:t>Вопрос 7.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такое «контраст»?</a:t>
            </a: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32048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Выявление светотеневых переходов;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Резкое </a:t>
            </a:r>
            <a:r>
              <a:rPr lang="ru-RU" sz="2000" i="1" dirty="0">
                <a:solidFill>
                  <a:schemeClr val="tx2"/>
                </a:solidFill>
              </a:rPr>
              <a:t>отличие элементов композиции;</a:t>
            </a:r>
            <a:endParaRPr lang="ru-RU" sz="2000" i="1" dirty="0" smtClean="0">
              <a:solidFill>
                <a:schemeClr val="tx2"/>
              </a:solidFill>
            </a:endParaRPr>
          </a:p>
          <a:p>
            <a:endParaRPr lang="ru-RU" sz="2000" i="1" dirty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Тождество </a:t>
            </a:r>
            <a:r>
              <a:rPr lang="ru-RU" sz="2000" i="1" dirty="0">
                <a:solidFill>
                  <a:schemeClr val="tx2"/>
                </a:solidFill>
              </a:rPr>
              <a:t>элементов;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301925"/>
            <a:ext cx="3779912" cy="655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319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281236" y="2774095"/>
            <a:ext cx="228600" cy="2286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9957" y="3789040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01999" y="4725144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1592" y="403286"/>
            <a:ext cx="3672408" cy="6454714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306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489</TotalTime>
  <Words>349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Тестирование на тему:    «Элементы композиции» </vt:lpstr>
      <vt:lpstr>Слайд 2</vt:lpstr>
      <vt:lpstr>Вопрос 1. Что такое «метр»?</vt:lpstr>
      <vt:lpstr>Вопрос 2. Что такое «ритм»?</vt:lpstr>
      <vt:lpstr>Вопрос 3. Что такое «симметрия»?</vt:lpstr>
      <vt:lpstr>Вопрос 4. Что такое «асимметрия»?</vt:lpstr>
      <vt:lpstr>Вопрос 5. Что такое «композиция»?</vt:lpstr>
      <vt:lpstr>Вопрос 6. Что такое «прогрессия»?</vt:lpstr>
      <vt:lpstr>Вопрос 7. Что такое «контраст»?</vt:lpstr>
      <vt:lpstr>Вопрос 8. Что такое «нюанс»?</vt:lpstr>
      <vt:lpstr>Вопрос 9. Что такое «фактура»?</vt:lpstr>
      <vt:lpstr>Вопрос 10. Что такое «цвет»?</vt:lpstr>
      <vt:lpstr>Вопрос 11. Один из важнейших методов достижения выразительности?</vt:lpstr>
      <vt:lpstr>Вопрос 12. Композиция, которая создает впечатление неподвижности?</vt:lpstr>
      <vt:lpstr>    Вопрос 13. Отношение размеров элементов архитектурной формы к размерам целого архитектурного объекта, а также отношение размеров объекта к элементам окружающей среды?</vt:lpstr>
      <vt:lpstr>Верно!</vt:lpstr>
      <vt:lpstr>Неверно!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  на тему:</dc:title>
  <dc:creator>Света</dc:creator>
  <cp:lastModifiedBy>sokolskaya</cp:lastModifiedBy>
  <cp:revision>64</cp:revision>
  <dcterms:created xsi:type="dcterms:W3CDTF">2015-02-06T18:19:30Z</dcterms:created>
  <dcterms:modified xsi:type="dcterms:W3CDTF">2015-02-28T09:57:44Z</dcterms:modified>
</cp:coreProperties>
</file>