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3" r:id="rId2"/>
    <p:sldMasterId id="2147483677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9144000" cy="6858000"/>
  <p:defaultTextStyle>
    <a:defPPr marR="0" lvl="0" algn="l">
      <a:lnSpc>
        <a:spcPct val="100000"/>
      </a:lnSpc>
      <a:spcBef>
        <a:spcPts val="0"/>
      </a:spcBef>
      <a:spcAft>
        <a:spcPts val="0"/>
      </a:spcAft>
    </a:defPPr>
    <a:lvl1pPr marR="0" lv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1pPr>
    <a:lvl2pPr marR="0" lvl="1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2pPr>
    <a:lvl3pPr marR="0" lvl="2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3pPr>
    <a:lvl4pPr marR="0" lvl="3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4pPr>
    <a:lvl5pPr marR="0" lvl="4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5pPr>
    <a:lvl6pPr marR="0" lvl="5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6pPr>
    <a:lvl7pPr marR="0" lvl="6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7pPr>
    <a:lvl8pPr marR="0" lvl="7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8pPr>
    <a:lvl9pPr marR="0" lvl="8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Пустой слайд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" name="Google Shape;26;p2"/>
          <p:cNvSpPr txBox="1">
            <a:spLocks noGrp="1"/>
          </p:cNvSpPr>
          <p:nvPr>
            <p:ph type="dt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7" name="Google Shape;27;p2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8" name="Google Shape;28;p2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Вертикальный заголовок и текст" type="vertTitleAndTx" userDrawn="1">
  <p:cSld name="VERTICAL_TITLE_AND_VERTICAL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3" name="Google Shape;83;p11"/>
          <p:cNvSpPr txBox="1">
            <a:spLocks noGrp="1"/>
          </p:cNvSpPr>
          <p:nvPr>
            <p:ph type="title"/>
          </p:nvPr>
        </p:nvSpPr>
        <p:spPr bwMode="auto"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84" name="Google Shape;84;p11"/>
          <p:cNvSpPr txBox="1">
            <a:spLocks noGrp="1"/>
          </p:cNvSpPr>
          <p:nvPr>
            <p:ph type="body" idx="1"/>
          </p:nvPr>
        </p:nvSpPr>
        <p:spPr bwMode="auto"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85" name="Google Shape;85;p11"/>
          <p:cNvSpPr txBox="1">
            <a:spLocks noGrp="1"/>
          </p:cNvSpPr>
          <p:nvPr>
            <p:ph type="dt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86" name="Google Shape;86;p11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87" name="Google Shape;87;p11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Заголовок, текст и объект" type="txAndObj" userDrawn="1">
  <p:cSld name="TEXT_AND_OBJEC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9" name="Google Shape;89;p12"/>
          <p:cNvSpPr txBox="1">
            <a:spLocks noGrp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90" name="Google Shape;90;p12"/>
          <p:cNvSpPr txBox="1">
            <a:spLocks noGrp="1"/>
          </p:cNvSpPr>
          <p:nvPr>
            <p:ph type="body" idx="1"/>
          </p:nvPr>
        </p:nvSpPr>
        <p:spPr bwMode="auto"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91" name="Google Shape;91;p12"/>
          <p:cNvSpPr txBox="1">
            <a:spLocks noGrp="1"/>
          </p:cNvSpPr>
          <p:nvPr>
            <p:ph type="body" idx="2"/>
          </p:nvPr>
        </p:nvSpPr>
        <p:spPr bwMode="auto"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92" name="Google Shape;92;p12"/>
          <p:cNvSpPr txBox="1">
            <a:spLocks noGrp="1"/>
          </p:cNvSpPr>
          <p:nvPr>
            <p:ph type="dt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93" name="Google Shape;93;p12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94" name="Google Shape;94;p12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Заголовок, текст и два объекта" type="txAndTwoObj" userDrawn="1">
  <p:cSld name="TEXT_AND_TWO_OBJEC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6" name="Google Shape;96;p13"/>
          <p:cNvSpPr txBox="1">
            <a:spLocks noGrp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97" name="Google Shape;97;p13"/>
          <p:cNvSpPr txBox="1">
            <a:spLocks noGrp="1"/>
          </p:cNvSpPr>
          <p:nvPr>
            <p:ph type="body" idx="1"/>
          </p:nvPr>
        </p:nvSpPr>
        <p:spPr bwMode="auto"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98" name="Google Shape;98;p13"/>
          <p:cNvSpPr txBox="1">
            <a:spLocks noGrp="1"/>
          </p:cNvSpPr>
          <p:nvPr>
            <p:ph type="body" idx="2"/>
          </p:nvPr>
        </p:nvSpPr>
        <p:spPr bwMode="auto">
          <a:xfrm>
            <a:off x="4648200" y="1981200"/>
            <a:ext cx="38100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99" name="Google Shape;99;p13"/>
          <p:cNvSpPr txBox="1">
            <a:spLocks noGrp="1"/>
          </p:cNvSpPr>
          <p:nvPr>
            <p:ph type="body" idx="3"/>
          </p:nvPr>
        </p:nvSpPr>
        <p:spPr bwMode="auto">
          <a:xfrm>
            <a:off x="4648200" y="4114800"/>
            <a:ext cx="38100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00" name="Google Shape;100;p13"/>
          <p:cNvSpPr txBox="1">
            <a:spLocks noGrp="1"/>
          </p:cNvSpPr>
          <p:nvPr>
            <p:ph type="dt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01" name="Google Shape;101;p13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02" name="Google Shape;102;p13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Заголовок и четыре объекта" type="fourObj" userDrawn="1">
  <p:cSld name="FOUR_OBJEC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" name="Google Shape;104;p14"/>
          <p:cNvSpPr txBox="1">
            <a:spLocks noGrp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05" name="Google Shape;105;p14"/>
          <p:cNvSpPr txBox="1">
            <a:spLocks noGrp="1"/>
          </p:cNvSpPr>
          <p:nvPr>
            <p:ph type="body" idx="1"/>
          </p:nvPr>
        </p:nvSpPr>
        <p:spPr bwMode="auto">
          <a:xfrm>
            <a:off x="685800" y="1981200"/>
            <a:ext cx="38100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06" name="Google Shape;106;p14"/>
          <p:cNvSpPr txBox="1">
            <a:spLocks noGrp="1"/>
          </p:cNvSpPr>
          <p:nvPr>
            <p:ph type="body" idx="2"/>
          </p:nvPr>
        </p:nvSpPr>
        <p:spPr bwMode="auto">
          <a:xfrm>
            <a:off x="4648200" y="1981200"/>
            <a:ext cx="38100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07" name="Google Shape;107;p14"/>
          <p:cNvSpPr txBox="1">
            <a:spLocks noGrp="1"/>
          </p:cNvSpPr>
          <p:nvPr>
            <p:ph type="body" idx="3"/>
          </p:nvPr>
        </p:nvSpPr>
        <p:spPr bwMode="auto">
          <a:xfrm>
            <a:off x="685800" y="4114800"/>
            <a:ext cx="38100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08" name="Google Shape;108;p14"/>
          <p:cNvSpPr txBox="1">
            <a:spLocks noGrp="1"/>
          </p:cNvSpPr>
          <p:nvPr>
            <p:ph type="body" idx="4"/>
          </p:nvPr>
        </p:nvSpPr>
        <p:spPr bwMode="auto">
          <a:xfrm>
            <a:off x="4648200" y="4114800"/>
            <a:ext cx="38100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09" name="Google Shape;109;p14"/>
          <p:cNvSpPr txBox="1">
            <a:spLocks noGrp="1"/>
          </p:cNvSpPr>
          <p:nvPr>
            <p:ph type="dt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10" name="Google Shape;110;p14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11" name="Google Shape;111;p14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Объект" type="objOnly" userDrawn="1">
  <p:cSld name="OBJECT_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3" name="Google Shape;113;p15"/>
          <p:cNvSpPr txBox="1">
            <a:spLocks noGrp="1"/>
          </p:cNvSpPr>
          <p:nvPr>
            <p:ph type="body" idx="1"/>
          </p:nvPr>
        </p:nvSpPr>
        <p:spPr bwMode="auto">
          <a:xfrm>
            <a:off x="685800" y="609600"/>
            <a:ext cx="77724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14" name="Google Shape;114;p15"/>
          <p:cNvSpPr txBox="1">
            <a:spLocks noGrp="1"/>
          </p:cNvSpPr>
          <p:nvPr>
            <p:ph type="dt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15" name="Google Shape;115;p15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16" name="Google Shape;116;p15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Пустой слайд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 txBox="1">
            <a:spLocks noGrp="1"/>
          </p:cNvSpPr>
          <p:nvPr>
            <p:ph type="dt" idx="10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25" name="Google Shape;125;p17"/>
          <p:cNvSpPr txBox="1">
            <a:spLocks noGrp="1"/>
          </p:cNvSpPr>
          <p:nvPr>
            <p:ph type="ftr" idx="11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Титульный слайд" type="title" userDrawn="1">
  <p:cSld name="TITL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 txBox="1"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29" name="Google Shape;129;p18"/>
          <p:cNvSpPr txBox="1"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30" name="Google Shape;130;p18"/>
          <p:cNvSpPr txBox="1">
            <a:spLocks noGrp="1"/>
          </p:cNvSpPr>
          <p:nvPr>
            <p:ph type="dt" idx="10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31" name="Google Shape;131;p18"/>
          <p:cNvSpPr txBox="1">
            <a:spLocks noGrp="1"/>
          </p:cNvSpPr>
          <p:nvPr>
            <p:ph type="ftr" idx="11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32" name="Google Shape;132;p18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Заголовок и объект" type="obj" userDrawn="1">
  <p:cSld name="OBJEC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35" name="Google Shape;135;p19"/>
          <p:cNvSpPr txBox="1"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36" name="Google Shape;136;p19"/>
          <p:cNvSpPr txBox="1">
            <a:spLocks noGrp="1"/>
          </p:cNvSpPr>
          <p:nvPr>
            <p:ph type="dt" idx="10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37" name="Google Shape;137;p19"/>
          <p:cNvSpPr txBox="1">
            <a:spLocks noGrp="1"/>
          </p:cNvSpPr>
          <p:nvPr>
            <p:ph type="ftr" idx="11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38" name="Google Shape;138;p19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Заголовок раздела" type="secHead" userDrawn="1">
  <p:cSld name="SECTION_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0" name="Google Shape;140;p20"/>
          <p:cNvSpPr txBox="1">
            <a:spLocks noGrp="1"/>
          </p:cNvSpPr>
          <p:nvPr>
            <p:ph type="title"/>
          </p:nvPr>
        </p:nvSpPr>
        <p:spPr bwMode="auto"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41" name="Google Shape;141;p20"/>
          <p:cNvSpPr txBox="1"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42" name="Google Shape;142;p20"/>
          <p:cNvSpPr txBox="1">
            <a:spLocks noGrp="1"/>
          </p:cNvSpPr>
          <p:nvPr>
            <p:ph type="dt" idx="10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43" name="Google Shape;143;p20"/>
          <p:cNvSpPr txBox="1">
            <a:spLocks noGrp="1"/>
          </p:cNvSpPr>
          <p:nvPr>
            <p:ph type="ftr" idx="11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44" name="Google Shape;144;p20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Два объекта" type="twoObj" userDrawn="1">
  <p:cSld name="TWO_OBJEC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6" name="Google Shape;146;p21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47" name="Google Shape;147;p21"/>
          <p:cNvSpPr txBox="1">
            <a:spLocks noGrp="1"/>
          </p:cNvSpPr>
          <p:nvPr>
            <p:ph type="body" idx="1"/>
          </p:nvPr>
        </p:nvSpPr>
        <p:spPr bwMode="auto"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pPr>
              <a:defRPr/>
            </a:pPr>
            <a:endParaRPr/>
          </a:p>
        </p:txBody>
      </p:sp>
      <p:sp>
        <p:nvSpPr>
          <p:cNvPr id="148" name="Google Shape;148;p21"/>
          <p:cNvSpPr txBox="1">
            <a:spLocks noGrp="1"/>
          </p:cNvSpPr>
          <p:nvPr>
            <p:ph type="body" idx="2"/>
          </p:nvPr>
        </p:nvSpPr>
        <p:spPr bwMode="auto"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pPr>
              <a:defRPr/>
            </a:pPr>
            <a:endParaRPr/>
          </a:p>
        </p:txBody>
      </p:sp>
      <p:sp>
        <p:nvSpPr>
          <p:cNvPr id="149" name="Google Shape;149;p21"/>
          <p:cNvSpPr txBox="1">
            <a:spLocks noGrp="1"/>
          </p:cNvSpPr>
          <p:nvPr>
            <p:ph type="dt" idx="10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50" name="Google Shape;150;p21"/>
          <p:cNvSpPr txBox="1">
            <a:spLocks noGrp="1"/>
          </p:cNvSpPr>
          <p:nvPr>
            <p:ph type="ftr" idx="11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51" name="Google Shape;151;p21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Заголовок и объект" type="obj" userDrawn="1">
  <p:cSld name="OBJEC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" name="Google Shape;30;p3"/>
          <p:cNvSpPr txBox="1">
            <a:spLocks noGrp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dt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33" name="Google Shape;33;p3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34" name="Google Shape;34;p3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Сравнение" type="twoTxTwoObj" userDrawn="1">
  <p:cSld name="TWO_OBJECTS_WITH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3" name="Google Shape;153;p22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54" name="Google Shape;154;p22"/>
          <p:cNvSpPr txBox="1"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>
              <a:defRPr/>
            </a:pPr>
            <a:endParaRPr/>
          </a:p>
        </p:txBody>
      </p:sp>
      <p:sp>
        <p:nvSpPr>
          <p:cNvPr id="155" name="Google Shape;155;p22"/>
          <p:cNvSpPr txBox="1">
            <a:spLocks noGrp="1"/>
          </p:cNvSpPr>
          <p:nvPr>
            <p:ph type="body" idx="2"/>
          </p:nvPr>
        </p:nvSpPr>
        <p:spPr bwMode="auto"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pPr>
              <a:defRPr/>
            </a:pPr>
            <a:endParaRPr/>
          </a:p>
        </p:txBody>
      </p:sp>
      <p:sp>
        <p:nvSpPr>
          <p:cNvPr id="156" name="Google Shape;156;p22"/>
          <p:cNvSpPr txBox="1">
            <a:spLocks noGrp="1"/>
          </p:cNvSpPr>
          <p:nvPr>
            <p:ph type="body" idx="3"/>
          </p:nvPr>
        </p:nvSpPr>
        <p:spPr bwMode="auto"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>
              <a:defRPr/>
            </a:pPr>
            <a:endParaRPr/>
          </a:p>
        </p:txBody>
      </p:sp>
      <p:sp>
        <p:nvSpPr>
          <p:cNvPr id="157" name="Google Shape;157;p22"/>
          <p:cNvSpPr txBox="1">
            <a:spLocks noGrp="1"/>
          </p:cNvSpPr>
          <p:nvPr>
            <p:ph type="body" idx="4"/>
          </p:nvPr>
        </p:nvSpPr>
        <p:spPr bwMode="auto"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pPr>
              <a:defRPr/>
            </a:pPr>
            <a:endParaRPr/>
          </a:p>
        </p:txBody>
      </p:sp>
      <p:sp>
        <p:nvSpPr>
          <p:cNvPr id="158" name="Google Shape;158;p22"/>
          <p:cNvSpPr txBox="1">
            <a:spLocks noGrp="1"/>
          </p:cNvSpPr>
          <p:nvPr>
            <p:ph type="dt" idx="10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59" name="Google Shape;159;p22"/>
          <p:cNvSpPr txBox="1">
            <a:spLocks noGrp="1"/>
          </p:cNvSpPr>
          <p:nvPr>
            <p:ph type="ftr" idx="11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60" name="Google Shape;160;p22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Только заголовок" type="titleOnly" userDrawn="1">
  <p:cSld name="TITLE_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2" name="Google Shape;162;p23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63" name="Google Shape;163;p23"/>
          <p:cNvSpPr txBox="1">
            <a:spLocks noGrp="1"/>
          </p:cNvSpPr>
          <p:nvPr>
            <p:ph type="dt" idx="10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64" name="Google Shape;164;p23"/>
          <p:cNvSpPr txBox="1">
            <a:spLocks noGrp="1"/>
          </p:cNvSpPr>
          <p:nvPr>
            <p:ph type="ftr" idx="11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65" name="Google Shape;165;p23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Объект с подписью" type="objTx" userDrawn="1">
  <p:cSld name="OBJECT_WITH_CAPTION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>
            <a:spLocks noGrp="1"/>
          </p:cNvSpPr>
          <p:nvPr>
            <p:ph type="title"/>
          </p:nvPr>
        </p:nvSpPr>
        <p:spPr bwMode="auto"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68" name="Google Shape;168;p24"/>
          <p:cNvSpPr txBox="1">
            <a:spLocks noGrp="1"/>
          </p:cNvSpPr>
          <p:nvPr>
            <p:ph type="body" idx="1"/>
          </p:nvPr>
        </p:nvSpPr>
        <p:spPr bwMode="auto"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799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pPr>
              <a:defRPr/>
            </a:pPr>
            <a:endParaRPr/>
          </a:p>
        </p:txBody>
      </p:sp>
      <p:sp>
        <p:nvSpPr>
          <p:cNvPr id="169" name="Google Shape;169;p24"/>
          <p:cNvSpPr txBox="1">
            <a:spLocks noGrp="1"/>
          </p:cNvSpPr>
          <p:nvPr>
            <p:ph type="body" idx="2"/>
          </p:nvPr>
        </p:nvSpPr>
        <p:spPr bwMode="auto"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pPr>
              <a:defRPr/>
            </a:pPr>
            <a:endParaRPr/>
          </a:p>
        </p:txBody>
      </p:sp>
      <p:sp>
        <p:nvSpPr>
          <p:cNvPr id="170" name="Google Shape;170;p24"/>
          <p:cNvSpPr txBox="1">
            <a:spLocks noGrp="1"/>
          </p:cNvSpPr>
          <p:nvPr>
            <p:ph type="dt" idx="10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71" name="Google Shape;171;p24"/>
          <p:cNvSpPr txBox="1">
            <a:spLocks noGrp="1"/>
          </p:cNvSpPr>
          <p:nvPr>
            <p:ph type="ftr" idx="11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72" name="Google Shape;172;p24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Рисунок с подписью" type="picTx" userDrawn="1">
  <p:cSld name="PICTURE_WITH_CAPTION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4" name="Google Shape;174;p25"/>
          <p:cNvSpPr txBox="1"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75" name="Google Shape;175;p25"/>
          <p:cNvSpPr>
            <a:spLocks noGrp="1"/>
          </p:cNvSpPr>
          <p:nvPr>
            <p:ph type="pic" idx="2"/>
          </p:nvPr>
        </p:nvSpPr>
        <p:spPr bwMode="auto"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1pPr>
            <a:lvl2pPr marR="0" lvl="1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2pPr>
            <a:lvl3pPr marR="0" lvl="2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3pPr>
            <a:lvl4pPr marR="0" lvl="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4pPr>
            <a:lvl5pPr marR="0" lvl="4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5pPr>
            <a:lvl6pPr marR="0" lvl="5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6pPr>
            <a:lvl7pPr marR="0" lvl="6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7pPr>
            <a:lvl8pPr marR="0" lvl="7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8pPr>
            <a:lvl9pPr marR="0" lvl="8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76" name="Google Shape;176;p25"/>
          <p:cNvSpPr txBox="1">
            <a:spLocks noGrp="1"/>
          </p:cNvSpPr>
          <p:nvPr>
            <p:ph type="body" idx="1"/>
          </p:nvPr>
        </p:nvSpPr>
        <p:spPr bwMode="auto"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pPr>
              <a:defRPr/>
            </a:pPr>
            <a:endParaRPr/>
          </a:p>
        </p:txBody>
      </p:sp>
      <p:sp>
        <p:nvSpPr>
          <p:cNvPr id="177" name="Google Shape;177;p25"/>
          <p:cNvSpPr txBox="1">
            <a:spLocks noGrp="1"/>
          </p:cNvSpPr>
          <p:nvPr>
            <p:ph type="dt" idx="10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78" name="Google Shape;178;p25"/>
          <p:cNvSpPr txBox="1">
            <a:spLocks noGrp="1"/>
          </p:cNvSpPr>
          <p:nvPr>
            <p:ph type="ftr" idx="11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79" name="Google Shape;179;p25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Заголовок и вертикальный текст" type="vertTx" userDrawn="1">
  <p:cSld name="VERTICAL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1" name="Google Shape;181;p26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82" name="Google Shape;182;p26"/>
          <p:cNvSpPr txBox="1">
            <a:spLocks noGrp="1"/>
          </p:cNvSpPr>
          <p:nvPr>
            <p:ph type="body" idx="1"/>
          </p:nvPr>
        </p:nvSpPr>
        <p:spPr bwMode="auto"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83" name="Google Shape;183;p26"/>
          <p:cNvSpPr txBox="1">
            <a:spLocks noGrp="1"/>
          </p:cNvSpPr>
          <p:nvPr>
            <p:ph type="dt" idx="10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84" name="Google Shape;184;p26"/>
          <p:cNvSpPr txBox="1">
            <a:spLocks noGrp="1"/>
          </p:cNvSpPr>
          <p:nvPr>
            <p:ph type="ftr" idx="11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85" name="Google Shape;185;p26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Вертикальный заголовок и текст" type="vertTitleAndTx" userDrawn="1">
  <p:cSld name="VERTICAL_TITLE_AND_VERTICAL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7" name="Google Shape;187;p27"/>
          <p:cNvSpPr txBox="1">
            <a:spLocks noGrp="1"/>
          </p:cNvSpPr>
          <p:nvPr>
            <p:ph type="title"/>
          </p:nvPr>
        </p:nvSpPr>
        <p:spPr bwMode="auto"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88" name="Google Shape;188;p27"/>
          <p:cNvSpPr txBox="1">
            <a:spLocks noGrp="1"/>
          </p:cNvSpPr>
          <p:nvPr>
            <p:ph type="body" idx="1"/>
          </p:nvPr>
        </p:nvSpPr>
        <p:spPr bwMode="auto"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89" name="Google Shape;189;p27"/>
          <p:cNvSpPr txBox="1">
            <a:spLocks noGrp="1"/>
          </p:cNvSpPr>
          <p:nvPr>
            <p:ph type="dt" idx="10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90" name="Google Shape;190;p27"/>
          <p:cNvSpPr txBox="1">
            <a:spLocks noGrp="1"/>
          </p:cNvSpPr>
          <p:nvPr>
            <p:ph type="ftr" idx="11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91" name="Google Shape;191;p27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Пользовательский макет" userDrawn="1">
  <p:cSld name="Пользовательский маке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3" name="Google Shape;193;p28"/>
          <p:cNvSpPr txBox="1">
            <a:spLocks noGrp="1"/>
          </p:cNvSpPr>
          <p:nvPr>
            <p:ph type="title"/>
          </p:nvPr>
        </p:nvSpPr>
        <p:spPr bwMode="auto">
          <a:xfrm>
            <a:off x="457200" y="128587"/>
            <a:ext cx="8226425" cy="1433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94" name="Google Shape;194;p28"/>
          <p:cNvSpPr txBox="1">
            <a:spLocks noGrp="1"/>
          </p:cNvSpPr>
          <p:nvPr>
            <p:ph type="dt" idx="10"/>
          </p:nvPr>
        </p:nvSpPr>
        <p:spPr bwMode="auto">
          <a:xfrm>
            <a:off x="457200" y="6245225"/>
            <a:ext cx="2130425" cy="47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95" name="Google Shape;195;p28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5225"/>
            <a:ext cx="2892425" cy="47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96" name="Google Shape;196;p28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Заголовок и таблица" type="tbl" userDrawn="1">
  <p:cSld name="TABL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8" name="Google Shape;198;p29"/>
          <p:cNvSpPr txBox="1">
            <a:spLocks noGrp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Пустой слайд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6" name="Google Shape;206;p31"/>
          <p:cNvSpPr txBox="1">
            <a:spLocks noGrp="1"/>
          </p:cNvSpPr>
          <p:nvPr>
            <p:ph type="dt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07" name="Google Shape;207;p31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08" name="Google Shape;208;p31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Титульный слайд" type="title" userDrawn="1">
  <p:cSld name="TITL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0" name="Google Shape;210;p32"/>
          <p:cNvSpPr txBox="1"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11" name="Google Shape;211;p32"/>
          <p:cNvSpPr txBox="1"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12" name="Google Shape;212;p32"/>
          <p:cNvSpPr txBox="1">
            <a:spLocks noGrp="1"/>
          </p:cNvSpPr>
          <p:nvPr>
            <p:ph type="dt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13" name="Google Shape;213;p32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14" name="Google Shape;214;p32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Заголовок раздела" type="secHead" userDrawn="1">
  <p:cSld name="SECTION_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6" name="Google Shape;36;p4"/>
          <p:cNvSpPr txBox="1">
            <a:spLocks noGrp="1"/>
          </p:cNvSpPr>
          <p:nvPr>
            <p:ph type="title"/>
          </p:nvPr>
        </p:nvSpPr>
        <p:spPr bwMode="auto"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sz="1400"/>
            </a:lvl9pPr>
          </a:lstStyle>
          <a:p>
            <a:pPr>
              <a:defRPr/>
            </a:pPr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dt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Заголовок и объект" type="obj" userDrawn="1">
  <p:cSld name="OBJEC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6" name="Google Shape;216;p33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17" name="Google Shape;217;p33"/>
          <p:cNvSpPr txBox="1"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18" name="Google Shape;218;p33"/>
          <p:cNvSpPr txBox="1">
            <a:spLocks noGrp="1"/>
          </p:cNvSpPr>
          <p:nvPr>
            <p:ph type="dt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19" name="Google Shape;219;p33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20" name="Google Shape;220;p33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Заголовок раздела" type="secHead" userDrawn="1">
  <p:cSld name="SECTION_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2" name="Google Shape;222;p34"/>
          <p:cNvSpPr txBox="1">
            <a:spLocks noGrp="1"/>
          </p:cNvSpPr>
          <p:nvPr>
            <p:ph type="title"/>
          </p:nvPr>
        </p:nvSpPr>
        <p:spPr bwMode="auto"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23" name="Google Shape;223;p34"/>
          <p:cNvSpPr txBox="1"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pPr>
              <a:defRPr/>
            </a:pPr>
            <a:endParaRPr/>
          </a:p>
        </p:txBody>
      </p:sp>
      <p:sp>
        <p:nvSpPr>
          <p:cNvPr id="224" name="Google Shape;224;p34"/>
          <p:cNvSpPr txBox="1">
            <a:spLocks noGrp="1"/>
          </p:cNvSpPr>
          <p:nvPr>
            <p:ph type="dt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25" name="Google Shape;225;p34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26" name="Google Shape;226;p34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Два объекта" type="twoObj" userDrawn="1">
  <p:cSld name="TWO_OBJEC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8" name="Google Shape;228;p35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29" name="Google Shape;229;p35"/>
          <p:cNvSpPr txBox="1">
            <a:spLocks noGrp="1"/>
          </p:cNvSpPr>
          <p:nvPr>
            <p:ph type="body" idx="1"/>
          </p:nvPr>
        </p:nvSpPr>
        <p:spPr bwMode="auto"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pPr>
              <a:defRPr/>
            </a:pPr>
            <a:endParaRPr/>
          </a:p>
        </p:txBody>
      </p:sp>
      <p:sp>
        <p:nvSpPr>
          <p:cNvPr id="230" name="Google Shape;230;p35"/>
          <p:cNvSpPr txBox="1">
            <a:spLocks noGrp="1"/>
          </p:cNvSpPr>
          <p:nvPr>
            <p:ph type="body" idx="2"/>
          </p:nvPr>
        </p:nvSpPr>
        <p:spPr bwMode="auto"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pPr>
              <a:defRPr/>
            </a:pPr>
            <a:endParaRPr/>
          </a:p>
        </p:txBody>
      </p:sp>
      <p:sp>
        <p:nvSpPr>
          <p:cNvPr id="231" name="Google Shape;231;p35"/>
          <p:cNvSpPr txBox="1">
            <a:spLocks noGrp="1"/>
          </p:cNvSpPr>
          <p:nvPr>
            <p:ph type="dt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32" name="Google Shape;232;p35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33" name="Google Shape;233;p35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Сравнение" type="twoTxTwoObj" userDrawn="1">
  <p:cSld name="TWO_OBJECTS_WITH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5" name="Google Shape;235;p36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36" name="Google Shape;236;p36"/>
          <p:cNvSpPr txBox="1"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pPr>
              <a:defRPr/>
            </a:pPr>
            <a:endParaRPr/>
          </a:p>
        </p:txBody>
      </p:sp>
      <p:sp>
        <p:nvSpPr>
          <p:cNvPr id="237" name="Google Shape;237;p36"/>
          <p:cNvSpPr txBox="1">
            <a:spLocks noGrp="1"/>
          </p:cNvSpPr>
          <p:nvPr>
            <p:ph type="body" idx="2"/>
          </p:nvPr>
        </p:nvSpPr>
        <p:spPr bwMode="auto"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pPr>
              <a:defRPr/>
            </a:pPr>
            <a:endParaRPr/>
          </a:p>
        </p:txBody>
      </p:sp>
      <p:sp>
        <p:nvSpPr>
          <p:cNvPr id="238" name="Google Shape;238;p36"/>
          <p:cNvSpPr txBox="1">
            <a:spLocks noGrp="1"/>
          </p:cNvSpPr>
          <p:nvPr>
            <p:ph type="body" idx="3"/>
          </p:nvPr>
        </p:nvSpPr>
        <p:spPr bwMode="auto"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pPr>
              <a:defRPr/>
            </a:pPr>
            <a:endParaRPr/>
          </a:p>
        </p:txBody>
      </p:sp>
      <p:sp>
        <p:nvSpPr>
          <p:cNvPr id="239" name="Google Shape;239;p36"/>
          <p:cNvSpPr txBox="1">
            <a:spLocks noGrp="1"/>
          </p:cNvSpPr>
          <p:nvPr>
            <p:ph type="body" idx="4"/>
          </p:nvPr>
        </p:nvSpPr>
        <p:spPr bwMode="auto"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pPr>
              <a:defRPr/>
            </a:pPr>
            <a:endParaRPr/>
          </a:p>
        </p:txBody>
      </p:sp>
      <p:sp>
        <p:nvSpPr>
          <p:cNvPr id="240" name="Google Shape;240;p36"/>
          <p:cNvSpPr txBox="1">
            <a:spLocks noGrp="1"/>
          </p:cNvSpPr>
          <p:nvPr>
            <p:ph type="dt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41" name="Google Shape;241;p36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42" name="Google Shape;242;p36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Только заголовок" type="titleOnly" userDrawn="1">
  <p:cSld name="TITLE_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44" name="Google Shape;244;p37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45" name="Google Shape;245;p37"/>
          <p:cNvSpPr txBox="1">
            <a:spLocks noGrp="1"/>
          </p:cNvSpPr>
          <p:nvPr>
            <p:ph type="dt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46" name="Google Shape;246;p37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47" name="Google Shape;247;p37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Объект с подписью" type="objTx" userDrawn="1">
  <p:cSld name="OBJECT_WITH_CAPTION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49" name="Google Shape;249;p38"/>
          <p:cNvSpPr txBox="1">
            <a:spLocks noGrp="1"/>
          </p:cNvSpPr>
          <p:nvPr>
            <p:ph type="title"/>
          </p:nvPr>
        </p:nvSpPr>
        <p:spPr bwMode="auto"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50" name="Google Shape;250;p38"/>
          <p:cNvSpPr txBox="1">
            <a:spLocks noGrp="1"/>
          </p:cNvSpPr>
          <p:nvPr>
            <p:ph type="body" idx="1"/>
          </p:nvPr>
        </p:nvSpPr>
        <p:spPr bwMode="auto"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799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pPr>
              <a:defRPr/>
            </a:pPr>
            <a:endParaRPr/>
          </a:p>
        </p:txBody>
      </p:sp>
      <p:sp>
        <p:nvSpPr>
          <p:cNvPr id="251" name="Google Shape;251;p38"/>
          <p:cNvSpPr txBox="1">
            <a:spLocks noGrp="1"/>
          </p:cNvSpPr>
          <p:nvPr>
            <p:ph type="body" idx="2"/>
          </p:nvPr>
        </p:nvSpPr>
        <p:spPr bwMode="auto"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pPr>
              <a:defRPr/>
            </a:pPr>
            <a:endParaRPr/>
          </a:p>
        </p:txBody>
      </p:sp>
      <p:sp>
        <p:nvSpPr>
          <p:cNvPr id="252" name="Google Shape;252;p38"/>
          <p:cNvSpPr txBox="1">
            <a:spLocks noGrp="1"/>
          </p:cNvSpPr>
          <p:nvPr>
            <p:ph type="dt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53" name="Google Shape;253;p38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54" name="Google Shape;254;p38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Рисунок с подписью" type="picTx" userDrawn="1">
  <p:cSld name="PICTURE_WITH_CAPTION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6" name="Google Shape;256;p39"/>
          <p:cNvSpPr txBox="1"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57" name="Google Shape;257;p39"/>
          <p:cNvSpPr>
            <a:spLocks noGrp="1"/>
          </p:cNvSpPr>
          <p:nvPr>
            <p:ph type="pic" idx="2"/>
          </p:nvPr>
        </p:nvSpPr>
        <p:spPr bwMode="auto"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R="0" lvl="1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258" name="Google Shape;258;p39"/>
          <p:cNvSpPr txBox="1">
            <a:spLocks noGrp="1"/>
          </p:cNvSpPr>
          <p:nvPr>
            <p:ph type="body" idx="1"/>
          </p:nvPr>
        </p:nvSpPr>
        <p:spPr bwMode="auto"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pPr>
              <a:defRPr/>
            </a:pPr>
            <a:endParaRPr/>
          </a:p>
        </p:txBody>
      </p:sp>
      <p:sp>
        <p:nvSpPr>
          <p:cNvPr id="259" name="Google Shape;259;p39"/>
          <p:cNvSpPr txBox="1">
            <a:spLocks noGrp="1"/>
          </p:cNvSpPr>
          <p:nvPr>
            <p:ph type="dt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60" name="Google Shape;260;p39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61" name="Google Shape;261;p39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Заголовок и вертикальный текст" type="vertTx" userDrawn="1">
  <p:cSld name="VERTICAL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3" name="Google Shape;263;p40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64" name="Google Shape;264;p40"/>
          <p:cNvSpPr txBox="1">
            <a:spLocks noGrp="1"/>
          </p:cNvSpPr>
          <p:nvPr>
            <p:ph type="body" idx="1"/>
          </p:nvPr>
        </p:nvSpPr>
        <p:spPr bwMode="auto"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65" name="Google Shape;265;p40"/>
          <p:cNvSpPr txBox="1">
            <a:spLocks noGrp="1"/>
          </p:cNvSpPr>
          <p:nvPr>
            <p:ph type="dt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66" name="Google Shape;266;p40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67" name="Google Shape;267;p40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Вертикальный заголовок и текст" type="vertTitleAndTx" userDrawn="1">
  <p:cSld name="VERTICAL_TITLE_AND_VERTICAL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9" name="Google Shape;269;p41"/>
          <p:cNvSpPr txBox="1">
            <a:spLocks noGrp="1"/>
          </p:cNvSpPr>
          <p:nvPr>
            <p:ph type="title"/>
          </p:nvPr>
        </p:nvSpPr>
        <p:spPr bwMode="auto"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70" name="Google Shape;270;p41"/>
          <p:cNvSpPr txBox="1">
            <a:spLocks noGrp="1"/>
          </p:cNvSpPr>
          <p:nvPr>
            <p:ph type="body" idx="1"/>
          </p:nvPr>
        </p:nvSpPr>
        <p:spPr bwMode="auto"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71" name="Google Shape;271;p41"/>
          <p:cNvSpPr txBox="1">
            <a:spLocks noGrp="1"/>
          </p:cNvSpPr>
          <p:nvPr>
            <p:ph type="dt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72" name="Google Shape;272;p41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73" name="Google Shape;273;p41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Два объекта" type="twoObj" userDrawn="1">
  <p:cSld name="TWO_OBJEC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 txBox="1">
            <a:spLocks noGrp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body" idx="1"/>
          </p:nvPr>
        </p:nvSpPr>
        <p:spPr bwMode="auto"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9pPr>
          </a:lstStyle>
          <a:p>
            <a:pPr>
              <a:defRPr/>
            </a:pPr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body" idx="2"/>
          </p:nvPr>
        </p:nvSpPr>
        <p:spPr bwMode="auto"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9pPr>
          </a:lstStyle>
          <a:p>
            <a:pPr>
              <a:defRPr/>
            </a:pPr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dt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47" name="Google Shape;47;p5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Сравнение" type="twoTxTwoObj" userDrawn="1">
  <p:cSld name="TWO_OBJECTS_WITH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9" name="Google Shape;49;p6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sz="1600" b="1"/>
            </a:lvl9pPr>
          </a:lstStyle>
          <a:p>
            <a:pPr>
              <a:defRPr/>
            </a:pPr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body" idx="2"/>
          </p:nvPr>
        </p:nvSpPr>
        <p:spPr bwMode="auto"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9pPr>
          </a:lstStyle>
          <a:p>
            <a:pPr>
              <a:defRPr/>
            </a:pPr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body" idx="3"/>
          </p:nvPr>
        </p:nvSpPr>
        <p:spPr bwMode="auto"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sz="1600" b="1"/>
            </a:lvl9pPr>
          </a:lstStyle>
          <a:p>
            <a:pPr>
              <a:defRPr/>
            </a:pPr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body" idx="4"/>
          </p:nvPr>
        </p:nvSpPr>
        <p:spPr bwMode="auto"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9pPr>
          </a:lstStyle>
          <a:p>
            <a:pPr>
              <a:defRPr/>
            </a:pPr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dt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6" name="Google Shape;56;p6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Только заголовок" type="titleOnly" userDrawn="1">
  <p:cSld name="TITLE_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8" name="Google Shape;58;p7"/>
          <p:cNvSpPr txBox="1">
            <a:spLocks noGrp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dt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0" name="Google Shape;60;p7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1" name="Google Shape;61;p7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Объект с подписью" type="objTx" userDrawn="1">
  <p:cSld name="OBJECT_WITH_CAPTION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3" name="Google Shape;63;p8"/>
          <p:cNvSpPr txBox="1">
            <a:spLocks noGrp="1"/>
          </p:cNvSpPr>
          <p:nvPr>
            <p:ph type="title"/>
          </p:nvPr>
        </p:nvSpPr>
        <p:spPr bwMode="auto"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body" idx="1"/>
          </p:nvPr>
        </p:nvSpPr>
        <p:spPr bwMode="auto"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799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sz="2000"/>
            </a:lvl9pPr>
          </a:lstStyle>
          <a:p>
            <a:pPr>
              <a:defRPr/>
            </a:pPr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body" idx="2"/>
          </p:nvPr>
        </p:nvSpPr>
        <p:spPr bwMode="auto"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9pPr>
          </a:lstStyle>
          <a:p>
            <a:pPr>
              <a:defRPr/>
            </a:pPr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dt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7" name="Google Shape;67;p8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Рисунок с подписью" type="picTx" userDrawn="1">
  <p:cSld name="PICTURE_WITH_CAPTION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0" name="Google Shape;70;p9"/>
          <p:cNvSpPr txBox="1"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1" name="Google Shape;71;p9"/>
          <p:cNvSpPr>
            <a:spLocks noGrp="1"/>
          </p:cNvSpPr>
          <p:nvPr>
            <p:ph type="pic" idx="2"/>
          </p:nvPr>
        </p:nvSpPr>
        <p:spPr bwMode="auto"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1pPr>
            <a:lvl2pPr marR="0" lvl="1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2pPr>
            <a:lvl3pPr marR="0" lvl="2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3pPr>
            <a:lvl4pPr marR="0" lvl="3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4pPr>
            <a:lvl5pPr marR="0" lvl="4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5pPr>
            <a:lvl6pPr marR="0" lvl="5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6pPr>
            <a:lvl7pPr marR="0" lvl="6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7pPr>
            <a:lvl8pPr marR="0" lvl="7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8pPr>
            <a:lvl9pPr marR="0" lvl="8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body" idx="1"/>
          </p:nvPr>
        </p:nvSpPr>
        <p:spPr bwMode="auto"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9pPr>
          </a:lstStyle>
          <a:p>
            <a:pPr>
              <a:defRPr/>
            </a:pPr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dt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matchingName="Заголовок и вертикальный текст" type="vertTx" userDrawn="1">
  <p:cSld name="VERTICAL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7" name="Google Shape;77;p10"/>
          <p:cNvSpPr txBox="1">
            <a:spLocks noGrp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8" name="Google Shape;78;p10"/>
          <p:cNvSpPr txBox="1">
            <a:spLocks noGrp="1"/>
          </p:cNvSpPr>
          <p:nvPr>
            <p:ph type="body" idx="1"/>
          </p:nvPr>
        </p:nvSpPr>
        <p:spPr bwMode="auto"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9" name="Google Shape;79;p10"/>
          <p:cNvSpPr txBox="1">
            <a:spLocks noGrp="1"/>
          </p:cNvSpPr>
          <p:nvPr>
            <p:ph type="dt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80" name="Google Shape;80;p10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81" name="Google Shape;81;p10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>
                <a:alpha val="49803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10" name="Google Shape;10;p1"/>
          <p:cNvGrpSpPr/>
          <p:nvPr/>
        </p:nvGrpSpPr>
        <p:grpSpPr bwMode="auto">
          <a:xfrm>
            <a:off x="-9525" y="-20638"/>
            <a:ext cx="9153525" cy="6878638"/>
            <a:chOff x="-6" y="-13"/>
            <a:chExt cx="5766" cy="4333"/>
          </a:xfrm>
        </p:grpSpPr>
        <p:sp>
          <p:nvSpPr>
            <p:cNvPr id="11" name="Google Shape;11;p1"/>
            <p:cNvSpPr/>
            <p:nvPr/>
          </p:nvSpPr>
          <p:spPr bwMode="auto">
            <a:xfrm>
              <a:off x="5549" y="0"/>
              <a:ext cx="211" cy="432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12" name="Google Shape;12;p1"/>
            <p:cNvSpPr/>
            <p:nvPr/>
          </p:nvSpPr>
          <p:spPr bwMode="auto">
            <a:xfrm>
              <a:off x="-6" y="2828"/>
              <a:ext cx="3625" cy="1492"/>
            </a:xfrm>
            <a:custGeom>
              <a:avLst/>
              <a:gdLst/>
              <a:ahLst/>
              <a:cxnLst/>
              <a:rect l="l" t="t" r="r" b="b"/>
              <a:pathLst>
                <a:path w="3625" h="1492" extrusionOk="0">
                  <a:moveTo>
                    <a:pt x="0" y="1491"/>
                  </a:moveTo>
                  <a:lnTo>
                    <a:pt x="0" y="0"/>
                  </a:lnTo>
                  <a:lnTo>
                    <a:pt x="171" y="3"/>
                  </a:lnTo>
                  <a:lnTo>
                    <a:pt x="355" y="9"/>
                  </a:lnTo>
                  <a:lnTo>
                    <a:pt x="499" y="21"/>
                  </a:lnTo>
                  <a:lnTo>
                    <a:pt x="650" y="36"/>
                  </a:lnTo>
                  <a:lnTo>
                    <a:pt x="809" y="54"/>
                  </a:lnTo>
                  <a:lnTo>
                    <a:pt x="957" y="78"/>
                  </a:lnTo>
                  <a:lnTo>
                    <a:pt x="1119" y="105"/>
                  </a:lnTo>
                  <a:lnTo>
                    <a:pt x="1261" y="133"/>
                  </a:lnTo>
                  <a:lnTo>
                    <a:pt x="1441" y="175"/>
                  </a:lnTo>
                  <a:lnTo>
                    <a:pt x="1598" y="217"/>
                  </a:lnTo>
                  <a:lnTo>
                    <a:pt x="1763" y="269"/>
                  </a:lnTo>
                  <a:lnTo>
                    <a:pt x="1887" y="308"/>
                  </a:lnTo>
                  <a:lnTo>
                    <a:pt x="2085" y="384"/>
                  </a:lnTo>
                  <a:lnTo>
                    <a:pt x="2230" y="444"/>
                  </a:lnTo>
                  <a:lnTo>
                    <a:pt x="2456" y="547"/>
                  </a:lnTo>
                  <a:lnTo>
                    <a:pt x="2666" y="662"/>
                  </a:lnTo>
                  <a:lnTo>
                    <a:pt x="2859" y="786"/>
                  </a:lnTo>
                  <a:lnTo>
                    <a:pt x="3046" y="920"/>
                  </a:lnTo>
                  <a:lnTo>
                    <a:pt x="3193" y="1038"/>
                  </a:lnTo>
                  <a:lnTo>
                    <a:pt x="3332" y="1168"/>
                  </a:lnTo>
                  <a:lnTo>
                    <a:pt x="3440" y="1280"/>
                  </a:lnTo>
                  <a:lnTo>
                    <a:pt x="3524" y="1380"/>
                  </a:lnTo>
                  <a:lnTo>
                    <a:pt x="3624" y="1491"/>
                  </a:lnTo>
                  <a:lnTo>
                    <a:pt x="3608" y="1491"/>
                  </a:lnTo>
                  <a:lnTo>
                    <a:pt x="0" y="1491"/>
                  </a:lnTo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13" name="Google Shape;13;p1"/>
            <p:cNvSpPr/>
            <p:nvPr/>
          </p:nvSpPr>
          <p:spPr bwMode="auto">
            <a:xfrm>
              <a:off x="0" y="2405"/>
              <a:ext cx="5143" cy="1902"/>
            </a:xfrm>
            <a:custGeom>
              <a:avLst/>
              <a:gdLst/>
              <a:ahLst/>
              <a:cxnLst/>
              <a:rect l="l" t="t" r="r" b="b"/>
              <a:pathLst>
                <a:path w="5143" h="1902" extrusionOk="0">
                  <a:moveTo>
                    <a:pt x="2718" y="405"/>
                  </a:moveTo>
                  <a:lnTo>
                    <a:pt x="2466" y="333"/>
                  </a:lnTo>
                  <a:lnTo>
                    <a:pt x="2202" y="261"/>
                  </a:lnTo>
                  <a:lnTo>
                    <a:pt x="1929" y="198"/>
                  </a:lnTo>
                  <a:lnTo>
                    <a:pt x="1695" y="153"/>
                  </a:lnTo>
                  <a:lnTo>
                    <a:pt x="1434" y="111"/>
                  </a:lnTo>
                  <a:lnTo>
                    <a:pt x="1188" y="75"/>
                  </a:lnTo>
                  <a:lnTo>
                    <a:pt x="957" y="48"/>
                  </a:lnTo>
                  <a:lnTo>
                    <a:pt x="747" y="30"/>
                  </a:lnTo>
                  <a:lnTo>
                    <a:pt x="501" y="15"/>
                  </a:lnTo>
                  <a:lnTo>
                    <a:pt x="246" y="3"/>
                  </a:lnTo>
                  <a:lnTo>
                    <a:pt x="0" y="0"/>
                  </a:lnTo>
                  <a:lnTo>
                    <a:pt x="0" y="275"/>
                  </a:lnTo>
                  <a:lnTo>
                    <a:pt x="0" y="345"/>
                  </a:lnTo>
                  <a:lnTo>
                    <a:pt x="0" y="275"/>
                  </a:lnTo>
                  <a:lnTo>
                    <a:pt x="0" y="342"/>
                  </a:lnTo>
                  <a:lnTo>
                    <a:pt x="339" y="351"/>
                  </a:lnTo>
                  <a:lnTo>
                    <a:pt x="606" y="372"/>
                  </a:lnTo>
                  <a:lnTo>
                    <a:pt x="852" y="399"/>
                  </a:lnTo>
                  <a:lnTo>
                    <a:pt x="1068" y="435"/>
                  </a:lnTo>
                  <a:lnTo>
                    <a:pt x="1275" y="474"/>
                  </a:lnTo>
                  <a:lnTo>
                    <a:pt x="1545" y="540"/>
                  </a:lnTo>
                  <a:lnTo>
                    <a:pt x="1761" y="603"/>
                  </a:lnTo>
                  <a:lnTo>
                    <a:pt x="1971" y="678"/>
                  </a:lnTo>
                  <a:lnTo>
                    <a:pt x="2166" y="747"/>
                  </a:lnTo>
                  <a:lnTo>
                    <a:pt x="2397" y="852"/>
                  </a:lnTo>
                  <a:lnTo>
                    <a:pt x="2613" y="960"/>
                  </a:lnTo>
                  <a:lnTo>
                    <a:pt x="2832" y="1095"/>
                  </a:lnTo>
                  <a:lnTo>
                    <a:pt x="3012" y="1212"/>
                  </a:lnTo>
                  <a:lnTo>
                    <a:pt x="3186" y="1347"/>
                  </a:lnTo>
                  <a:lnTo>
                    <a:pt x="3351" y="1497"/>
                  </a:lnTo>
                  <a:lnTo>
                    <a:pt x="3480" y="1629"/>
                  </a:lnTo>
                  <a:lnTo>
                    <a:pt x="3612" y="1785"/>
                  </a:lnTo>
                  <a:lnTo>
                    <a:pt x="3699" y="1901"/>
                  </a:lnTo>
                  <a:lnTo>
                    <a:pt x="5142" y="1901"/>
                  </a:lnTo>
                  <a:lnTo>
                    <a:pt x="5076" y="1827"/>
                  </a:lnTo>
                  <a:lnTo>
                    <a:pt x="4968" y="1707"/>
                  </a:lnTo>
                  <a:lnTo>
                    <a:pt x="4797" y="1539"/>
                  </a:lnTo>
                  <a:lnTo>
                    <a:pt x="4617" y="1383"/>
                  </a:lnTo>
                  <a:lnTo>
                    <a:pt x="4410" y="1221"/>
                  </a:lnTo>
                  <a:lnTo>
                    <a:pt x="4185" y="1071"/>
                  </a:lnTo>
                  <a:lnTo>
                    <a:pt x="3960" y="939"/>
                  </a:lnTo>
                  <a:lnTo>
                    <a:pt x="3708" y="801"/>
                  </a:lnTo>
                  <a:lnTo>
                    <a:pt x="3492" y="702"/>
                  </a:lnTo>
                  <a:lnTo>
                    <a:pt x="3231" y="588"/>
                  </a:lnTo>
                  <a:lnTo>
                    <a:pt x="2964" y="489"/>
                  </a:lnTo>
                  <a:lnTo>
                    <a:pt x="2718" y="405"/>
                  </a:lnTo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14" name="Google Shape;14;p1"/>
            <p:cNvSpPr/>
            <p:nvPr/>
          </p:nvSpPr>
          <p:spPr bwMode="auto">
            <a:xfrm>
              <a:off x="0" y="1982"/>
              <a:ext cx="5760" cy="2325"/>
            </a:xfrm>
            <a:custGeom>
              <a:avLst/>
              <a:gdLst/>
              <a:ahLst/>
              <a:cxnLst/>
              <a:rect l="l" t="t" r="r" b="b"/>
              <a:pathLst>
                <a:path w="5760" h="2325" extrusionOk="0">
                  <a:moveTo>
                    <a:pt x="0" y="0"/>
                  </a:moveTo>
                  <a:lnTo>
                    <a:pt x="0" y="339"/>
                  </a:lnTo>
                  <a:lnTo>
                    <a:pt x="558" y="357"/>
                  </a:lnTo>
                  <a:lnTo>
                    <a:pt x="807" y="375"/>
                  </a:lnTo>
                  <a:lnTo>
                    <a:pt x="1056" y="399"/>
                  </a:lnTo>
                  <a:lnTo>
                    <a:pt x="1272" y="426"/>
                  </a:lnTo>
                  <a:lnTo>
                    <a:pt x="1539" y="465"/>
                  </a:lnTo>
                  <a:lnTo>
                    <a:pt x="1791" y="510"/>
                  </a:lnTo>
                  <a:lnTo>
                    <a:pt x="2076" y="570"/>
                  </a:lnTo>
                  <a:lnTo>
                    <a:pt x="2334" y="630"/>
                  </a:lnTo>
                  <a:lnTo>
                    <a:pt x="2544" y="687"/>
                  </a:lnTo>
                  <a:lnTo>
                    <a:pt x="2775" y="759"/>
                  </a:lnTo>
                  <a:lnTo>
                    <a:pt x="3003" y="837"/>
                  </a:lnTo>
                  <a:lnTo>
                    <a:pt x="3231" y="924"/>
                  </a:lnTo>
                  <a:lnTo>
                    <a:pt x="3438" y="1005"/>
                  </a:lnTo>
                  <a:lnTo>
                    <a:pt x="3663" y="1110"/>
                  </a:lnTo>
                  <a:lnTo>
                    <a:pt x="3903" y="1233"/>
                  </a:lnTo>
                  <a:lnTo>
                    <a:pt x="4149" y="1374"/>
                  </a:lnTo>
                  <a:lnTo>
                    <a:pt x="4353" y="1506"/>
                  </a:lnTo>
                  <a:lnTo>
                    <a:pt x="4491" y="1602"/>
                  </a:lnTo>
                  <a:lnTo>
                    <a:pt x="4668" y="1740"/>
                  </a:lnTo>
                  <a:lnTo>
                    <a:pt x="4824" y="1875"/>
                  </a:lnTo>
                  <a:lnTo>
                    <a:pt x="4968" y="2016"/>
                  </a:lnTo>
                  <a:lnTo>
                    <a:pt x="5100" y="2154"/>
                  </a:lnTo>
                  <a:lnTo>
                    <a:pt x="5238" y="2324"/>
                  </a:lnTo>
                  <a:lnTo>
                    <a:pt x="5759" y="2324"/>
                  </a:lnTo>
                  <a:lnTo>
                    <a:pt x="5759" y="1245"/>
                  </a:lnTo>
                  <a:lnTo>
                    <a:pt x="5580" y="1119"/>
                  </a:lnTo>
                  <a:lnTo>
                    <a:pt x="5400" y="1020"/>
                  </a:lnTo>
                  <a:lnTo>
                    <a:pt x="5205" y="918"/>
                  </a:lnTo>
                  <a:lnTo>
                    <a:pt x="5031" y="837"/>
                  </a:lnTo>
                  <a:lnTo>
                    <a:pt x="4866" y="771"/>
                  </a:lnTo>
                  <a:lnTo>
                    <a:pt x="4710" y="711"/>
                  </a:lnTo>
                  <a:lnTo>
                    <a:pt x="4545" y="651"/>
                  </a:lnTo>
                  <a:lnTo>
                    <a:pt x="4386" y="600"/>
                  </a:lnTo>
                  <a:lnTo>
                    <a:pt x="4248" y="552"/>
                  </a:lnTo>
                  <a:lnTo>
                    <a:pt x="3993" y="483"/>
                  </a:lnTo>
                  <a:lnTo>
                    <a:pt x="3777" y="423"/>
                  </a:lnTo>
                  <a:lnTo>
                    <a:pt x="3564" y="375"/>
                  </a:lnTo>
                  <a:lnTo>
                    <a:pt x="3282" y="312"/>
                  </a:lnTo>
                  <a:lnTo>
                    <a:pt x="3003" y="261"/>
                  </a:lnTo>
                  <a:lnTo>
                    <a:pt x="2733" y="213"/>
                  </a:lnTo>
                  <a:lnTo>
                    <a:pt x="2451" y="171"/>
                  </a:lnTo>
                  <a:lnTo>
                    <a:pt x="2211" y="138"/>
                  </a:lnTo>
                  <a:lnTo>
                    <a:pt x="1974" y="108"/>
                  </a:lnTo>
                  <a:lnTo>
                    <a:pt x="1665" y="81"/>
                  </a:lnTo>
                  <a:lnTo>
                    <a:pt x="1437" y="60"/>
                  </a:lnTo>
                  <a:lnTo>
                    <a:pt x="1125" y="36"/>
                  </a:lnTo>
                  <a:lnTo>
                    <a:pt x="828" y="21"/>
                  </a:lnTo>
                  <a:lnTo>
                    <a:pt x="558" y="12"/>
                  </a:lnTo>
                  <a:lnTo>
                    <a:pt x="282" y="3"/>
                  </a:lnTo>
                  <a:lnTo>
                    <a:pt x="0" y="0"/>
                  </a:lnTo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15" name="Google Shape;15;p1"/>
            <p:cNvSpPr/>
            <p:nvPr/>
          </p:nvSpPr>
          <p:spPr bwMode="auto">
            <a:xfrm>
              <a:off x="0" y="1550"/>
              <a:ext cx="5760" cy="1573"/>
            </a:xfrm>
            <a:custGeom>
              <a:avLst/>
              <a:gdLst/>
              <a:ahLst/>
              <a:cxnLst/>
              <a:rect l="l" t="t" r="r" b="b"/>
              <a:pathLst>
                <a:path w="5760" h="1573" extrusionOk="0">
                  <a:moveTo>
                    <a:pt x="0" y="0"/>
                  </a:moveTo>
                  <a:lnTo>
                    <a:pt x="0" y="351"/>
                  </a:lnTo>
                  <a:lnTo>
                    <a:pt x="282" y="357"/>
                  </a:lnTo>
                  <a:lnTo>
                    <a:pt x="627" y="363"/>
                  </a:lnTo>
                  <a:lnTo>
                    <a:pt x="960" y="375"/>
                  </a:lnTo>
                  <a:lnTo>
                    <a:pt x="1218" y="393"/>
                  </a:lnTo>
                  <a:lnTo>
                    <a:pt x="1470" y="411"/>
                  </a:lnTo>
                  <a:lnTo>
                    <a:pt x="1746" y="435"/>
                  </a:lnTo>
                  <a:lnTo>
                    <a:pt x="2022" y="462"/>
                  </a:lnTo>
                  <a:lnTo>
                    <a:pt x="2340" y="504"/>
                  </a:lnTo>
                  <a:lnTo>
                    <a:pt x="2664" y="549"/>
                  </a:lnTo>
                  <a:lnTo>
                    <a:pt x="2952" y="597"/>
                  </a:lnTo>
                  <a:lnTo>
                    <a:pt x="3225" y="648"/>
                  </a:lnTo>
                  <a:lnTo>
                    <a:pt x="3513" y="708"/>
                  </a:lnTo>
                  <a:lnTo>
                    <a:pt x="3693" y="750"/>
                  </a:lnTo>
                  <a:lnTo>
                    <a:pt x="3936" y="810"/>
                  </a:lnTo>
                  <a:lnTo>
                    <a:pt x="4095" y="855"/>
                  </a:lnTo>
                  <a:lnTo>
                    <a:pt x="4281" y="909"/>
                  </a:lnTo>
                  <a:lnTo>
                    <a:pt x="4503" y="981"/>
                  </a:lnTo>
                  <a:lnTo>
                    <a:pt x="4704" y="1053"/>
                  </a:lnTo>
                  <a:lnTo>
                    <a:pt x="4911" y="1131"/>
                  </a:lnTo>
                  <a:lnTo>
                    <a:pt x="5073" y="1197"/>
                  </a:lnTo>
                  <a:lnTo>
                    <a:pt x="5256" y="1281"/>
                  </a:lnTo>
                  <a:lnTo>
                    <a:pt x="5475" y="1401"/>
                  </a:lnTo>
                  <a:lnTo>
                    <a:pt x="5628" y="1482"/>
                  </a:lnTo>
                  <a:lnTo>
                    <a:pt x="5759" y="1572"/>
                  </a:lnTo>
                  <a:lnTo>
                    <a:pt x="5759" y="633"/>
                  </a:lnTo>
                  <a:lnTo>
                    <a:pt x="5493" y="570"/>
                  </a:lnTo>
                  <a:lnTo>
                    <a:pt x="5214" y="501"/>
                  </a:lnTo>
                  <a:lnTo>
                    <a:pt x="4950" y="444"/>
                  </a:lnTo>
                  <a:lnTo>
                    <a:pt x="4701" y="396"/>
                  </a:lnTo>
                  <a:lnTo>
                    <a:pt x="4425" y="348"/>
                  </a:lnTo>
                  <a:lnTo>
                    <a:pt x="4110" y="294"/>
                  </a:lnTo>
                  <a:lnTo>
                    <a:pt x="3813" y="252"/>
                  </a:lnTo>
                  <a:lnTo>
                    <a:pt x="3549" y="213"/>
                  </a:lnTo>
                  <a:lnTo>
                    <a:pt x="3261" y="183"/>
                  </a:lnTo>
                  <a:lnTo>
                    <a:pt x="3015" y="153"/>
                  </a:lnTo>
                  <a:lnTo>
                    <a:pt x="2757" y="129"/>
                  </a:lnTo>
                  <a:lnTo>
                    <a:pt x="2520" y="105"/>
                  </a:lnTo>
                  <a:lnTo>
                    <a:pt x="2301" y="87"/>
                  </a:lnTo>
                  <a:lnTo>
                    <a:pt x="2013" y="66"/>
                  </a:lnTo>
                  <a:lnTo>
                    <a:pt x="1731" y="48"/>
                  </a:lnTo>
                  <a:lnTo>
                    <a:pt x="1524" y="39"/>
                  </a:lnTo>
                  <a:lnTo>
                    <a:pt x="1260" y="27"/>
                  </a:lnTo>
                  <a:lnTo>
                    <a:pt x="966" y="15"/>
                  </a:lnTo>
                  <a:lnTo>
                    <a:pt x="714" y="12"/>
                  </a:lnTo>
                  <a:lnTo>
                    <a:pt x="510" y="6"/>
                  </a:lnTo>
                  <a:lnTo>
                    <a:pt x="243" y="0"/>
                  </a:lnTo>
                  <a:lnTo>
                    <a:pt x="0" y="0"/>
                  </a:lnTo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16" name="Google Shape;16;p1"/>
            <p:cNvSpPr/>
            <p:nvPr/>
          </p:nvSpPr>
          <p:spPr bwMode="auto">
            <a:xfrm>
              <a:off x="0" y="1130"/>
              <a:ext cx="5760" cy="970"/>
            </a:xfrm>
            <a:custGeom>
              <a:avLst/>
              <a:gdLst/>
              <a:ahLst/>
              <a:cxnLst/>
              <a:rect l="l" t="t" r="r" b="b"/>
              <a:pathLst>
                <a:path w="5760" h="970" extrusionOk="0">
                  <a:moveTo>
                    <a:pt x="0" y="0"/>
                  </a:moveTo>
                  <a:lnTo>
                    <a:pt x="0" y="339"/>
                  </a:lnTo>
                  <a:lnTo>
                    <a:pt x="318" y="342"/>
                  </a:lnTo>
                  <a:lnTo>
                    <a:pt x="591" y="348"/>
                  </a:lnTo>
                  <a:lnTo>
                    <a:pt x="846" y="354"/>
                  </a:lnTo>
                  <a:lnTo>
                    <a:pt x="1074" y="360"/>
                  </a:lnTo>
                  <a:lnTo>
                    <a:pt x="1314" y="366"/>
                  </a:lnTo>
                  <a:lnTo>
                    <a:pt x="1599" y="381"/>
                  </a:lnTo>
                  <a:lnTo>
                    <a:pt x="1911" y="399"/>
                  </a:lnTo>
                  <a:lnTo>
                    <a:pt x="2241" y="420"/>
                  </a:lnTo>
                  <a:lnTo>
                    <a:pt x="2619" y="453"/>
                  </a:lnTo>
                  <a:lnTo>
                    <a:pt x="2889" y="477"/>
                  </a:lnTo>
                  <a:lnTo>
                    <a:pt x="3177" y="507"/>
                  </a:lnTo>
                  <a:lnTo>
                    <a:pt x="3498" y="543"/>
                  </a:lnTo>
                  <a:lnTo>
                    <a:pt x="3813" y="585"/>
                  </a:lnTo>
                  <a:lnTo>
                    <a:pt x="4044" y="618"/>
                  </a:lnTo>
                  <a:lnTo>
                    <a:pt x="4365" y="669"/>
                  </a:lnTo>
                  <a:lnTo>
                    <a:pt x="4683" y="726"/>
                  </a:lnTo>
                  <a:lnTo>
                    <a:pt x="4980" y="786"/>
                  </a:lnTo>
                  <a:lnTo>
                    <a:pt x="5268" y="846"/>
                  </a:lnTo>
                  <a:lnTo>
                    <a:pt x="5646" y="942"/>
                  </a:lnTo>
                  <a:lnTo>
                    <a:pt x="5759" y="969"/>
                  </a:lnTo>
                  <a:lnTo>
                    <a:pt x="5759" y="0"/>
                  </a:lnTo>
                  <a:lnTo>
                    <a:pt x="0" y="0"/>
                  </a:lnTo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17" name="Google Shape;17;p1"/>
            <p:cNvSpPr/>
            <p:nvPr/>
          </p:nvSpPr>
          <p:spPr bwMode="auto">
            <a:xfrm>
              <a:off x="0" y="-13"/>
              <a:ext cx="5760" cy="1060"/>
            </a:xfrm>
            <a:custGeom>
              <a:avLst/>
              <a:gdLst/>
              <a:ahLst/>
              <a:cxnLst/>
              <a:rect l="l" t="t" r="r" b="b"/>
              <a:pathLst>
                <a:path w="5760" h="1060" extrusionOk="0">
                  <a:moveTo>
                    <a:pt x="0" y="753"/>
                  </a:moveTo>
                  <a:lnTo>
                    <a:pt x="0" y="1059"/>
                  </a:lnTo>
                  <a:lnTo>
                    <a:pt x="5759" y="1059"/>
                  </a:lnTo>
                  <a:lnTo>
                    <a:pt x="5759" y="0"/>
                  </a:lnTo>
                  <a:lnTo>
                    <a:pt x="5430" y="0"/>
                  </a:lnTo>
                  <a:lnTo>
                    <a:pt x="5298" y="84"/>
                  </a:lnTo>
                  <a:lnTo>
                    <a:pt x="5136" y="159"/>
                  </a:lnTo>
                  <a:lnTo>
                    <a:pt x="4968" y="222"/>
                  </a:lnTo>
                  <a:lnTo>
                    <a:pt x="4812" y="267"/>
                  </a:lnTo>
                  <a:lnTo>
                    <a:pt x="4626" y="324"/>
                  </a:lnTo>
                  <a:lnTo>
                    <a:pt x="4440" y="366"/>
                  </a:lnTo>
                  <a:lnTo>
                    <a:pt x="4230" y="414"/>
                  </a:lnTo>
                  <a:lnTo>
                    <a:pt x="3939" y="468"/>
                  </a:lnTo>
                  <a:lnTo>
                    <a:pt x="3711" y="504"/>
                  </a:lnTo>
                  <a:lnTo>
                    <a:pt x="3441" y="543"/>
                  </a:lnTo>
                  <a:lnTo>
                    <a:pt x="3189" y="579"/>
                  </a:lnTo>
                  <a:lnTo>
                    <a:pt x="2925" y="606"/>
                  </a:lnTo>
                  <a:lnTo>
                    <a:pt x="2679" y="633"/>
                  </a:lnTo>
                  <a:lnTo>
                    <a:pt x="2418" y="654"/>
                  </a:lnTo>
                  <a:lnTo>
                    <a:pt x="2142" y="675"/>
                  </a:lnTo>
                  <a:lnTo>
                    <a:pt x="1896" y="693"/>
                  </a:lnTo>
                  <a:lnTo>
                    <a:pt x="1647" y="708"/>
                  </a:lnTo>
                  <a:lnTo>
                    <a:pt x="1404" y="720"/>
                  </a:lnTo>
                  <a:lnTo>
                    <a:pt x="1170" y="732"/>
                  </a:lnTo>
                  <a:lnTo>
                    <a:pt x="906" y="738"/>
                  </a:lnTo>
                  <a:lnTo>
                    <a:pt x="534" y="747"/>
                  </a:lnTo>
                  <a:lnTo>
                    <a:pt x="201" y="753"/>
                  </a:lnTo>
                  <a:lnTo>
                    <a:pt x="0" y="753"/>
                  </a:lnTo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18" name="Google Shape;18;p1"/>
            <p:cNvSpPr/>
            <p:nvPr/>
          </p:nvSpPr>
          <p:spPr bwMode="auto">
            <a:xfrm>
              <a:off x="0" y="-13"/>
              <a:ext cx="5284" cy="673"/>
            </a:xfrm>
            <a:custGeom>
              <a:avLst/>
              <a:gdLst/>
              <a:ahLst/>
              <a:cxnLst/>
              <a:rect l="l" t="t" r="r" b="b"/>
              <a:pathLst>
                <a:path w="5284" h="673" extrusionOk="0">
                  <a:moveTo>
                    <a:pt x="0" y="366"/>
                  </a:moveTo>
                  <a:lnTo>
                    <a:pt x="0" y="672"/>
                  </a:lnTo>
                  <a:lnTo>
                    <a:pt x="303" y="672"/>
                  </a:lnTo>
                  <a:lnTo>
                    <a:pt x="723" y="663"/>
                  </a:lnTo>
                  <a:lnTo>
                    <a:pt x="1020" y="654"/>
                  </a:lnTo>
                  <a:lnTo>
                    <a:pt x="1302" y="642"/>
                  </a:lnTo>
                  <a:lnTo>
                    <a:pt x="1554" y="630"/>
                  </a:lnTo>
                  <a:lnTo>
                    <a:pt x="1779" y="615"/>
                  </a:lnTo>
                  <a:lnTo>
                    <a:pt x="1962" y="606"/>
                  </a:lnTo>
                  <a:lnTo>
                    <a:pt x="2193" y="588"/>
                  </a:lnTo>
                  <a:lnTo>
                    <a:pt x="2448" y="570"/>
                  </a:lnTo>
                  <a:lnTo>
                    <a:pt x="2700" y="546"/>
                  </a:lnTo>
                  <a:lnTo>
                    <a:pt x="2904" y="528"/>
                  </a:lnTo>
                  <a:lnTo>
                    <a:pt x="3138" y="498"/>
                  </a:lnTo>
                  <a:lnTo>
                    <a:pt x="3324" y="474"/>
                  </a:lnTo>
                  <a:lnTo>
                    <a:pt x="3534" y="447"/>
                  </a:lnTo>
                  <a:lnTo>
                    <a:pt x="3735" y="420"/>
                  </a:lnTo>
                  <a:lnTo>
                    <a:pt x="3933" y="384"/>
                  </a:lnTo>
                  <a:lnTo>
                    <a:pt x="4116" y="351"/>
                  </a:lnTo>
                  <a:lnTo>
                    <a:pt x="4266" y="318"/>
                  </a:lnTo>
                  <a:lnTo>
                    <a:pt x="4446" y="279"/>
                  </a:lnTo>
                  <a:lnTo>
                    <a:pt x="4620" y="237"/>
                  </a:lnTo>
                  <a:lnTo>
                    <a:pt x="4779" y="192"/>
                  </a:lnTo>
                  <a:lnTo>
                    <a:pt x="4920" y="147"/>
                  </a:lnTo>
                  <a:lnTo>
                    <a:pt x="5085" y="90"/>
                  </a:lnTo>
                  <a:lnTo>
                    <a:pt x="5193" y="42"/>
                  </a:lnTo>
                  <a:lnTo>
                    <a:pt x="5283" y="0"/>
                  </a:lnTo>
                  <a:lnTo>
                    <a:pt x="3201" y="0"/>
                  </a:lnTo>
                  <a:lnTo>
                    <a:pt x="2982" y="57"/>
                  </a:lnTo>
                  <a:lnTo>
                    <a:pt x="2775" y="108"/>
                  </a:lnTo>
                  <a:lnTo>
                    <a:pt x="2562" y="150"/>
                  </a:lnTo>
                  <a:lnTo>
                    <a:pt x="2397" y="183"/>
                  </a:lnTo>
                  <a:lnTo>
                    <a:pt x="2205" y="213"/>
                  </a:lnTo>
                  <a:lnTo>
                    <a:pt x="2001" y="243"/>
                  </a:lnTo>
                  <a:lnTo>
                    <a:pt x="1776" y="273"/>
                  </a:lnTo>
                  <a:lnTo>
                    <a:pt x="1536" y="297"/>
                  </a:lnTo>
                  <a:lnTo>
                    <a:pt x="1344" y="312"/>
                  </a:lnTo>
                  <a:lnTo>
                    <a:pt x="1134" y="330"/>
                  </a:lnTo>
                  <a:lnTo>
                    <a:pt x="921" y="342"/>
                  </a:lnTo>
                  <a:lnTo>
                    <a:pt x="696" y="354"/>
                  </a:lnTo>
                  <a:lnTo>
                    <a:pt x="501" y="360"/>
                  </a:lnTo>
                  <a:lnTo>
                    <a:pt x="279" y="366"/>
                  </a:lnTo>
                  <a:lnTo>
                    <a:pt x="99" y="369"/>
                  </a:lnTo>
                  <a:lnTo>
                    <a:pt x="0" y="366"/>
                  </a:lnTo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19" name="Google Shape;19;p1"/>
            <p:cNvSpPr/>
            <p:nvPr/>
          </p:nvSpPr>
          <p:spPr bwMode="auto">
            <a:xfrm>
              <a:off x="0" y="-13"/>
              <a:ext cx="2884" cy="286"/>
            </a:xfrm>
            <a:custGeom>
              <a:avLst/>
              <a:gdLst/>
              <a:ahLst/>
              <a:cxnLst/>
              <a:rect l="l" t="t" r="r" b="b"/>
              <a:pathLst>
                <a:path w="2884" h="286" extrusionOk="0">
                  <a:moveTo>
                    <a:pt x="0" y="0"/>
                  </a:moveTo>
                  <a:lnTo>
                    <a:pt x="0" y="285"/>
                  </a:lnTo>
                  <a:lnTo>
                    <a:pt x="192" y="285"/>
                  </a:lnTo>
                  <a:lnTo>
                    <a:pt x="384" y="282"/>
                  </a:lnTo>
                  <a:lnTo>
                    <a:pt x="579" y="276"/>
                  </a:lnTo>
                  <a:lnTo>
                    <a:pt x="789" y="267"/>
                  </a:lnTo>
                  <a:lnTo>
                    <a:pt x="999" y="258"/>
                  </a:lnTo>
                  <a:lnTo>
                    <a:pt x="1161" y="246"/>
                  </a:lnTo>
                  <a:lnTo>
                    <a:pt x="1302" y="234"/>
                  </a:lnTo>
                  <a:lnTo>
                    <a:pt x="1458" y="222"/>
                  </a:lnTo>
                  <a:lnTo>
                    <a:pt x="1665" y="201"/>
                  </a:lnTo>
                  <a:lnTo>
                    <a:pt x="1992" y="159"/>
                  </a:lnTo>
                  <a:lnTo>
                    <a:pt x="2301" y="117"/>
                  </a:lnTo>
                  <a:lnTo>
                    <a:pt x="2604" y="60"/>
                  </a:lnTo>
                  <a:lnTo>
                    <a:pt x="2883" y="0"/>
                  </a:lnTo>
                  <a:lnTo>
                    <a:pt x="0" y="0"/>
                  </a:lnTo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endParaRPr>
            </a:p>
          </p:txBody>
        </p:sp>
      </p:grpSp>
      <p:sp>
        <p:nvSpPr>
          <p:cNvPr id="20" name="Google Shape;20;p1"/>
          <p:cNvSpPr txBox="1">
            <a:spLocks noGrp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</a:defRPr>
            </a:lvl1pPr>
            <a:lvl2pPr marR="0"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</a:defRPr>
            </a:lvl2pPr>
            <a:lvl3pPr marR="0"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</a:defRPr>
            </a:lvl3pPr>
            <a:lvl4pPr marR="0"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</a:defRPr>
            </a:lvl4pPr>
            <a:lvl5pPr marR="0"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</a:defRPr>
            </a:lvl5pPr>
            <a:lvl6pPr marR="0"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</a:defRPr>
            </a:lvl6pPr>
            <a:lvl7pPr marR="0"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</a:defRPr>
            </a:lvl7pPr>
            <a:lvl8pPr marR="0"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</a:defRPr>
            </a:lvl8pPr>
            <a:lvl9pPr marR="0"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21" name="Google Shape;21;p1"/>
          <p:cNvSpPr txBox="1">
            <a:spLocks noGrp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799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1pPr>
            <a:lvl2pPr marL="914400" marR="0" lvl="1" indent="-406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2pPr>
            <a:lvl3pPr marL="1371600" marR="0" lvl="2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3pPr>
            <a:lvl4pPr marL="1828800" marR="0" lvl="3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4pPr>
            <a:lvl5pPr marL="2286000" marR="0" lvl="4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5pPr>
            <a:lvl6pPr marL="2743200" marR="0" lvl="5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6pPr>
            <a:lvl7pPr marL="3200400" marR="0" lvl="6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7pPr>
            <a:lvl8pPr marL="3657600" marR="0" lvl="7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8pPr>
            <a:lvl9pPr marL="4114800" marR="0" lvl="8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22" name="Google Shape;22;p1"/>
          <p:cNvSpPr txBox="1">
            <a:spLocks noGrp="1"/>
          </p:cNvSpPr>
          <p:nvPr>
            <p:ph type="dt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23" name="Google Shape;23;p1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24" name="Google Shape;24;p1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titleStyle>
    <p:body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bodyStyle>
    <p:other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>
                <a:alpha val="49803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8" name="Google Shape;118;p16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1pPr>
            <a:lvl2pPr marR="0"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2pPr>
            <a:lvl3pPr marR="0"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3pPr>
            <a:lvl4pPr marR="0"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4pPr>
            <a:lvl5pPr marR="0"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5pPr>
            <a:lvl6pPr marR="0"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6pPr>
            <a:lvl7pPr marR="0"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7pPr>
            <a:lvl8pPr marR="0"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8pPr>
            <a:lvl9pPr marR="0"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19" name="Google Shape;119;p16"/>
          <p:cNvSpPr txBox="1"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799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1pPr>
            <a:lvl2pPr marL="914400" marR="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2pPr>
            <a:lvl3pPr marL="1371600" marR="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3pPr>
            <a:lvl4pPr marL="1828800" marR="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4pPr>
            <a:lvl5pPr marL="2286000" marR="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5pPr>
            <a:lvl6pPr marL="2743200" marR="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6pPr>
            <a:lvl7pPr marL="3200400" marR="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7pPr>
            <a:lvl8pPr marL="3657600" marR="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8pPr>
            <a:lvl9pPr marL="4114800" marR="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20" name="Google Shape;120;p16"/>
          <p:cNvSpPr txBox="1">
            <a:spLocks noGrp="1"/>
          </p:cNvSpPr>
          <p:nvPr>
            <p:ph type="dt" idx="10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21" name="Google Shape;121;p16"/>
          <p:cNvSpPr txBox="1">
            <a:spLocks noGrp="1"/>
          </p:cNvSpPr>
          <p:nvPr>
            <p:ph type="ftr" idx="11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22" name="Google Shape;122;p16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hf sldNum="0" hdr="0" ftr="0" dt="0"/>
  <p:txStyles>
    <p:title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titleStyle>
    <p:body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bodyStyle>
    <p:other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>
                <a:alpha val="49803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0" name="Google Shape;200;p30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1pPr>
            <a:lvl2pPr marR="0"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201" name="Google Shape;201;p30"/>
          <p:cNvSpPr txBox="1"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799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L="914400" marR="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L="1371600" marR="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L="1828800" marR="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L="2286000" marR="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L="2743200" marR="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L="3200400" marR="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L="3657600" marR="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L="4114800" marR="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202" name="Google Shape;202;p30"/>
          <p:cNvSpPr txBox="1">
            <a:spLocks noGrp="1"/>
          </p:cNvSpPr>
          <p:nvPr>
            <p:ph type="dt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203" name="Google Shape;203;p30"/>
          <p:cNvSpPr txBox="1">
            <a:spLocks noGrp="1"/>
          </p:cNvSpPr>
          <p:nvPr>
            <p:ph type="ft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204" name="Google Shape;204;p30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-RU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sldNum="0" hdr="0" ftr="0" dt="0"/>
  <p:txStyles>
    <p:title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titleStyle>
    <p:body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bodyStyle>
    <p:other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78" name="Google Shape;278;p42"/>
          <p:cNvSpPr txBox="1"/>
          <p:nvPr/>
        </p:nvSpPr>
        <p:spPr bwMode="auto">
          <a:xfrm>
            <a:off x="395536" y="1844824"/>
            <a:ext cx="82359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7BDB"/>
              </a:buClr>
              <a:buSzPts val="4000"/>
              <a:buFont typeface="Arial"/>
              <a:buNone/>
              <a:defRPr/>
            </a:pPr>
            <a:r>
              <a:rPr lang="ru-RU" sz="4000" b="1" i="0" u="none" strike="noStrike" cap="none" dirty="0">
                <a:solidFill>
                  <a:srgbClr val="7B7BDB"/>
                </a:solidFill>
                <a:latin typeface="Arial"/>
                <a:ea typeface="Arial"/>
                <a:cs typeface="Arial"/>
              </a:rPr>
              <a:t>Перевод чисел из одной СС в другую СС </a:t>
            </a:r>
            <a:endParaRPr sz="4000" b="1" i="0" u="none" strike="noStrike" cap="none" dirty="0">
              <a:solidFill>
                <a:srgbClr val="7B7BDB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24" name="Google Shape;324;p47"/>
          <p:cNvSpPr txBox="1"/>
          <p:nvPr/>
        </p:nvSpPr>
        <p:spPr bwMode="auto">
          <a:xfrm>
            <a:off x="395536" y="230478"/>
            <a:ext cx="82359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4000" b="1" i="0" u="none" strike="noStrike">
                <a:solidFill>
                  <a:srgbClr val="7B7BDB"/>
                </a:solidFill>
                <a:latin typeface="Arial"/>
                <a:ea typeface="Arial"/>
                <a:cs typeface="Arial"/>
              </a:rPr>
              <a:t>Представление десятичного числа в развернутом виде </a:t>
            </a:r>
            <a:endParaRPr/>
          </a:p>
        </p:txBody>
      </p:sp>
      <p:sp>
        <p:nvSpPr>
          <p:cNvPr id="325" name="Google Shape;325;p47"/>
          <p:cNvSpPr txBox="1"/>
          <p:nvPr/>
        </p:nvSpPr>
        <p:spPr bwMode="auto">
          <a:xfrm>
            <a:off x="14772" y="4107786"/>
            <a:ext cx="8496944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/>
            </a:pPr>
            <a:r>
              <a:rPr lang="ru-RU" sz="3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  </a:t>
            </a:r>
            <a:r>
              <a:rPr lang="ru-RU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=3*</a:t>
            </a:r>
            <a:r>
              <a:rPr lang="ru-RU" sz="36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1000</a:t>
            </a:r>
            <a:r>
              <a:rPr lang="ru-RU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+2*</a:t>
            </a:r>
            <a:r>
              <a:rPr lang="ru-RU" sz="36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100</a:t>
            </a:r>
            <a:r>
              <a:rPr lang="ru-RU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+ 5*</a:t>
            </a:r>
            <a:r>
              <a:rPr lang="ru-RU" sz="36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10</a:t>
            </a:r>
            <a:r>
              <a:rPr lang="ru-RU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+ 7*</a:t>
            </a:r>
            <a:r>
              <a:rPr lang="ru-RU" sz="36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1</a:t>
            </a:r>
            <a:r>
              <a:rPr lang="ru-RU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+ 6*</a:t>
            </a:r>
            <a:r>
              <a:rPr lang="ru-RU" sz="36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0,1</a:t>
            </a:r>
            <a:r>
              <a:rPr lang="ru-RU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=</a:t>
            </a:r>
            <a:endParaRPr sz="3600" b="1" i="0" u="none" strike="noStrike" cap="none">
              <a:solidFill>
                <a:srgbClr val="0070C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26" name="Google Shape;326;p47"/>
          <p:cNvSpPr txBox="1"/>
          <p:nvPr/>
        </p:nvSpPr>
        <p:spPr bwMode="auto">
          <a:xfrm>
            <a:off x="266292" y="2695155"/>
            <a:ext cx="1944216" cy="1368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/>
            </a:pPr>
            <a:r>
              <a:rPr lang="ru-RU" sz="3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  </a:t>
            </a:r>
            <a:endParaRPr sz="3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342900" marR="0" lvl="0" indent="-3429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/>
            </a:pPr>
            <a:r>
              <a:rPr lang="ru-RU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3257,6</a:t>
            </a:r>
            <a:r>
              <a:rPr lang="ru-RU" sz="3600" b="1" i="0" u="none" strike="noStrike" cap="none" baseline="-25000">
                <a:solidFill>
                  <a:srgbClr val="000000"/>
                </a:solidFill>
                <a:latin typeface="Arial"/>
                <a:ea typeface="Arial"/>
                <a:cs typeface="Arial"/>
              </a:rPr>
              <a:t>10</a:t>
            </a:r>
            <a:endParaRPr sz="3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27" name="Google Shape;327;p47"/>
          <p:cNvSpPr txBox="1"/>
          <p:nvPr/>
        </p:nvSpPr>
        <p:spPr bwMode="auto">
          <a:xfrm>
            <a:off x="2066492" y="2695155"/>
            <a:ext cx="6336703" cy="144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/>
            </a:pPr>
            <a:r>
              <a:rPr lang="ru-RU" sz="3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  </a:t>
            </a:r>
            <a:endParaRPr sz="3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342900" marR="0" lvl="0" indent="-3429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/>
            </a:pPr>
            <a:r>
              <a:rPr lang="ru-RU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= 3000 + 200 + 50 + 7 + 0,6=</a:t>
            </a:r>
            <a:endParaRPr sz="3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28" name="Google Shape;328;p47"/>
          <p:cNvSpPr txBox="1"/>
          <p:nvPr/>
        </p:nvSpPr>
        <p:spPr bwMode="auto">
          <a:xfrm>
            <a:off x="14772" y="4869159"/>
            <a:ext cx="8748464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/>
            </a:pPr>
            <a:r>
              <a:rPr lang="ru-RU" sz="3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  </a:t>
            </a:r>
            <a:r>
              <a:rPr lang="ru-RU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=3*</a:t>
            </a:r>
            <a:r>
              <a:rPr lang="ru-RU" sz="36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10</a:t>
            </a:r>
            <a:r>
              <a:rPr lang="ru-RU" sz="3600" b="1" i="0" u="none" strike="noStrike" cap="none" baseline="30000">
                <a:solidFill>
                  <a:srgbClr val="0070C0"/>
                </a:solidFill>
                <a:latin typeface="Arial"/>
                <a:ea typeface="Arial"/>
                <a:cs typeface="Arial"/>
              </a:rPr>
              <a:t>3</a:t>
            </a:r>
            <a:r>
              <a:rPr lang="ru-RU" sz="36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+2*</a:t>
            </a:r>
            <a:r>
              <a:rPr lang="ru-RU" sz="36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10</a:t>
            </a:r>
            <a:r>
              <a:rPr lang="ru-RU" sz="3600" b="1" i="0" u="none" strike="noStrike" cap="none" baseline="30000">
                <a:solidFill>
                  <a:srgbClr val="0070C0"/>
                </a:solidFill>
                <a:latin typeface="Arial"/>
                <a:ea typeface="Arial"/>
                <a:cs typeface="Arial"/>
              </a:rPr>
              <a:t>2</a:t>
            </a:r>
            <a:r>
              <a:rPr lang="ru-RU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+ 5*</a:t>
            </a:r>
            <a:r>
              <a:rPr lang="ru-RU" sz="36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10</a:t>
            </a:r>
            <a:r>
              <a:rPr lang="ru-RU" sz="3600" b="1" i="0" u="none" strike="noStrike" cap="none" baseline="30000">
                <a:solidFill>
                  <a:srgbClr val="0070C0"/>
                </a:solidFill>
                <a:latin typeface="Arial"/>
                <a:ea typeface="Arial"/>
                <a:cs typeface="Arial"/>
              </a:rPr>
              <a:t>1</a:t>
            </a:r>
            <a:r>
              <a:rPr lang="ru-RU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+ 7*</a:t>
            </a:r>
            <a:r>
              <a:rPr lang="ru-RU" sz="36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10</a:t>
            </a:r>
            <a:r>
              <a:rPr lang="ru-RU" sz="3600" b="1" i="0" u="none" strike="noStrike" cap="none" baseline="30000">
                <a:solidFill>
                  <a:srgbClr val="0070C0"/>
                </a:solidFill>
                <a:latin typeface="Arial"/>
                <a:ea typeface="Arial"/>
                <a:cs typeface="Arial"/>
              </a:rPr>
              <a:t>0</a:t>
            </a:r>
            <a:r>
              <a:rPr lang="ru-RU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+ 6*</a:t>
            </a:r>
            <a:r>
              <a:rPr lang="ru-RU" sz="36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10</a:t>
            </a:r>
            <a:r>
              <a:rPr lang="ru-RU" sz="3600" b="1" i="0" u="none" strike="noStrike" cap="none" baseline="30000">
                <a:solidFill>
                  <a:srgbClr val="0070C0"/>
                </a:solidFill>
                <a:latin typeface="Arial"/>
                <a:ea typeface="Arial"/>
                <a:cs typeface="Arial"/>
              </a:rPr>
              <a:t>-1</a:t>
            </a:r>
            <a:endParaRPr sz="3600" b="1" i="0" u="none" strike="noStrike" cap="none">
              <a:solidFill>
                <a:srgbClr val="0070C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29" name="Google Shape;329;p47"/>
          <p:cNvSpPr txBox="1"/>
          <p:nvPr/>
        </p:nvSpPr>
        <p:spPr bwMode="auto">
          <a:xfrm>
            <a:off x="1115616" y="1556792"/>
            <a:ext cx="764762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Запись числа  </a:t>
            </a:r>
            <a:r>
              <a:rPr lang="ru-RU" sz="3600" b="1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3257,6</a:t>
            </a:r>
            <a:r>
              <a:rPr lang="ru-RU" sz="3600" b="1" i="1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10</a:t>
            </a:r>
            <a:r>
              <a:rPr lang="ru-RU" sz="3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  означает сокращенную запись выражения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34" name="Google Shape;334;p48"/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1268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b="1">
                <a:solidFill>
                  <a:srgbClr val="002060"/>
                </a:solidFill>
                <a:latin typeface="Arial"/>
                <a:ea typeface="Arial"/>
                <a:cs typeface="Arial"/>
              </a:rPr>
              <a:t>Правило перевода из двоичной системы счисления в десятичную</a:t>
            </a:r>
            <a:endParaRPr/>
          </a:p>
        </p:txBody>
      </p:sp>
      <p:sp>
        <p:nvSpPr>
          <p:cNvPr id="335" name="Google Shape;335;p48"/>
          <p:cNvSpPr/>
          <p:nvPr/>
        </p:nvSpPr>
        <p:spPr bwMode="auto">
          <a:xfrm>
            <a:off x="0" y="1052736"/>
            <a:ext cx="847509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1. Расставляем позиции цифр числа</a:t>
            </a:r>
            <a:endParaRPr sz="2400">
              <a:solidFill>
                <a:srgbClr val="00206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36" name="Google Shape;336;p48"/>
          <p:cNvSpPr txBox="1"/>
          <p:nvPr/>
        </p:nvSpPr>
        <p:spPr bwMode="auto">
          <a:xfrm>
            <a:off x="-7422" y="3162087"/>
            <a:ext cx="2952328" cy="1295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/>
            </a:pPr>
            <a:r>
              <a:rPr lang="ru-R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endParaRPr sz="3200" b="1" i="0" u="sng" strike="noStrike" cap="none">
              <a:solidFill>
                <a:srgbClr val="FF0000"/>
              </a:solidFill>
              <a:latin typeface="Arial"/>
              <a:ea typeface="Arial"/>
              <a:cs typeface="Arial"/>
            </a:endParaRPr>
          </a:p>
          <a:p>
            <a:pPr marL="609600" marR="0" lvl="0" indent="-609600" algn="l">
              <a:spcBef>
                <a:spcPts val="720"/>
              </a:spcBef>
              <a:spcAft>
                <a:spcPts val="0"/>
              </a:spcAft>
              <a:buNone/>
              <a:defRPr/>
            </a:pPr>
            <a:r>
              <a:rPr lang="ru-RU" sz="36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101001</a:t>
            </a:r>
            <a:r>
              <a:rPr lang="ru-RU" sz="3600" b="1" i="0" u="none" strike="noStrike" cap="none" baseline="-25000">
                <a:solidFill>
                  <a:srgbClr val="0A0AFE"/>
                </a:solidFill>
                <a:latin typeface="Arial"/>
                <a:ea typeface="Arial"/>
                <a:cs typeface="Arial"/>
              </a:rPr>
              <a:t>2</a:t>
            </a:r>
            <a:r>
              <a:rPr lang="ru-RU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= </a:t>
            </a:r>
            <a:endParaRPr sz="3600" b="1" i="0" u="none" strike="noStrike" cap="none" baseline="-2500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  <p:cxnSp>
        <p:nvCxnSpPr>
          <p:cNvPr id="337" name="Google Shape;337;p48"/>
          <p:cNvCxnSpPr>
            <a:cxnSpLocks/>
          </p:cNvCxnSpPr>
          <p:nvPr/>
        </p:nvCxnSpPr>
        <p:spPr bwMode="auto">
          <a:xfrm>
            <a:off x="1648762" y="3162087"/>
            <a:ext cx="0" cy="648072"/>
          </a:xfrm>
          <a:prstGeom prst="straightConnector1">
            <a:avLst/>
          </a:prstGeom>
          <a:solidFill>
            <a:schemeClr val="accent1"/>
          </a:soli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38" name="Google Shape;338;p48"/>
          <p:cNvSpPr txBox="1"/>
          <p:nvPr/>
        </p:nvSpPr>
        <p:spPr bwMode="auto">
          <a:xfrm>
            <a:off x="1316868" y="3162087"/>
            <a:ext cx="36004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0</a:t>
            </a:r>
            <a:endParaRPr sz="2400" b="1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39" name="Google Shape;339;p48"/>
          <p:cNvSpPr txBox="1"/>
          <p:nvPr/>
        </p:nvSpPr>
        <p:spPr bwMode="auto">
          <a:xfrm>
            <a:off x="1081807" y="3162086"/>
            <a:ext cx="36004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1</a:t>
            </a:r>
            <a:endParaRPr sz="2400" b="1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40" name="Google Shape;340;p48"/>
          <p:cNvSpPr txBox="1"/>
          <p:nvPr/>
        </p:nvSpPr>
        <p:spPr bwMode="auto">
          <a:xfrm>
            <a:off x="856674" y="3162086"/>
            <a:ext cx="36004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2</a:t>
            </a:r>
            <a:endParaRPr sz="2400" b="1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41" name="Google Shape;341;p48"/>
          <p:cNvSpPr txBox="1"/>
          <p:nvPr/>
        </p:nvSpPr>
        <p:spPr bwMode="auto">
          <a:xfrm>
            <a:off x="594765" y="3162083"/>
            <a:ext cx="36004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3</a:t>
            </a:r>
            <a:endParaRPr sz="2400" b="1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42" name="Google Shape;342;p48"/>
          <p:cNvSpPr txBox="1"/>
          <p:nvPr/>
        </p:nvSpPr>
        <p:spPr bwMode="auto">
          <a:xfrm>
            <a:off x="313230" y="3162084"/>
            <a:ext cx="36004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4</a:t>
            </a:r>
            <a:endParaRPr sz="2400" b="1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43" name="Google Shape;343;p48"/>
          <p:cNvSpPr txBox="1"/>
          <p:nvPr/>
        </p:nvSpPr>
        <p:spPr bwMode="auto">
          <a:xfrm>
            <a:off x="70317" y="3162084"/>
            <a:ext cx="36004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5</a:t>
            </a:r>
            <a:endParaRPr sz="2400" b="1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46" name="Google Shape;346;p48"/>
          <p:cNvSpPr/>
          <p:nvPr/>
        </p:nvSpPr>
        <p:spPr bwMode="auto">
          <a:xfrm>
            <a:off x="0" y="1544743"/>
            <a:ext cx="914400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2. Представляем двоичное число в виде суммы произведений </a:t>
            </a:r>
            <a:r>
              <a:rPr lang="ru-RU" sz="2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цифр числа </a:t>
            </a: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на </a:t>
            </a:r>
            <a:r>
              <a:rPr lang="ru-RU" sz="2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основание системы счисления (2)</a:t>
            </a:r>
            <a:r>
              <a:rPr lang="ru-RU" sz="2400" b="1">
                <a:solidFill>
                  <a:srgbClr val="00CC00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в степени, соответствующей </a:t>
            </a:r>
            <a:r>
              <a:rPr lang="ru-RU" sz="24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позиции цифры в числе</a:t>
            </a:r>
            <a:endParaRPr/>
          </a:p>
        </p:txBody>
      </p:sp>
      <p:sp>
        <p:nvSpPr>
          <p:cNvPr id="347" name="Google Shape;347;p48"/>
          <p:cNvSpPr/>
          <p:nvPr/>
        </p:nvSpPr>
        <p:spPr bwMode="auto">
          <a:xfrm>
            <a:off x="-7422" y="2700422"/>
            <a:ext cx="915142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3. Вычисляем </a:t>
            </a:r>
            <a:r>
              <a:rPr lang="ru-RU" sz="2400" b="1">
                <a:solidFill>
                  <a:srgbClr val="002060"/>
                </a:solidFill>
                <a:latin typeface="Arial"/>
                <a:ea typeface="Arial"/>
                <a:cs typeface="Arial"/>
              </a:rPr>
              <a:t>значение выражения </a:t>
            </a: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– число в десятичной СС</a:t>
            </a:r>
            <a:endParaRPr sz="2400">
              <a:solidFill>
                <a:srgbClr val="00206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49" name="Google Shape;349;p48"/>
          <p:cNvSpPr txBox="1"/>
          <p:nvPr/>
        </p:nvSpPr>
        <p:spPr bwMode="auto">
          <a:xfrm>
            <a:off x="-7422" y="3865295"/>
            <a:ext cx="9331950" cy="1295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/>
            </a:pPr>
            <a:r>
              <a:rPr lang="ru-RU" sz="3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endParaRPr sz="3400" b="1" i="0" u="sng" strike="noStrike" cap="none">
              <a:solidFill>
                <a:srgbClr val="FF0000"/>
              </a:solidFill>
              <a:latin typeface="Arial"/>
              <a:ea typeface="Arial"/>
              <a:cs typeface="Arial"/>
            </a:endParaRPr>
          </a:p>
          <a:p>
            <a:pPr marL="609600" marR="0" lvl="0" indent="-609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/>
            </a:pP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=1*</a:t>
            </a:r>
            <a:r>
              <a:rPr lang="ru-RU" sz="3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2</a:t>
            </a:r>
            <a:r>
              <a:rPr lang="ru-RU" sz="3400" b="1" baseline="30000">
                <a:solidFill>
                  <a:srgbClr val="FF0000"/>
                </a:solidFill>
                <a:latin typeface="Arial"/>
                <a:ea typeface="Arial"/>
                <a:cs typeface="Arial"/>
              </a:rPr>
              <a:t>5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+0*</a:t>
            </a:r>
            <a:r>
              <a:rPr lang="ru-RU" sz="3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2</a:t>
            </a:r>
            <a:r>
              <a:rPr lang="ru-RU" sz="3400" b="1" baseline="30000">
                <a:solidFill>
                  <a:srgbClr val="FF0000"/>
                </a:solidFill>
                <a:latin typeface="Arial"/>
                <a:ea typeface="Arial"/>
                <a:cs typeface="Arial"/>
              </a:rPr>
              <a:t>4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+1*</a:t>
            </a:r>
            <a:r>
              <a:rPr lang="ru-RU" sz="3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2</a:t>
            </a:r>
            <a:r>
              <a:rPr lang="ru-RU" sz="3400" b="1" baseline="30000">
                <a:solidFill>
                  <a:srgbClr val="FF0000"/>
                </a:solidFill>
                <a:latin typeface="Arial"/>
                <a:ea typeface="Arial"/>
                <a:cs typeface="Arial"/>
              </a:rPr>
              <a:t>3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+0*</a:t>
            </a:r>
            <a:r>
              <a:rPr lang="ru-RU" sz="3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2</a:t>
            </a:r>
            <a:r>
              <a:rPr lang="ru-RU" sz="3400" b="1" baseline="30000">
                <a:solidFill>
                  <a:srgbClr val="FF0000"/>
                </a:solidFill>
                <a:latin typeface="Arial"/>
                <a:ea typeface="Arial"/>
                <a:cs typeface="Arial"/>
              </a:rPr>
              <a:t>2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+0*</a:t>
            </a:r>
            <a:r>
              <a:rPr lang="ru-RU" sz="3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2</a:t>
            </a:r>
            <a:r>
              <a:rPr lang="ru-RU" sz="3400" b="1" baseline="30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+1*</a:t>
            </a:r>
            <a:r>
              <a:rPr lang="ru-RU" sz="3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2</a:t>
            </a:r>
            <a:r>
              <a:rPr lang="ru-RU" sz="3400" b="1" baseline="30000">
                <a:solidFill>
                  <a:srgbClr val="FF0000"/>
                </a:solidFill>
                <a:latin typeface="Arial"/>
                <a:ea typeface="Arial"/>
                <a:cs typeface="Arial"/>
              </a:rPr>
              <a:t>0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=</a:t>
            </a:r>
            <a:endParaRPr/>
          </a:p>
          <a:p>
            <a:pPr marL="609600" marR="0" lvl="0" indent="-609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/>
            </a:pPr>
            <a:endParaRPr/>
          </a:p>
          <a:p>
            <a:pPr marL="609600" marR="0" lvl="0" indent="-609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/>
            </a:pP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                  </a:t>
            </a:r>
            <a:r>
              <a:rPr lang="ru-RU" sz="3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endParaRPr sz="3400" b="1" i="0" u="none" strike="noStrike" cap="none" baseline="-2500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50" name="Google Shape;350;p48"/>
          <p:cNvSpPr txBox="1"/>
          <p:nvPr/>
        </p:nvSpPr>
        <p:spPr bwMode="auto">
          <a:xfrm>
            <a:off x="534838" y="5227608"/>
            <a:ext cx="8048445" cy="1111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/>
            </a:pPr>
            <a:r>
              <a:rPr lang="ru-R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endParaRPr sz="3200" b="1" i="0" u="sng" strike="noStrike" cap="none">
              <a:solidFill>
                <a:srgbClr val="FF0000"/>
              </a:solidFill>
              <a:latin typeface="Arial"/>
              <a:ea typeface="Arial"/>
              <a:cs typeface="Arial"/>
            </a:endParaRPr>
          </a:p>
          <a:p>
            <a:pPr marL="609600" marR="0" lvl="0" indent="-60960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Arial"/>
              <a:buNone/>
              <a:defRPr/>
            </a:pPr>
            <a:r>
              <a:rPr lang="ru-RU" sz="3600" b="1">
                <a:solidFill>
                  <a:srgbClr val="002060"/>
                </a:solidFill>
                <a:latin typeface="Arial"/>
                <a:ea typeface="Arial"/>
                <a:cs typeface="Arial"/>
              </a:rPr>
              <a:t>=32+0+8+0+0+1= 32+8+1 = 41</a:t>
            </a:r>
            <a:r>
              <a:rPr lang="ru-RU" sz="3600" b="1" baseline="-25000">
                <a:solidFill>
                  <a:srgbClr val="002060"/>
                </a:solidFill>
                <a:latin typeface="Arial"/>
                <a:ea typeface="Arial"/>
                <a:cs typeface="Arial"/>
              </a:rPr>
              <a:t>10</a:t>
            </a:r>
            <a:endParaRPr sz="3600" b="1" baseline="-25000">
              <a:solidFill>
                <a:srgbClr val="002060"/>
              </a:solidFill>
              <a:latin typeface="Arial"/>
              <a:ea typeface="Arial"/>
              <a:cs typeface="Arial"/>
            </a:endParaRPr>
          </a:p>
          <a:p>
            <a:pPr marL="609600" marR="0" lvl="0" indent="-609600" algn="l">
              <a:spcBef>
                <a:spcPts val="720"/>
              </a:spcBef>
              <a:spcAft>
                <a:spcPts val="0"/>
              </a:spcAft>
              <a:buNone/>
              <a:defRPr/>
            </a:pPr>
            <a:r>
              <a:rPr lang="ru-RU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endParaRPr sz="3600" b="1" i="0" u="none" strike="noStrike" cap="none" baseline="-2500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34" name="Google Shape;334;p48"/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1268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b="1">
                <a:solidFill>
                  <a:srgbClr val="002060"/>
                </a:solidFill>
                <a:latin typeface="Arial"/>
                <a:ea typeface="Arial"/>
                <a:cs typeface="Arial"/>
              </a:rPr>
              <a:t>Правило перевода из двоичной системы счисления в десятичную</a:t>
            </a:r>
            <a:endParaRPr/>
          </a:p>
        </p:txBody>
      </p:sp>
      <p:sp>
        <p:nvSpPr>
          <p:cNvPr id="335" name="Google Shape;335;p48"/>
          <p:cNvSpPr/>
          <p:nvPr/>
        </p:nvSpPr>
        <p:spPr bwMode="auto">
          <a:xfrm>
            <a:off x="0" y="1052736"/>
            <a:ext cx="847509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1. Расставляем позиции цифр числа</a:t>
            </a:r>
            <a:endParaRPr sz="2400">
              <a:solidFill>
                <a:srgbClr val="00206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36" name="Google Shape;336;p48"/>
          <p:cNvSpPr txBox="1"/>
          <p:nvPr/>
        </p:nvSpPr>
        <p:spPr bwMode="auto">
          <a:xfrm>
            <a:off x="-7422" y="3162087"/>
            <a:ext cx="2952328" cy="1295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/>
            </a:pPr>
            <a:r>
              <a:rPr lang="ru-R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endParaRPr sz="3200" b="1" i="0" u="sng" strike="noStrike" cap="none">
              <a:solidFill>
                <a:srgbClr val="FF0000"/>
              </a:solidFill>
              <a:latin typeface="Arial"/>
              <a:ea typeface="Arial"/>
              <a:cs typeface="Arial"/>
            </a:endParaRPr>
          </a:p>
          <a:p>
            <a:pPr marL="609600" marR="0" lvl="0" indent="-609600" algn="l">
              <a:spcBef>
                <a:spcPts val="720"/>
              </a:spcBef>
              <a:spcAft>
                <a:spcPts val="0"/>
              </a:spcAft>
              <a:buNone/>
              <a:defRPr/>
            </a:pPr>
            <a:r>
              <a:rPr lang="ru-RU" sz="36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101001,01</a:t>
            </a:r>
            <a:r>
              <a:rPr lang="ru-RU" sz="3600" b="1" i="0" u="none" strike="noStrike" cap="none" baseline="-25000">
                <a:solidFill>
                  <a:srgbClr val="0A0AFE"/>
                </a:solidFill>
                <a:latin typeface="Arial"/>
                <a:ea typeface="Arial"/>
                <a:cs typeface="Arial"/>
              </a:rPr>
              <a:t>2</a:t>
            </a:r>
            <a:r>
              <a:rPr lang="ru-RU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= </a:t>
            </a:r>
            <a:endParaRPr sz="3600" b="1" i="0" u="none" strike="noStrike" cap="none" baseline="-2500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  <p:cxnSp>
        <p:nvCxnSpPr>
          <p:cNvPr id="337" name="Google Shape;337;p48"/>
          <p:cNvCxnSpPr>
            <a:cxnSpLocks/>
          </p:cNvCxnSpPr>
          <p:nvPr/>
        </p:nvCxnSpPr>
        <p:spPr bwMode="auto">
          <a:xfrm>
            <a:off x="1648762" y="3162087"/>
            <a:ext cx="0" cy="648072"/>
          </a:xfrm>
          <a:prstGeom prst="straightConnector1">
            <a:avLst/>
          </a:prstGeom>
          <a:solidFill>
            <a:schemeClr val="accent1"/>
          </a:soli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38" name="Google Shape;338;p48"/>
          <p:cNvSpPr txBox="1"/>
          <p:nvPr/>
        </p:nvSpPr>
        <p:spPr bwMode="auto">
          <a:xfrm>
            <a:off x="1316868" y="3162087"/>
            <a:ext cx="36004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0</a:t>
            </a:r>
            <a:endParaRPr sz="2400" b="1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39" name="Google Shape;339;p48"/>
          <p:cNvSpPr txBox="1"/>
          <p:nvPr/>
        </p:nvSpPr>
        <p:spPr bwMode="auto">
          <a:xfrm>
            <a:off x="1081807" y="3162086"/>
            <a:ext cx="36004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1</a:t>
            </a:r>
            <a:endParaRPr sz="2400" b="1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40" name="Google Shape;340;p48"/>
          <p:cNvSpPr txBox="1"/>
          <p:nvPr/>
        </p:nvSpPr>
        <p:spPr bwMode="auto">
          <a:xfrm>
            <a:off x="856674" y="3162086"/>
            <a:ext cx="36004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2</a:t>
            </a:r>
            <a:endParaRPr sz="2400" b="1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41" name="Google Shape;341;p48"/>
          <p:cNvSpPr txBox="1"/>
          <p:nvPr/>
        </p:nvSpPr>
        <p:spPr bwMode="auto">
          <a:xfrm>
            <a:off x="594765" y="3162083"/>
            <a:ext cx="36004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3</a:t>
            </a:r>
            <a:endParaRPr sz="2400" b="1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42" name="Google Shape;342;p48"/>
          <p:cNvSpPr txBox="1"/>
          <p:nvPr/>
        </p:nvSpPr>
        <p:spPr bwMode="auto">
          <a:xfrm>
            <a:off x="313230" y="3162084"/>
            <a:ext cx="36004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4</a:t>
            </a:r>
            <a:endParaRPr sz="2400" b="1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43" name="Google Shape;343;p48"/>
          <p:cNvSpPr txBox="1"/>
          <p:nvPr/>
        </p:nvSpPr>
        <p:spPr bwMode="auto">
          <a:xfrm>
            <a:off x="70317" y="3162084"/>
            <a:ext cx="36004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5</a:t>
            </a:r>
            <a:endParaRPr sz="2400" b="1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44" name="Google Shape;344;p48"/>
          <p:cNvSpPr txBox="1"/>
          <p:nvPr/>
        </p:nvSpPr>
        <p:spPr bwMode="auto">
          <a:xfrm>
            <a:off x="1598403" y="3162084"/>
            <a:ext cx="45494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-1</a:t>
            </a:r>
            <a:endParaRPr sz="2400" b="1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45" name="Google Shape;345;p48"/>
          <p:cNvSpPr txBox="1"/>
          <p:nvPr/>
        </p:nvSpPr>
        <p:spPr bwMode="auto">
          <a:xfrm>
            <a:off x="1963645" y="3162083"/>
            <a:ext cx="45369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-2</a:t>
            </a:r>
            <a:endParaRPr sz="2400" b="1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46" name="Google Shape;346;p48"/>
          <p:cNvSpPr/>
          <p:nvPr/>
        </p:nvSpPr>
        <p:spPr bwMode="auto">
          <a:xfrm>
            <a:off x="0" y="1544743"/>
            <a:ext cx="914400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2. Представляем двоичное число в виде суммы произведений </a:t>
            </a:r>
            <a:r>
              <a:rPr lang="ru-RU" sz="2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цифр числа </a:t>
            </a: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на </a:t>
            </a:r>
            <a:r>
              <a:rPr lang="ru-RU" sz="2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основание системы счисления (2)</a:t>
            </a:r>
            <a:r>
              <a:rPr lang="ru-RU" sz="2400" b="1">
                <a:solidFill>
                  <a:srgbClr val="00CC00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в степени, соответствующей </a:t>
            </a:r>
            <a:r>
              <a:rPr lang="ru-RU" sz="24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позиции цифры в числе</a:t>
            </a:r>
            <a:endParaRPr/>
          </a:p>
        </p:txBody>
      </p:sp>
      <p:sp>
        <p:nvSpPr>
          <p:cNvPr id="347" name="Google Shape;347;p48"/>
          <p:cNvSpPr/>
          <p:nvPr/>
        </p:nvSpPr>
        <p:spPr bwMode="auto">
          <a:xfrm>
            <a:off x="-7422" y="2700422"/>
            <a:ext cx="915142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3. Вычисляем </a:t>
            </a:r>
            <a:r>
              <a:rPr lang="ru-RU" sz="2400" b="1">
                <a:solidFill>
                  <a:srgbClr val="002060"/>
                </a:solidFill>
                <a:latin typeface="Arial"/>
                <a:ea typeface="Arial"/>
                <a:cs typeface="Arial"/>
              </a:rPr>
              <a:t>значение выражения </a:t>
            </a: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– число в десятичной СС</a:t>
            </a:r>
            <a:endParaRPr sz="2400">
              <a:solidFill>
                <a:srgbClr val="00206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48" name="Google Shape;348;p48"/>
          <p:cNvSpPr txBox="1"/>
          <p:nvPr/>
        </p:nvSpPr>
        <p:spPr bwMode="auto">
          <a:xfrm>
            <a:off x="74439" y="5110996"/>
            <a:ext cx="3849490" cy="1295697"/>
          </a:xfrm>
          <a:prstGeom prst="rect">
            <a:avLst/>
          </a:prstGeom>
          <a:blipFill>
            <a:blip r:embed="rId2">
              <a:alphaModFix/>
            </a:blip>
            <a:srcRect l="4437" r="2069"/>
            <a:stretch/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>
                <a:latin typeface="Times New Roman"/>
                <a:ea typeface="Times New Roman"/>
                <a:cs typeface="Times New Roman"/>
              </a:rPr>
              <a:t> </a:t>
            </a:r>
            <a:endParaRPr/>
          </a:p>
        </p:txBody>
      </p:sp>
      <p:sp>
        <p:nvSpPr>
          <p:cNvPr id="349" name="Google Shape;349;p48"/>
          <p:cNvSpPr txBox="1"/>
          <p:nvPr/>
        </p:nvSpPr>
        <p:spPr bwMode="auto">
          <a:xfrm>
            <a:off x="-7422" y="3865295"/>
            <a:ext cx="9331950" cy="1295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/>
            </a:pPr>
            <a:r>
              <a:rPr lang="ru-RU" sz="3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endParaRPr sz="3400" b="1" i="0" u="sng" strike="noStrike" cap="none">
              <a:solidFill>
                <a:srgbClr val="FF0000"/>
              </a:solidFill>
              <a:latin typeface="Arial"/>
              <a:ea typeface="Arial"/>
              <a:cs typeface="Arial"/>
            </a:endParaRPr>
          </a:p>
          <a:p>
            <a:pPr marL="609600" marR="0" lvl="0" indent="-609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/>
            </a:pP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=1*</a:t>
            </a:r>
            <a:r>
              <a:rPr lang="ru-RU" sz="3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2</a:t>
            </a:r>
            <a:r>
              <a:rPr lang="ru-RU" sz="3400" b="1" baseline="30000">
                <a:solidFill>
                  <a:srgbClr val="FF0000"/>
                </a:solidFill>
                <a:latin typeface="Arial"/>
                <a:ea typeface="Arial"/>
                <a:cs typeface="Arial"/>
              </a:rPr>
              <a:t>5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+0*</a:t>
            </a:r>
            <a:r>
              <a:rPr lang="ru-RU" sz="3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2</a:t>
            </a:r>
            <a:r>
              <a:rPr lang="ru-RU" sz="3400" b="1" baseline="30000">
                <a:solidFill>
                  <a:srgbClr val="FF0000"/>
                </a:solidFill>
                <a:latin typeface="Arial"/>
                <a:ea typeface="Arial"/>
                <a:cs typeface="Arial"/>
              </a:rPr>
              <a:t>4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+1*</a:t>
            </a:r>
            <a:r>
              <a:rPr lang="ru-RU" sz="3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2</a:t>
            </a:r>
            <a:r>
              <a:rPr lang="ru-RU" sz="3400" b="1" baseline="30000">
                <a:solidFill>
                  <a:srgbClr val="FF0000"/>
                </a:solidFill>
                <a:latin typeface="Arial"/>
                <a:ea typeface="Arial"/>
                <a:cs typeface="Arial"/>
              </a:rPr>
              <a:t>3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+0*</a:t>
            </a:r>
            <a:r>
              <a:rPr lang="ru-RU" sz="3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2</a:t>
            </a:r>
            <a:r>
              <a:rPr lang="ru-RU" sz="3400" b="1" baseline="30000">
                <a:solidFill>
                  <a:srgbClr val="FF0000"/>
                </a:solidFill>
                <a:latin typeface="Arial"/>
                <a:ea typeface="Arial"/>
                <a:cs typeface="Arial"/>
              </a:rPr>
              <a:t>2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+0*</a:t>
            </a:r>
            <a:r>
              <a:rPr lang="ru-RU" sz="3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2</a:t>
            </a:r>
            <a:r>
              <a:rPr lang="ru-RU" sz="3400" b="1" baseline="30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+1*</a:t>
            </a:r>
            <a:r>
              <a:rPr lang="ru-RU" sz="3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2</a:t>
            </a:r>
            <a:r>
              <a:rPr lang="ru-RU" sz="3400" b="1" baseline="30000">
                <a:solidFill>
                  <a:srgbClr val="FF0000"/>
                </a:solidFill>
                <a:latin typeface="Arial"/>
                <a:ea typeface="Arial"/>
                <a:cs typeface="Arial"/>
              </a:rPr>
              <a:t>0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+0*</a:t>
            </a:r>
            <a:r>
              <a:rPr lang="ru-RU" sz="3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2</a:t>
            </a:r>
            <a:r>
              <a:rPr lang="ru-RU" sz="3400" b="1" baseline="30000">
                <a:solidFill>
                  <a:srgbClr val="FF0000"/>
                </a:solidFill>
                <a:latin typeface="Arial"/>
                <a:ea typeface="Arial"/>
                <a:cs typeface="Arial"/>
              </a:rPr>
              <a:t>-1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+ 1*</a:t>
            </a:r>
            <a:r>
              <a:rPr lang="ru-RU" sz="3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2</a:t>
            </a:r>
            <a:r>
              <a:rPr lang="ru-RU" sz="3400" b="1" baseline="30000">
                <a:solidFill>
                  <a:srgbClr val="FF0000"/>
                </a:solidFill>
                <a:latin typeface="Arial"/>
                <a:ea typeface="Arial"/>
                <a:cs typeface="Arial"/>
              </a:rPr>
              <a:t>-2</a:t>
            </a:r>
            <a:r>
              <a:rPr lang="ru-RU" sz="3400" b="1" baseline="30000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=</a:t>
            </a:r>
            <a:endParaRPr/>
          </a:p>
          <a:p>
            <a:pPr marL="609600" marR="0" lvl="0" indent="-609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/>
            </a:pP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                  </a:t>
            </a:r>
            <a:r>
              <a:rPr lang="ru-RU" sz="3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endParaRPr sz="3400" b="1" i="0" u="none" strike="noStrike" cap="none" baseline="-2500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50" name="Google Shape;350;p48"/>
          <p:cNvSpPr txBox="1"/>
          <p:nvPr/>
        </p:nvSpPr>
        <p:spPr bwMode="auto">
          <a:xfrm>
            <a:off x="3758452" y="5233096"/>
            <a:ext cx="1800201" cy="1295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/>
            </a:pPr>
            <a:r>
              <a:rPr lang="ru-R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endParaRPr sz="3200" b="1" i="0" u="sng" strike="noStrike" cap="none">
              <a:solidFill>
                <a:srgbClr val="FF0000"/>
              </a:solidFill>
              <a:latin typeface="Arial"/>
              <a:ea typeface="Arial"/>
              <a:cs typeface="Arial"/>
            </a:endParaRPr>
          </a:p>
          <a:p>
            <a:pPr marL="609600" marR="0" lvl="0" indent="-60960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Arial"/>
              <a:buNone/>
              <a:defRPr/>
            </a:pPr>
            <a:r>
              <a:rPr lang="ru-RU" sz="3600" b="1">
                <a:solidFill>
                  <a:srgbClr val="002060"/>
                </a:solidFill>
                <a:latin typeface="Arial"/>
                <a:ea typeface="Arial"/>
                <a:cs typeface="Arial"/>
              </a:rPr>
              <a:t>41,25</a:t>
            </a:r>
            <a:r>
              <a:rPr lang="ru-RU" sz="3600" b="1" baseline="-25000">
                <a:solidFill>
                  <a:srgbClr val="002060"/>
                </a:solidFill>
                <a:latin typeface="Arial"/>
                <a:ea typeface="Arial"/>
                <a:cs typeface="Arial"/>
              </a:rPr>
              <a:t>10</a:t>
            </a:r>
            <a:endParaRPr sz="3600" b="1" baseline="-25000">
              <a:solidFill>
                <a:srgbClr val="002060"/>
              </a:solidFill>
              <a:latin typeface="Arial"/>
              <a:ea typeface="Arial"/>
              <a:cs typeface="Arial"/>
            </a:endParaRPr>
          </a:p>
          <a:p>
            <a:pPr marL="609600" marR="0" lvl="0" indent="-609600" algn="l">
              <a:spcBef>
                <a:spcPts val="720"/>
              </a:spcBef>
              <a:spcAft>
                <a:spcPts val="0"/>
              </a:spcAft>
              <a:buNone/>
              <a:defRPr/>
            </a:pPr>
            <a:r>
              <a:rPr lang="ru-RU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endParaRPr sz="3600" b="1" i="0" u="none" strike="noStrike" cap="none" baseline="-2500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55" name="Google Shape;355;p49"/>
          <p:cNvSpPr txBox="1"/>
          <p:nvPr/>
        </p:nvSpPr>
        <p:spPr bwMode="auto">
          <a:xfrm>
            <a:off x="-19472" y="27388"/>
            <a:ext cx="9144000" cy="1268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b="1" u="sng">
                <a:solidFill>
                  <a:srgbClr val="002060"/>
                </a:solidFill>
                <a:latin typeface="Arial"/>
                <a:ea typeface="Arial"/>
                <a:cs typeface="Arial"/>
              </a:rPr>
              <a:t>Задание 1:</a:t>
            </a:r>
            <a:r>
              <a:rPr lang="ru-RU" sz="3200" b="1">
                <a:solidFill>
                  <a:srgbClr val="002060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2800" b="1">
                <a:solidFill>
                  <a:srgbClr val="002060"/>
                </a:solidFill>
                <a:latin typeface="Arial"/>
                <a:ea typeface="Arial"/>
                <a:cs typeface="Arial"/>
              </a:rPr>
              <a:t>Переведите числа </a:t>
            </a:r>
            <a:br>
              <a:rPr lang="ru-RU" sz="2800" b="1">
                <a:solidFill>
                  <a:srgbClr val="002060"/>
                </a:solidFill>
                <a:latin typeface="Arial"/>
                <a:ea typeface="Arial"/>
                <a:cs typeface="Arial"/>
              </a:rPr>
            </a:br>
            <a:r>
              <a:rPr lang="ru-RU" sz="2800" b="1">
                <a:solidFill>
                  <a:srgbClr val="002060"/>
                </a:solidFill>
                <a:latin typeface="Arial"/>
                <a:ea typeface="Arial"/>
                <a:cs typeface="Arial"/>
              </a:rPr>
              <a:t>из двоичной системы счисления в десятичную</a:t>
            </a:r>
            <a:endParaRPr/>
          </a:p>
        </p:txBody>
      </p:sp>
      <p:sp>
        <p:nvSpPr>
          <p:cNvPr id="356" name="Google Shape;356;p49"/>
          <p:cNvSpPr txBox="1"/>
          <p:nvPr/>
        </p:nvSpPr>
        <p:spPr bwMode="auto">
          <a:xfrm>
            <a:off x="627839" y="3046965"/>
            <a:ext cx="4355976" cy="1008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4400" b="1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1001010,001</a:t>
            </a:r>
            <a:r>
              <a:rPr lang="ru-RU" sz="4400" b="1" baseline="-25000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2</a:t>
            </a:r>
            <a:r>
              <a:rPr lang="ru-RU" sz="4400" b="1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=</a:t>
            </a:r>
            <a:endParaRPr sz="4400" b="1" baseline="-25000" dirty="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57" name="Google Shape;357;p49"/>
          <p:cNvSpPr txBox="1"/>
          <p:nvPr/>
        </p:nvSpPr>
        <p:spPr bwMode="auto">
          <a:xfrm>
            <a:off x="699248" y="4014609"/>
            <a:ext cx="8820150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4400" b="1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101,011</a:t>
            </a:r>
            <a:r>
              <a:rPr lang="ru-RU" sz="4400" b="1" baseline="-25000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2</a:t>
            </a:r>
            <a:r>
              <a:rPr lang="ru-RU" sz="4400" b="1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=</a:t>
            </a:r>
            <a:endParaRPr sz="4400" b="1" baseline="-25000" dirty="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673136738" name="Google Shape;356;p49"/>
          <p:cNvSpPr txBox="1"/>
          <p:nvPr/>
        </p:nvSpPr>
        <p:spPr bwMode="auto">
          <a:xfrm>
            <a:off x="538193" y="1198842"/>
            <a:ext cx="4355975" cy="1008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>
            <a:noAutofit/>
          </a:bodyPr>
          <a:lstStyle/>
          <a:p>
            <a:pPr marL="609599" marR="0" lvl="0" indent="-609599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4400" b="1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10110</a:t>
            </a:r>
            <a:r>
              <a:rPr lang="ru-RU" sz="4400" b="1" baseline="-25000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2</a:t>
            </a:r>
            <a:r>
              <a:rPr lang="ru-RU" sz="4400" b="1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=</a:t>
            </a:r>
            <a:endParaRPr sz="4400" b="1" baseline="-25000" dirty="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713099989" name="Google Shape;356;p49"/>
          <p:cNvSpPr txBox="1"/>
          <p:nvPr/>
        </p:nvSpPr>
        <p:spPr bwMode="auto">
          <a:xfrm>
            <a:off x="583016" y="2206955"/>
            <a:ext cx="4355975" cy="1008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>
            <a:noAutofit/>
          </a:bodyPr>
          <a:lstStyle/>
          <a:p>
            <a:pPr marL="609599" marR="0" lvl="0" indent="-609599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4400" b="1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110111</a:t>
            </a:r>
            <a:r>
              <a:rPr lang="ru-RU" sz="4400" b="1" baseline="-25000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2</a:t>
            </a:r>
            <a:r>
              <a:rPr lang="ru-RU" sz="4400" b="1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=</a:t>
            </a:r>
            <a:endParaRPr sz="4400" b="1" baseline="-25000" dirty="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69" name="Google Shape;369;p51"/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996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b="1">
                <a:solidFill>
                  <a:srgbClr val="002060"/>
                </a:solidFill>
                <a:latin typeface="Arial"/>
                <a:ea typeface="Arial"/>
                <a:cs typeface="Arial"/>
              </a:rPr>
              <a:t>Правило перевода из любой позиционной системы счисления в десятичную</a:t>
            </a:r>
            <a:endParaRPr/>
          </a:p>
        </p:txBody>
      </p:sp>
      <p:sp>
        <p:nvSpPr>
          <p:cNvPr id="370" name="Google Shape;370;p51"/>
          <p:cNvSpPr/>
          <p:nvPr/>
        </p:nvSpPr>
        <p:spPr bwMode="auto">
          <a:xfrm>
            <a:off x="0" y="920978"/>
            <a:ext cx="847509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1. Расставляем позиции цифр числа</a:t>
            </a:r>
            <a:endParaRPr sz="2400">
              <a:solidFill>
                <a:srgbClr val="00206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71" name="Google Shape;371;p51"/>
          <p:cNvSpPr txBox="1"/>
          <p:nvPr/>
        </p:nvSpPr>
        <p:spPr bwMode="auto">
          <a:xfrm>
            <a:off x="177453" y="4347670"/>
            <a:ext cx="2189330" cy="1295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/>
            </a:pPr>
            <a:r>
              <a:rPr lang="ru-R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endParaRPr sz="3200" b="1" i="0" u="sng" strike="noStrike" cap="none">
              <a:solidFill>
                <a:srgbClr val="FF0000"/>
              </a:solidFill>
              <a:latin typeface="Arial"/>
              <a:ea typeface="Arial"/>
              <a:cs typeface="Arial"/>
            </a:endParaRPr>
          </a:p>
          <a:p>
            <a:pPr marL="609600" marR="0" lvl="0" indent="-609600" algn="l">
              <a:spcBef>
                <a:spcPts val="720"/>
              </a:spcBef>
              <a:spcAft>
                <a:spcPts val="0"/>
              </a:spcAft>
              <a:buNone/>
              <a:defRPr/>
            </a:pPr>
            <a:r>
              <a:rPr lang="ru-RU" sz="36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257,4</a:t>
            </a:r>
            <a:r>
              <a:rPr lang="ru-RU" sz="3600" b="1" i="0" u="none" strike="noStrike" cap="none" baseline="-25000">
                <a:solidFill>
                  <a:srgbClr val="0A0AFE"/>
                </a:solidFill>
                <a:latin typeface="Arial"/>
                <a:ea typeface="Arial"/>
                <a:cs typeface="Arial"/>
              </a:rPr>
              <a:t>8</a:t>
            </a:r>
            <a:r>
              <a:rPr lang="ru-RU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= </a:t>
            </a:r>
            <a:endParaRPr sz="3600" b="1" i="0" u="none" strike="noStrike" cap="none" baseline="-2500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  <p:cxnSp>
        <p:nvCxnSpPr>
          <p:cNvPr id="372" name="Google Shape;372;p51"/>
          <p:cNvCxnSpPr>
            <a:cxnSpLocks/>
          </p:cNvCxnSpPr>
          <p:nvPr/>
        </p:nvCxnSpPr>
        <p:spPr bwMode="auto">
          <a:xfrm>
            <a:off x="1070639" y="4347670"/>
            <a:ext cx="0" cy="648072"/>
          </a:xfrm>
          <a:prstGeom prst="straightConnector1">
            <a:avLst/>
          </a:prstGeom>
          <a:solidFill>
            <a:schemeClr val="accent1"/>
          </a:soli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73" name="Google Shape;373;p51"/>
          <p:cNvSpPr txBox="1"/>
          <p:nvPr/>
        </p:nvSpPr>
        <p:spPr bwMode="auto">
          <a:xfrm>
            <a:off x="738745" y="4347670"/>
            <a:ext cx="36004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0</a:t>
            </a:r>
            <a:endParaRPr sz="2400" b="1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74" name="Google Shape;374;p51"/>
          <p:cNvSpPr txBox="1"/>
          <p:nvPr/>
        </p:nvSpPr>
        <p:spPr bwMode="auto">
          <a:xfrm>
            <a:off x="503684" y="4347669"/>
            <a:ext cx="36004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1</a:t>
            </a:r>
            <a:endParaRPr sz="2400" b="1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75" name="Google Shape;375;p51"/>
          <p:cNvSpPr txBox="1"/>
          <p:nvPr/>
        </p:nvSpPr>
        <p:spPr bwMode="auto">
          <a:xfrm>
            <a:off x="278551" y="4347669"/>
            <a:ext cx="36004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2</a:t>
            </a:r>
            <a:endParaRPr sz="2400" b="1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76" name="Google Shape;376;p51"/>
          <p:cNvSpPr txBox="1"/>
          <p:nvPr/>
        </p:nvSpPr>
        <p:spPr bwMode="auto">
          <a:xfrm>
            <a:off x="1020280" y="4347667"/>
            <a:ext cx="45494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-1</a:t>
            </a:r>
            <a:endParaRPr sz="2400" b="1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77" name="Google Shape;377;p51"/>
          <p:cNvSpPr/>
          <p:nvPr/>
        </p:nvSpPr>
        <p:spPr bwMode="auto">
          <a:xfrm>
            <a:off x="-3829" y="1305133"/>
            <a:ext cx="9144000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2. Представляем переводимое число в виде </a:t>
            </a:r>
            <a:b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</a:b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    суммы произведений </a:t>
            </a:r>
            <a:r>
              <a:rPr lang="ru-RU" sz="2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цифр числа </a:t>
            </a:r>
            <a:br>
              <a:rPr lang="ru-RU" sz="2400" b="1">
                <a:solidFill>
                  <a:schemeClr val="dk1"/>
                </a:solidFill>
                <a:latin typeface="Arial"/>
                <a:ea typeface="Arial"/>
                <a:cs typeface="Arial"/>
              </a:rPr>
            </a:br>
            <a:r>
              <a:rPr lang="ru-RU" sz="2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    </a:t>
            </a: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на </a:t>
            </a:r>
            <a:r>
              <a:rPr lang="ru-RU" sz="2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основание системы счисления (q)</a:t>
            </a:r>
            <a:r>
              <a:rPr lang="ru-RU" sz="2400" b="1">
                <a:solidFill>
                  <a:srgbClr val="00CC00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в степени,</a:t>
            </a:r>
            <a:b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</a:b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    соответствующей </a:t>
            </a:r>
            <a:r>
              <a:rPr lang="ru-RU" sz="24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позиции цифры в числе</a:t>
            </a:r>
            <a:endParaRPr/>
          </a:p>
        </p:txBody>
      </p:sp>
      <p:sp>
        <p:nvSpPr>
          <p:cNvPr id="378" name="Google Shape;378;p51"/>
          <p:cNvSpPr/>
          <p:nvPr/>
        </p:nvSpPr>
        <p:spPr bwMode="auto">
          <a:xfrm>
            <a:off x="-22194" y="2778010"/>
            <a:ext cx="915142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3. Вычисляем </a:t>
            </a:r>
            <a:r>
              <a:rPr lang="ru-RU" sz="2400" b="1">
                <a:solidFill>
                  <a:srgbClr val="002060"/>
                </a:solidFill>
                <a:latin typeface="Arial"/>
                <a:ea typeface="Arial"/>
                <a:cs typeface="Arial"/>
              </a:rPr>
              <a:t>значение выражения </a:t>
            </a: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– число в десятичной СС</a:t>
            </a:r>
            <a:endParaRPr sz="2400">
              <a:solidFill>
                <a:srgbClr val="00206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79" name="Google Shape;379;p51"/>
          <p:cNvSpPr txBox="1"/>
          <p:nvPr/>
        </p:nvSpPr>
        <p:spPr bwMode="auto">
          <a:xfrm>
            <a:off x="74438" y="5110996"/>
            <a:ext cx="7089850" cy="1295697"/>
          </a:xfrm>
          <a:prstGeom prst="rect">
            <a:avLst/>
          </a:prstGeom>
          <a:blipFill>
            <a:blip r:embed="rId2">
              <a:alphaModFix/>
            </a:blip>
            <a:srcRect l="2514"/>
            <a:stretch/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>
                <a:latin typeface="Times New Roman"/>
                <a:ea typeface="Times New Roman"/>
                <a:cs typeface="Times New Roman"/>
              </a:rPr>
              <a:t> </a:t>
            </a:r>
            <a:endParaRPr/>
          </a:p>
        </p:txBody>
      </p:sp>
      <p:sp>
        <p:nvSpPr>
          <p:cNvPr id="380" name="Google Shape;380;p51"/>
          <p:cNvSpPr txBox="1"/>
          <p:nvPr/>
        </p:nvSpPr>
        <p:spPr bwMode="auto">
          <a:xfrm>
            <a:off x="1954977" y="4217260"/>
            <a:ext cx="4867453" cy="1295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/>
            </a:pPr>
            <a:r>
              <a:rPr lang="ru-RU" sz="3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endParaRPr sz="3400" b="1" i="0" u="sng" strike="noStrike" cap="none">
              <a:solidFill>
                <a:srgbClr val="FF0000"/>
              </a:solidFill>
              <a:latin typeface="Arial"/>
              <a:ea typeface="Arial"/>
              <a:cs typeface="Arial"/>
            </a:endParaRPr>
          </a:p>
          <a:p>
            <a:pPr marL="609600" marR="0" lvl="0" indent="-609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/>
            </a:pP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2*</a:t>
            </a:r>
            <a:r>
              <a:rPr lang="ru-RU" sz="3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8</a:t>
            </a:r>
            <a:r>
              <a:rPr lang="ru-RU" sz="3400" b="1" baseline="30000">
                <a:solidFill>
                  <a:srgbClr val="FF0000"/>
                </a:solidFill>
                <a:latin typeface="Arial"/>
                <a:ea typeface="Arial"/>
                <a:cs typeface="Arial"/>
              </a:rPr>
              <a:t>2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+5*</a:t>
            </a:r>
            <a:r>
              <a:rPr lang="ru-RU" sz="3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8</a:t>
            </a:r>
            <a:r>
              <a:rPr lang="ru-RU" sz="3400" b="1" baseline="30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+7*</a:t>
            </a:r>
            <a:r>
              <a:rPr lang="ru-RU" sz="3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8</a:t>
            </a:r>
            <a:r>
              <a:rPr lang="ru-RU" sz="3400" b="1" baseline="30000">
                <a:solidFill>
                  <a:srgbClr val="FF0000"/>
                </a:solidFill>
                <a:latin typeface="Arial"/>
                <a:ea typeface="Arial"/>
                <a:cs typeface="Arial"/>
              </a:rPr>
              <a:t>0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+4*</a:t>
            </a:r>
            <a:r>
              <a:rPr lang="ru-RU" sz="3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8</a:t>
            </a:r>
            <a:r>
              <a:rPr lang="ru-RU" sz="3400" b="1" baseline="30000">
                <a:solidFill>
                  <a:srgbClr val="FF0000"/>
                </a:solidFill>
                <a:latin typeface="Arial"/>
                <a:ea typeface="Arial"/>
                <a:cs typeface="Arial"/>
              </a:rPr>
              <a:t>-1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=</a:t>
            </a:r>
            <a:endParaRPr sz="3400" b="1">
              <a:solidFill>
                <a:schemeClr val="dk1"/>
              </a:solidFill>
              <a:latin typeface="Arial"/>
              <a:ea typeface="Arial"/>
              <a:cs typeface="Arial"/>
            </a:endParaRPr>
          </a:p>
          <a:p>
            <a:pPr marL="609600" marR="0" lvl="0" indent="-609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/>
            </a:pP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                  </a:t>
            </a:r>
            <a:r>
              <a:rPr lang="ru-RU" sz="3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endParaRPr sz="3400" b="1" i="0" u="none" strike="noStrike" cap="none" baseline="-2500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81" name="Google Shape;381;p51"/>
          <p:cNvSpPr txBox="1"/>
          <p:nvPr/>
        </p:nvSpPr>
        <p:spPr bwMode="auto">
          <a:xfrm>
            <a:off x="-56474" y="3467205"/>
            <a:ext cx="9144000" cy="997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b="1">
                <a:solidFill>
                  <a:srgbClr val="002060"/>
                </a:solidFill>
                <a:latin typeface="Arial"/>
                <a:ea typeface="Arial"/>
                <a:cs typeface="Arial"/>
              </a:rPr>
              <a:t>Пример перевода из восьмеричной системы счисления в десятичную</a:t>
            </a:r>
            <a:endParaRPr/>
          </a:p>
        </p:txBody>
      </p:sp>
      <p:sp>
        <p:nvSpPr>
          <p:cNvPr id="382" name="Google Shape;382;p51"/>
          <p:cNvSpPr txBox="1"/>
          <p:nvPr/>
        </p:nvSpPr>
        <p:spPr bwMode="auto">
          <a:xfrm>
            <a:off x="4144307" y="5226250"/>
            <a:ext cx="2298350" cy="1295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/>
            </a:pPr>
            <a:r>
              <a:rPr lang="ru-R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endParaRPr sz="3200" b="1" i="0" u="sng" strike="noStrike" cap="none">
              <a:solidFill>
                <a:srgbClr val="FF0000"/>
              </a:solidFill>
              <a:latin typeface="Arial"/>
              <a:ea typeface="Arial"/>
              <a:cs typeface="Arial"/>
            </a:endParaRPr>
          </a:p>
          <a:p>
            <a:pPr marL="609600" marR="0" lvl="0" indent="-609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/>
            </a:pPr>
            <a:r>
              <a:rPr lang="ru-RU" sz="36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3600" b="1">
                <a:solidFill>
                  <a:srgbClr val="002060"/>
                </a:solidFill>
                <a:latin typeface="Arial"/>
                <a:ea typeface="Arial"/>
                <a:cs typeface="Arial"/>
              </a:rPr>
              <a:t>175,5</a:t>
            </a:r>
            <a:r>
              <a:rPr lang="ru-RU" sz="3600" b="1" baseline="-25000">
                <a:solidFill>
                  <a:srgbClr val="002060"/>
                </a:solidFill>
                <a:latin typeface="Arial"/>
                <a:ea typeface="Arial"/>
                <a:cs typeface="Arial"/>
              </a:rPr>
              <a:t>10</a:t>
            </a:r>
            <a:endParaRPr sz="3600" b="1" baseline="-25000">
              <a:solidFill>
                <a:srgbClr val="002060"/>
              </a:solidFill>
              <a:latin typeface="Arial"/>
              <a:ea typeface="Arial"/>
              <a:cs typeface="Arial"/>
            </a:endParaRPr>
          </a:p>
          <a:p>
            <a:pPr marL="609600" marR="0" lvl="0" indent="-609600" algn="l">
              <a:spcBef>
                <a:spcPts val="720"/>
              </a:spcBef>
              <a:spcAft>
                <a:spcPts val="0"/>
              </a:spcAft>
              <a:buNone/>
              <a:defRPr/>
            </a:pPr>
            <a:r>
              <a:rPr lang="ru-RU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endParaRPr sz="3600" b="1" i="0" u="none" strike="noStrike" cap="none" baseline="-2500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69" name="Google Shape;369;p51"/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996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b="1">
                <a:solidFill>
                  <a:srgbClr val="002060"/>
                </a:solidFill>
                <a:latin typeface="Arial"/>
                <a:ea typeface="Arial"/>
                <a:cs typeface="Arial"/>
              </a:rPr>
              <a:t>Правило перевода из любой позиционной системы счисления в десятичную</a:t>
            </a:r>
            <a:endParaRPr/>
          </a:p>
        </p:txBody>
      </p:sp>
      <p:sp>
        <p:nvSpPr>
          <p:cNvPr id="370" name="Google Shape;370;p51"/>
          <p:cNvSpPr/>
          <p:nvPr/>
        </p:nvSpPr>
        <p:spPr bwMode="auto">
          <a:xfrm>
            <a:off x="0" y="920978"/>
            <a:ext cx="847509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1. Расставляем позиции цифр числа</a:t>
            </a:r>
            <a:endParaRPr sz="2400">
              <a:solidFill>
                <a:srgbClr val="00206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71" name="Google Shape;371;p51"/>
          <p:cNvSpPr txBox="1"/>
          <p:nvPr/>
        </p:nvSpPr>
        <p:spPr bwMode="auto">
          <a:xfrm>
            <a:off x="177453" y="4347670"/>
            <a:ext cx="2189330" cy="1295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/>
            </a:pPr>
            <a:r>
              <a:rPr lang="ru-R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endParaRPr sz="3200" b="1" i="0" u="sng" strike="noStrike" cap="none">
              <a:solidFill>
                <a:srgbClr val="FF0000"/>
              </a:solidFill>
              <a:latin typeface="Arial"/>
              <a:ea typeface="Arial"/>
              <a:cs typeface="Arial"/>
            </a:endParaRPr>
          </a:p>
          <a:p>
            <a:pPr marL="609600" marR="0" lvl="0" indent="-609600" algn="l">
              <a:spcBef>
                <a:spcPts val="720"/>
              </a:spcBef>
              <a:spcAft>
                <a:spcPts val="0"/>
              </a:spcAft>
              <a:buNone/>
              <a:defRPr/>
            </a:pPr>
            <a:r>
              <a:rPr lang="ru-RU" sz="3600" b="1">
                <a:solidFill>
                  <a:schemeClr val="dk1"/>
                </a:solidFill>
              </a:rPr>
              <a:t>15</a:t>
            </a:r>
            <a:r>
              <a:rPr lang="en-US" sz="3600" b="1">
                <a:solidFill>
                  <a:schemeClr val="dk1"/>
                </a:solidFill>
              </a:rPr>
              <a:t>FC</a:t>
            </a:r>
            <a:r>
              <a:rPr lang="ru-RU" sz="36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3600" b="1" baseline="-25000">
                <a:solidFill>
                  <a:srgbClr val="0A0AFE"/>
                </a:solidFill>
              </a:rPr>
              <a:t>16</a:t>
            </a:r>
            <a:r>
              <a:rPr lang="ru-RU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=</a:t>
            </a: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endParaRPr sz="3600" b="1" i="0" u="none" strike="noStrike" cap="none" baseline="-2500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73" name="Google Shape;373;p51"/>
          <p:cNvSpPr txBox="1"/>
          <p:nvPr/>
        </p:nvSpPr>
        <p:spPr bwMode="auto">
          <a:xfrm>
            <a:off x="1040669" y="4373593"/>
            <a:ext cx="360040" cy="539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0</a:t>
            </a:r>
            <a:endParaRPr sz="2400" b="1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74" name="Google Shape;374;p51"/>
          <p:cNvSpPr txBox="1"/>
          <p:nvPr/>
        </p:nvSpPr>
        <p:spPr bwMode="auto">
          <a:xfrm>
            <a:off x="753850" y="4373548"/>
            <a:ext cx="36004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1</a:t>
            </a:r>
            <a:endParaRPr sz="2400" b="1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75" name="Google Shape;375;p51"/>
          <p:cNvSpPr txBox="1"/>
          <p:nvPr/>
        </p:nvSpPr>
        <p:spPr bwMode="auto">
          <a:xfrm>
            <a:off x="502837" y="4373548"/>
            <a:ext cx="36004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2</a:t>
            </a:r>
            <a:endParaRPr sz="2400" b="1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76" name="Google Shape;376;p51"/>
          <p:cNvSpPr txBox="1"/>
          <p:nvPr/>
        </p:nvSpPr>
        <p:spPr bwMode="auto">
          <a:xfrm>
            <a:off x="224287" y="4373547"/>
            <a:ext cx="45494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3</a:t>
            </a:r>
            <a:endParaRPr sz="2400" b="1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77" name="Google Shape;377;p51"/>
          <p:cNvSpPr/>
          <p:nvPr/>
        </p:nvSpPr>
        <p:spPr bwMode="auto">
          <a:xfrm>
            <a:off x="-3829" y="1305133"/>
            <a:ext cx="9144000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2. Представляем переводимое число в виде </a:t>
            </a:r>
            <a:b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</a:b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    суммы произведений </a:t>
            </a:r>
            <a:r>
              <a:rPr lang="ru-RU" sz="2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цифр числа </a:t>
            </a:r>
            <a:br>
              <a:rPr lang="ru-RU" sz="2400" b="1">
                <a:solidFill>
                  <a:schemeClr val="dk1"/>
                </a:solidFill>
                <a:latin typeface="Arial"/>
                <a:ea typeface="Arial"/>
                <a:cs typeface="Arial"/>
              </a:rPr>
            </a:br>
            <a:r>
              <a:rPr lang="ru-RU" sz="2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    </a:t>
            </a: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на </a:t>
            </a:r>
            <a:r>
              <a:rPr lang="ru-RU" sz="2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основание системы счисления (q)</a:t>
            </a:r>
            <a:r>
              <a:rPr lang="ru-RU" sz="2400" b="1">
                <a:solidFill>
                  <a:srgbClr val="00CC00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в степени,</a:t>
            </a:r>
            <a:b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</a:b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    соответствующей </a:t>
            </a:r>
            <a:r>
              <a:rPr lang="ru-RU" sz="24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позиции цифры в числе</a:t>
            </a:r>
            <a:endParaRPr/>
          </a:p>
        </p:txBody>
      </p:sp>
      <p:sp>
        <p:nvSpPr>
          <p:cNvPr id="378" name="Google Shape;378;p51"/>
          <p:cNvSpPr/>
          <p:nvPr/>
        </p:nvSpPr>
        <p:spPr bwMode="auto">
          <a:xfrm>
            <a:off x="-22194" y="2778010"/>
            <a:ext cx="915142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3. Вычисляем </a:t>
            </a:r>
            <a:r>
              <a:rPr lang="ru-RU" sz="2400" b="1">
                <a:solidFill>
                  <a:srgbClr val="002060"/>
                </a:solidFill>
                <a:latin typeface="Arial"/>
                <a:ea typeface="Arial"/>
                <a:cs typeface="Arial"/>
              </a:rPr>
              <a:t>значение выражения </a:t>
            </a: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– число в десятичной СС</a:t>
            </a:r>
            <a:endParaRPr sz="2400">
              <a:solidFill>
                <a:srgbClr val="00206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80" name="Google Shape;380;p51"/>
          <p:cNvSpPr txBox="1"/>
          <p:nvPr/>
        </p:nvSpPr>
        <p:spPr bwMode="auto">
          <a:xfrm>
            <a:off x="1954977" y="4217260"/>
            <a:ext cx="6636932" cy="10793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/>
            </a:pPr>
            <a:r>
              <a:rPr lang="ru-RU" sz="3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endParaRPr sz="3400" b="1" i="0" u="sng" strike="noStrike" cap="none">
              <a:solidFill>
                <a:srgbClr val="FF0000"/>
              </a:solidFill>
              <a:latin typeface="Arial"/>
              <a:ea typeface="Arial"/>
              <a:cs typeface="Arial"/>
            </a:endParaRPr>
          </a:p>
          <a:p>
            <a:pPr marL="609600" marR="0" lvl="0" indent="-609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/>
            </a:pPr>
            <a:r>
              <a:rPr lang="en-US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1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*</a:t>
            </a:r>
            <a:r>
              <a:rPr lang="en-US" sz="3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16</a:t>
            </a:r>
            <a:r>
              <a:rPr lang="en-US" sz="3400" b="1" baseline="30000">
                <a:solidFill>
                  <a:srgbClr val="FF0000"/>
                </a:solidFill>
                <a:latin typeface="Arial"/>
                <a:ea typeface="Arial"/>
                <a:cs typeface="Arial"/>
              </a:rPr>
              <a:t>3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+5*</a:t>
            </a:r>
            <a:r>
              <a:rPr lang="en-US" sz="3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16</a:t>
            </a:r>
            <a:r>
              <a:rPr lang="en-US" sz="3400" b="1" baseline="30000">
                <a:solidFill>
                  <a:srgbClr val="FF0000"/>
                </a:solidFill>
                <a:latin typeface="Arial"/>
                <a:ea typeface="Arial"/>
                <a:cs typeface="Arial"/>
              </a:rPr>
              <a:t>2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+</a:t>
            </a:r>
            <a:r>
              <a:rPr lang="en-US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15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*</a:t>
            </a:r>
            <a:r>
              <a:rPr lang="en-US" sz="3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16</a:t>
            </a:r>
            <a:r>
              <a:rPr lang="en-US" sz="3400" b="1" baseline="30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+</a:t>
            </a:r>
            <a:r>
              <a:rPr lang="en-US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12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*</a:t>
            </a:r>
            <a:r>
              <a:rPr lang="en-US" sz="3400" b="1" i="0" u="none" strike="noStrike" cap="none" spc="0">
                <a:solidFill>
                  <a:srgbClr val="0A0AFE"/>
                </a:solidFill>
                <a:latin typeface="Arial"/>
                <a:ea typeface="Arial"/>
                <a:cs typeface="Arial"/>
              </a:rPr>
              <a:t>16</a:t>
            </a:r>
            <a:r>
              <a:rPr lang="ru-RU" sz="3400" b="1" baseline="30000">
                <a:solidFill>
                  <a:srgbClr val="FF0000"/>
                </a:solidFill>
                <a:latin typeface="Arial"/>
                <a:ea typeface="Arial"/>
                <a:cs typeface="Arial"/>
              </a:rPr>
              <a:t>0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=</a:t>
            </a:r>
            <a:endParaRPr sz="3400" b="1">
              <a:solidFill>
                <a:schemeClr val="dk1"/>
              </a:solidFill>
              <a:latin typeface="Arial"/>
              <a:ea typeface="Arial"/>
              <a:cs typeface="Arial"/>
            </a:endParaRPr>
          </a:p>
          <a:p>
            <a:pPr marL="609600" marR="0" lvl="0" indent="-609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/>
            </a:pP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                  </a:t>
            </a:r>
            <a:r>
              <a:rPr lang="ru-RU" sz="3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endParaRPr sz="3400" b="1" i="0" u="none" strike="noStrike" cap="none" baseline="-2500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81" name="Google Shape;381;p51"/>
          <p:cNvSpPr txBox="1"/>
          <p:nvPr/>
        </p:nvSpPr>
        <p:spPr bwMode="auto">
          <a:xfrm>
            <a:off x="-56474" y="3467205"/>
            <a:ext cx="9144000" cy="997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b="1">
                <a:solidFill>
                  <a:srgbClr val="002060"/>
                </a:solidFill>
                <a:latin typeface="Arial"/>
                <a:ea typeface="Arial"/>
                <a:cs typeface="Arial"/>
              </a:rPr>
              <a:t>Пример перевода из восьмеричной системы счисления в десятичную</a:t>
            </a:r>
            <a:endParaRPr/>
          </a:p>
        </p:txBody>
      </p:sp>
      <p:sp>
        <p:nvSpPr>
          <p:cNvPr id="382" name="Google Shape;382;p51"/>
          <p:cNvSpPr txBox="1"/>
          <p:nvPr/>
        </p:nvSpPr>
        <p:spPr bwMode="auto">
          <a:xfrm>
            <a:off x="267418" y="5226250"/>
            <a:ext cx="7047781" cy="1079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/>
            </a:pPr>
            <a:r>
              <a:rPr lang="ru-R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endParaRPr sz="3200" b="1" i="0" u="sng" strike="noStrike" cap="none">
              <a:solidFill>
                <a:srgbClr val="FF0000"/>
              </a:solidFill>
              <a:latin typeface="Arial"/>
              <a:ea typeface="Arial"/>
              <a:cs typeface="Arial"/>
            </a:endParaRPr>
          </a:p>
          <a:p>
            <a:pPr marL="609600" marR="0" lvl="0" indent="-609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/>
            </a:pPr>
            <a:r>
              <a:rPr lang="ru-RU" sz="36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 = 4096+1280+240+12= </a:t>
            </a:r>
            <a:r>
              <a:rPr lang="ru-RU" sz="3600" b="1">
                <a:solidFill>
                  <a:srgbClr val="002060"/>
                </a:solidFill>
                <a:latin typeface="Arial"/>
                <a:ea typeface="Arial"/>
                <a:cs typeface="Arial"/>
              </a:rPr>
              <a:t>5628</a:t>
            </a:r>
            <a:r>
              <a:rPr lang="ru-RU" sz="3600" b="1" baseline="-25000">
                <a:solidFill>
                  <a:srgbClr val="002060"/>
                </a:solidFill>
                <a:latin typeface="Arial"/>
                <a:ea typeface="Arial"/>
                <a:cs typeface="Arial"/>
              </a:rPr>
              <a:t>10</a:t>
            </a:r>
            <a:endParaRPr sz="3600" b="1" baseline="-25000">
              <a:solidFill>
                <a:srgbClr val="002060"/>
              </a:solidFill>
              <a:latin typeface="Arial"/>
              <a:ea typeface="Arial"/>
              <a:cs typeface="Arial"/>
            </a:endParaRPr>
          </a:p>
          <a:p>
            <a:pPr marL="609600" marR="0" lvl="0" indent="-609600" algn="l">
              <a:spcBef>
                <a:spcPts val="720"/>
              </a:spcBef>
              <a:spcAft>
                <a:spcPts val="0"/>
              </a:spcAft>
              <a:buNone/>
              <a:defRPr/>
            </a:pPr>
            <a:r>
              <a:rPr lang="ru-RU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endParaRPr sz="3600" b="1" i="0" u="none" strike="noStrike" cap="none" baseline="-2500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7159923" y="5469149"/>
            <a:ext cx="30796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800" b="1">
                <a:solidFill>
                  <a:srgbClr val="FF0000"/>
                </a:solidFill>
              </a:rPr>
              <a:t>12</a:t>
            </a:r>
            <a:r>
              <a:rPr lang="en-US" sz="1800" b="1" baseline="-25000">
                <a:solidFill>
                  <a:srgbClr val="FF0000"/>
                </a:solidFill>
              </a:rPr>
              <a:t>10 </a:t>
            </a:r>
            <a:r>
              <a:rPr lang="en-US" sz="1800" b="1">
                <a:solidFill>
                  <a:srgbClr val="FF0000"/>
                </a:solidFill>
              </a:rPr>
              <a:t>= C</a:t>
            </a:r>
            <a:r>
              <a:rPr lang="en-US" sz="1800" b="1" baseline="-25000">
                <a:solidFill>
                  <a:srgbClr val="FF0000"/>
                </a:solidFill>
              </a:rPr>
              <a:t>16</a:t>
            </a:r>
            <a:r>
              <a:rPr lang="en-US" sz="1800" b="1">
                <a:solidFill>
                  <a:srgbClr val="FF0000"/>
                </a:solidFill>
              </a:rPr>
              <a:t>; </a:t>
            </a:r>
            <a:endParaRPr lang="en-US" sz="1800"/>
          </a:p>
          <a:p>
            <a:pPr lvl="0">
              <a:defRPr/>
            </a:pPr>
            <a:r>
              <a:rPr lang="en-US" sz="1800" b="1">
                <a:solidFill>
                  <a:srgbClr val="FF0000"/>
                </a:solidFill>
              </a:rPr>
              <a:t> </a:t>
            </a:r>
            <a:br>
              <a:rPr lang="en-US" sz="1800" b="1">
                <a:solidFill>
                  <a:srgbClr val="FF0000"/>
                </a:solidFill>
              </a:rPr>
            </a:br>
            <a:r>
              <a:rPr lang="en-US" sz="1800" b="1">
                <a:solidFill>
                  <a:srgbClr val="FF0000"/>
                </a:solidFill>
              </a:rPr>
              <a:t>15</a:t>
            </a:r>
            <a:r>
              <a:rPr lang="en-US" sz="1800" b="1" baseline="-25000">
                <a:solidFill>
                  <a:srgbClr val="FF0000"/>
                </a:solidFill>
              </a:rPr>
              <a:t>10 </a:t>
            </a:r>
            <a:r>
              <a:rPr lang="en-US" sz="1800" b="1">
                <a:solidFill>
                  <a:srgbClr val="FF0000"/>
                </a:solidFill>
              </a:rPr>
              <a:t>= F</a:t>
            </a:r>
            <a:r>
              <a:rPr lang="en-US" sz="1800" b="1" baseline="-25000">
                <a:solidFill>
                  <a:srgbClr val="FF0000"/>
                </a:solidFill>
              </a:rPr>
              <a:t>16</a:t>
            </a:r>
            <a:endParaRPr lang="en-US" sz="1800">
              <a:solidFill>
                <a:srgbClr val="00009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95" name="Google Shape;395;p53"/>
          <p:cNvSpPr txBox="1"/>
          <p:nvPr/>
        </p:nvSpPr>
        <p:spPr bwMode="auto">
          <a:xfrm>
            <a:off x="-19472" y="27388"/>
            <a:ext cx="9144000" cy="1268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b="1" u="sng">
                <a:solidFill>
                  <a:srgbClr val="002060"/>
                </a:solidFill>
                <a:latin typeface="Arial"/>
                <a:ea typeface="Arial"/>
                <a:cs typeface="Arial"/>
              </a:rPr>
              <a:t>Задание 2:</a:t>
            </a:r>
            <a:r>
              <a:rPr lang="ru-RU" sz="3200" b="1">
                <a:solidFill>
                  <a:srgbClr val="002060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2800" b="1">
                <a:solidFill>
                  <a:srgbClr val="002060"/>
                </a:solidFill>
                <a:latin typeface="Arial"/>
                <a:ea typeface="Arial"/>
                <a:cs typeface="Arial"/>
              </a:rPr>
              <a:t>Переведите числа в десятичную систему счисления.</a:t>
            </a:r>
            <a:endParaRPr sz="2800" b="1">
              <a:solidFill>
                <a:srgbClr val="00206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96" name="Google Shape;396;p53"/>
          <p:cNvSpPr txBox="1"/>
          <p:nvPr/>
        </p:nvSpPr>
        <p:spPr bwMode="auto">
          <a:xfrm>
            <a:off x="778386" y="1943726"/>
            <a:ext cx="4355976" cy="1008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4400" b="1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2031.02</a:t>
            </a:r>
            <a:r>
              <a:rPr lang="ru-RU" sz="4400" b="1" baseline="-25000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4</a:t>
            </a:r>
            <a:r>
              <a:rPr lang="ru-RU" sz="4400" b="1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=</a:t>
            </a:r>
            <a:endParaRPr sz="4400" b="1" baseline="-25000" dirty="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97" name="Google Shape;397;p53"/>
          <p:cNvSpPr txBox="1"/>
          <p:nvPr/>
        </p:nvSpPr>
        <p:spPr bwMode="auto">
          <a:xfrm>
            <a:off x="878542" y="3509769"/>
            <a:ext cx="8820150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4400" b="1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423.1</a:t>
            </a:r>
            <a:r>
              <a:rPr lang="ru-RU" sz="4400" b="1" baseline="-25000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5</a:t>
            </a:r>
            <a:r>
              <a:rPr lang="ru-RU" sz="4400" b="1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=</a:t>
            </a:r>
            <a:endParaRPr sz="4400" b="1" baseline="-25000" dirty="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98" name="Google Shape;398;p53"/>
          <p:cNvSpPr txBox="1"/>
          <p:nvPr/>
        </p:nvSpPr>
        <p:spPr bwMode="auto">
          <a:xfrm>
            <a:off x="944706" y="5013466"/>
            <a:ext cx="8820150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4400" b="1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1AD.8</a:t>
            </a:r>
            <a:r>
              <a:rPr lang="ru-RU" sz="4400" b="1" baseline="-25000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16</a:t>
            </a:r>
            <a:r>
              <a:rPr lang="ru-RU" sz="4400" b="1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=</a:t>
            </a:r>
            <a:endParaRPr sz="4400" b="1" baseline="-25000" dirty="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82" name="Google Shape;482;p60"/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996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b="1">
                <a:solidFill>
                  <a:srgbClr val="002060"/>
                </a:solidFill>
                <a:latin typeface="Arial"/>
                <a:ea typeface="Arial"/>
                <a:cs typeface="Arial"/>
              </a:rPr>
              <a:t>Правило перевода из любой позиционной системы счисления в десятичную</a:t>
            </a:r>
            <a:endParaRPr/>
          </a:p>
        </p:txBody>
      </p:sp>
      <p:sp>
        <p:nvSpPr>
          <p:cNvPr id="483" name="Google Shape;483;p60"/>
          <p:cNvSpPr/>
          <p:nvPr/>
        </p:nvSpPr>
        <p:spPr bwMode="auto">
          <a:xfrm>
            <a:off x="0" y="920978"/>
            <a:ext cx="847509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1. Расставляем позиции цифр числа</a:t>
            </a:r>
            <a:endParaRPr sz="2400">
              <a:solidFill>
                <a:srgbClr val="00206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484" name="Google Shape;484;p60"/>
          <p:cNvSpPr txBox="1"/>
          <p:nvPr/>
        </p:nvSpPr>
        <p:spPr bwMode="auto">
          <a:xfrm>
            <a:off x="177453" y="4347670"/>
            <a:ext cx="2189330" cy="1295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/>
            </a:pPr>
            <a:r>
              <a:rPr lang="ru-R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endParaRPr sz="3200" b="1" i="0" u="sng" strike="noStrike" cap="none">
              <a:solidFill>
                <a:srgbClr val="FF0000"/>
              </a:solidFill>
              <a:latin typeface="Arial"/>
              <a:ea typeface="Arial"/>
              <a:cs typeface="Arial"/>
            </a:endParaRPr>
          </a:p>
          <a:p>
            <a:pPr marL="609600" marR="0" lvl="0" indent="-609600" algn="l">
              <a:spcBef>
                <a:spcPts val="720"/>
              </a:spcBef>
              <a:spcAft>
                <a:spcPts val="0"/>
              </a:spcAft>
              <a:buNone/>
              <a:defRPr/>
            </a:pPr>
            <a:r>
              <a:rPr lang="ru-RU" sz="36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257,4</a:t>
            </a:r>
            <a:r>
              <a:rPr lang="ru-RU" sz="3600" b="1" i="0" u="none" strike="noStrike" cap="none" baseline="-25000">
                <a:solidFill>
                  <a:srgbClr val="0A0AFE"/>
                </a:solidFill>
                <a:latin typeface="Arial"/>
                <a:ea typeface="Arial"/>
                <a:cs typeface="Arial"/>
              </a:rPr>
              <a:t>8</a:t>
            </a:r>
            <a:r>
              <a:rPr lang="ru-RU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= </a:t>
            </a:r>
            <a:endParaRPr sz="3600" b="1" i="0" u="none" strike="noStrike" cap="none" baseline="-2500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  <p:cxnSp>
        <p:nvCxnSpPr>
          <p:cNvPr id="485" name="Google Shape;485;p60"/>
          <p:cNvCxnSpPr>
            <a:cxnSpLocks/>
          </p:cNvCxnSpPr>
          <p:nvPr/>
        </p:nvCxnSpPr>
        <p:spPr bwMode="auto">
          <a:xfrm>
            <a:off x="1070639" y="4347670"/>
            <a:ext cx="0" cy="648072"/>
          </a:xfrm>
          <a:prstGeom prst="straightConnector1">
            <a:avLst/>
          </a:prstGeom>
          <a:solidFill>
            <a:schemeClr val="accent1"/>
          </a:soli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86" name="Google Shape;486;p60"/>
          <p:cNvSpPr txBox="1"/>
          <p:nvPr/>
        </p:nvSpPr>
        <p:spPr bwMode="auto">
          <a:xfrm>
            <a:off x="738745" y="4347670"/>
            <a:ext cx="36004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0</a:t>
            </a:r>
            <a:endParaRPr sz="2400" b="1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487" name="Google Shape;487;p60"/>
          <p:cNvSpPr txBox="1"/>
          <p:nvPr/>
        </p:nvSpPr>
        <p:spPr bwMode="auto">
          <a:xfrm>
            <a:off x="503684" y="4347669"/>
            <a:ext cx="36004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1</a:t>
            </a:r>
            <a:endParaRPr sz="2400" b="1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488" name="Google Shape;488;p60"/>
          <p:cNvSpPr txBox="1"/>
          <p:nvPr/>
        </p:nvSpPr>
        <p:spPr bwMode="auto">
          <a:xfrm>
            <a:off x="278551" y="4347669"/>
            <a:ext cx="36004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2</a:t>
            </a:r>
            <a:endParaRPr sz="2400" b="1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489" name="Google Shape;489;p60"/>
          <p:cNvSpPr txBox="1"/>
          <p:nvPr/>
        </p:nvSpPr>
        <p:spPr bwMode="auto">
          <a:xfrm>
            <a:off x="1020280" y="4347667"/>
            <a:ext cx="45494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-1</a:t>
            </a:r>
            <a:endParaRPr sz="2400" b="1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490" name="Google Shape;490;p60"/>
          <p:cNvSpPr/>
          <p:nvPr/>
        </p:nvSpPr>
        <p:spPr bwMode="auto">
          <a:xfrm>
            <a:off x="-3829" y="1305133"/>
            <a:ext cx="9144000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2. Представляем переводимое число в виде </a:t>
            </a:r>
            <a:b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</a:b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    суммы произведений </a:t>
            </a:r>
            <a:r>
              <a:rPr lang="ru-RU" sz="2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цифр числа </a:t>
            </a:r>
            <a:br>
              <a:rPr lang="ru-RU" sz="2400" b="1">
                <a:solidFill>
                  <a:schemeClr val="dk1"/>
                </a:solidFill>
                <a:latin typeface="Arial"/>
                <a:ea typeface="Arial"/>
                <a:cs typeface="Arial"/>
              </a:rPr>
            </a:br>
            <a:r>
              <a:rPr lang="ru-RU" sz="2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    </a:t>
            </a: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на </a:t>
            </a:r>
            <a:r>
              <a:rPr lang="ru-RU" sz="2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основание системы счисления (q)</a:t>
            </a:r>
            <a:r>
              <a:rPr lang="ru-RU" sz="2400" b="1">
                <a:solidFill>
                  <a:srgbClr val="00CC00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в степени,</a:t>
            </a:r>
            <a:b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</a:b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    соответствующей </a:t>
            </a:r>
            <a:r>
              <a:rPr lang="ru-RU" sz="24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позиции цифры в числе</a:t>
            </a:r>
            <a:endParaRPr/>
          </a:p>
        </p:txBody>
      </p:sp>
      <p:sp>
        <p:nvSpPr>
          <p:cNvPr id="491" name="Google Shape;491;p60"/>
          <p:cNvSpPr/>
          <p:nvPr/>
        </p:nvSpPr>
        <p:spPr bwMode="auto">
          <a:xfrm>
            <a:off x="-22194" y="2778010"/>
            <a:ext cx="915142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3. Вычисляем </a:t>
            </a:r>
            <a:r>
              <a:rPr lang="ru-RU" sz="2400" b="1">
                <a:solidFill>
                  <a:srgbClr val="002060"/>
                </a:solidFill>
                <a:latin typeface="Arial"/>
                <a:ea typeface="Arial"/>
                <a:cs typeface="Arial"/>
              </a:rPr>
              <a:t>значение выражения </a:t>
            </a:r>
            <a:r>
              <a:rPr lang="ru-RU" sz="2400">
                <a:solidFill>
                  <a:srgbClr val="002060"/>
                </a:solidFill>
                <a:latin typeface="Arial"/>
                <a:ea typeface="Arial"/>
                <a:cs typeface="Arial"/>
              </a:rPr>
              <a:t>– число в десятичной СС</a:t>
            </a:r>
            <a:endParaRPr sz="2400">
              <a:solidFill>
                <a:srgbClr val="00206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492" name="Google Shape;492;p60"/>
          <p:cNvSpPr txBox="1"/>
          <p:nvPr/>
        </p:nvSpPr>
        <p:spPr bwMode="auto">
          <a:xfrm>
            <a:off x="74438" y="5110996"/>
            <a:ext cx="7089850" cy="1295697"/>
          </a:xfrm>
          <a:prstGeom prst="rect">
            <a:avLst/>
          </a:prstGeom>
          <a:blipFill>
            <a:blip r:embed="rId2">
              <a:alphaModFix/>
            </a:blip>
            <a:srcRect l="2514"/>
            <a:stretch/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>
                <a:latin typeface="Times New Roman"/>
                <a:ea typeface="Times New Roman"/>
                <a:cs typeface="Times New Roman"/>
              </a:rPr>
              <a:t> </a:t>
            </a:r>
            <a:endParaRPr/>
          </a:p>
        </p:txBody>
      </p:sp>
      <p:sp>
        <p:nvSpPr>
          <p:cNvPr id="493" name="Google Shape;493;p60"/>
          <p:cNvSpPr txBox="1"/>
          <p:nvPr/>
        </p:nvSpPr>
        <p:spPr bwMode="auto">
          <a:xfrm>
            <a:off x="1954977" y="4217260"/>
            <a:ext cx="4867453" cy="1295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/>
            </a:pPr>
            <a:r>
              <a:rPr lang="ru-RU" sz="3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endParaRPr sz="3400" b="1" i="0" u="sng" strike="noStrike" cap="none">
              <a:solidFill>
                <a:srgbClr val="FF0000"/>
              </a:solidFill>
              <a:latin typeface="Arial"/>
              <a:ea typeface="Arial"/>
              <a:cs typeface="Arial"/>
            </a:endParaRPr>
          </a:p>
          <a:p>
            <a:pPr marL="609600" marR="0" lvl="0" indent="-609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/>
            </a:pP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2*</a:t>
            </a:r>
            <a:r>
              <a:rPr lang="ru-RU" sz="3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8</a:t>
            </a:r>
            <a:r>
              <a:rPr lang="ru-RU" sz="3400" b="1" baseline="30000">
                <a:solidFill>
                  <a:srgbClr val="FF0000"/>
                </a:solidFill>
                <a:latin typeface="Arial"/>
                <a:ea typeface="Arial"/>
                <a:cs typeface="Arial"/>
              </a:rPr>
              <a:t>2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+5*</a:t>
            </a:r>
            <a:r>
              <a:rPr lang="ru-RU" sz="3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8</a:t>
            </a:r>
            <a:r>
              <a:rPr lang="ru-RU" sz="3400" b="1" baseline="30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+7*</a:t>
            </a:r>
            <a:r>
              <a:rPr lang="ru-RU" sz="3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8</a:t>
            </a:r>
            <a:r>
              <a:rPr lang="ru-RU" sz="3400" b="1" baseline="30000">
                <a:solidFill>
                  <a:srgbClr val="FF0000"/>
                </a:solidFill>
                <a:latin typeface="Arial"/>
                <a:ea typeface="Arial"/>
                <a:cs typeface="Arial"/>
              </a:rPr>
              <a:t>0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+4*</a:t>
            </a:r>
            <a:r>
              <a:rPr lang="ru-RU" sz="3400" b="1">
                <a:solidFill>
                  <a:srgbClr val="0A0AFE"/>
                </a:solidFill>
                <a:latin typeface="Arial"/>
                <a:ea typeface="Arial"/>
                <a:cs typeface="Arial"/>
              </a:rPr>
              <a:t>8</a:t>
            </a:r>
            <a:r>
              <a:rPr lang="ru-RU" sz="3400" b="1" baseline="30000">
                <a:solidFill>
                  <a:srgbClr val="FF0000"/>
                </a:solidFill>
                <a:latin typeface="Arial"/>
                <a:ea typeface="Arial"/>
                <a:cs typeface="Arial"/>
              </a:rPr>
              <a:t>-1</a:t>
            </a: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=</a:t>
            </a:r>
            <a:endParaRPr sz="3400" b="1">
              <a:solidFill>
                <a:schemeClr val="dk1"/>
              </a:solidFill>
              <a:latin typeface="Arial"/>
              <a:ea typeface="Arial"/>
              <a:cs typeface="Arial"/>
            </a:endParaRPr>
          </a:p>
          <a:p>
            <a:pPr marL="609600" marR="0" lvl="0" indent="-609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/>
            </a:pPr>
            <a:r>
              <a:rPr lang="ru-RU" sz="34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                  </a:t>
            </a:r>
            <a:r>
              <a:rPr lang="ru-RU" sz="3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endParaRPr sz="3400" b="1" i="0" u="none" strike="noStrike" cap="none" baseline="-2500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494" name="Google Shape;494;p60"/>
          <p:cNvSpPr txBox="1"/>
          <p:nvPr/>
        </p:nvSpPr>
        <p:spPr bwMode="auto">
          <a:xfrm>
            <a:off x="-56474" y="3467205"/>
            <a:ext cx="9144000" cy="997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b="1">
                <a:solidFill>
                  <a:srgbClr val="002060"/>
                </a:solidFill>
                <a:latin typeface="Arial"/>
                <a:ea typeface="Arial"/>
                <a:cs typeface="Arial"/>
              </a:rPr>
              <a:t>Пример перевода из восьмеричной системы счисления в десятичную</a:t>
            </a:r>
            <a:endParaRPr/>
          </a:p>
        </p:txBody>
      </p:sp>
      <p:sp>
        <p:nvSpPr>
          <p:cNvPr id="495" name="Google Shape;495;p60"/>
          <p:cNvSpPr txBox="1"/>
          <p:nvPr/>
        </p:nvSpPr>
        <p:spPr bwMode="auto">
          <a:xfrm>
            <a:off x="4144307" y="5226250"/>
            <a:ext cx="2298350" cy="1295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/>
            </a:pPr>
            <a:r>
              <a:rPr lang="ru-R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endParaRPr sz="3200" b="1" i="0" u="sng" strike="noStrike" cap="none">
              <a:solidFill>
                <a:srgbClr val="FF0000"/>
              </a:solidFill>
              <a:latin typeface="Arial"/>
              <a:ea typeface="Arial"/>
              <a:cs typeface="Arial"/>
            </a:endParaRPr>
          </a:p>
          <a:p>
            <a:pPr marL="609600" marR="0" lvl="0" indent="-609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/>
            </a:pPr>
            <a:r>
              <a:rPr lang="ru-RU" sz="3600" b="1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3600" b="1">
                <a:solidFill>
                  <a:srgbClr val="002060"/>
                </a:solidFill>
                <a:latin typeface="Arial"/>
                <a:ea typeface="Arial"/>
                <a:cs typeface="Arial"/>
              </a:rPr>
              <a:t>175,5</a:t>
            </a:r>
            <a:r>
              <a:rPr lang="ru-RU" sz="3600" b="1" baseline="-25000">
                <a:solidFill>
                  <a:srgbClr val="002060"/>
                </a:solidFill>
                <a:latin typeface="Arial"/>
                <a:ea typeface="Arial"/>
                <a:cs typeface="Arial"/>
              </a:rPr>
              <a:t>10</a:t>
            </a:r>
            <a:endParaRPr sz="3600" b="1" baseline="-25000">
              <a:solidFill>
                <a:srgbClr val="002060"/>
              </a:solidFill>
              <a:latin typeface="Arial"/>
              <a:ea typeface="Arial"/>
              <a:cs typeface="Arial"/>
            </a:endParaRPr>
          </a:p>
          <a:p>
            <a:pPr marL="609600" marR="0" lvl="0" indent="-609600" algn="l">
              <a:spcBef>
                <a:spcPts val="720"/>
              </a:spcBef>
              <a:spcAft>
                <a:spcPts val="0"/>
              </a:spcAft>
              <a:buNone/>
              <a:defRPr/>
            </a:pPr>
            <a:r>
              <a:rPr lang="ru-RU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endParaRPr sz="3600" b="1" i="0" u="none" strike="noStrike" cap="none" baseline="-2500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56404" y="2619555"/>
            <a:ext cx="8199408" cy="1020792"/>
          </a:xfrm>
        </p:spPr>
        <p:txBody>
          <a:bodyPr/>
          <a:lstStyle/>
          <a:p>
            <a:pPr>
              <a:defRPr/>
            </a:pPr>
            <a:r>
              <a:rPr lang="ru-RU">
                <a:solidFill>
                  <a:schemeClr val="accent6">
                    <a:lumMod val="75000"/>
                    <a:lumOff val="25000"/>
                  </a:schemeClr>
                </a:solidFill>
              </a:rPr>
              <a:t>Перевод из десятичной системы счисления в 2 СС, 8 СС, 16 СС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6185" y="32492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ru-RU" sz="3600" b="1" dirty="0">
                <a:solidFill>
                  <a:schemeClr val="accent6">
                    <a:lumMod val="75000"/>
                    <a:lumOff val="25000"/>
                  </a:schemeClr>
                </a:solidFill>
                <a:latin typeface="Arial Unicode MS"/>
              </a:rPr>
              <a:t>Способ перевода числа</a:t>
            </a:r>
            <a:br>
              <a:rPr lang="ru-RU" sz="3600" b="1" dirty="0">
                <a:solidFill>
                  <a:schemeClr val="accent6">
                    <a:lumMod val="75000"/>
                    <a:lumOff val="25000"/>
                  </a:schemeClr>
                </a:solidFill>
                <a:latin typeface="Arial Unicode MS"/>
              </a:rPr>
            </a:br>
            <a:r>
              <a:rPr lang="ru-RU" sz="3600" b="1" dirty="0">
                <a:solidFill>
                  <a:schemeClr val="accent6">
                    <a:lumMod val="75000"/>
                    <a:lumOff val="25000"/>
                  </a:schemeClr>
                </a:solidFill>
                <a:latin typeface="Arial Unicode MS"/>
              </a:rPr>
              <a:t> из десятичной системы в двоичную</a:t>
            </a:r>
            <a:endParaRPr dirty="0"/>
          </a:p>
        </p:txBody>
      </p:sp>
      <p:pic>
        <p:nvPicPr>
          <p:cNvPr id="18469" name="Picture 37" descr="C:\Users\Я\Desktop\image006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785786" y="1651819"/>
            <a:ext cx="7641621" cy="47775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85" name="Google Shape;285;p43"/>
          <p:cNvSpPr/>
          <p:nvPr/>
        </p:nvSpPr>
        <p:spPr bwMode="auto">
          <a:xfrm>
            <a:off x="250825" y="914400"/>
            <a:ext cx="8713788" cy="14351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600" b="1" i="0" u="none" strike="noStrike" cap="none">
              <a:solidFill>
                <a:srgbClr val="CC0000"/>
              </a:solidFill>
              <a:latin typeface="Verdana"/>
              <a:ea typeface="Verdana"/>
              <a:cs typeface="Verdana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b="1" i="0" u="none" strike="noStrike" cap="none">
                <a:solidFill>
                  <a:srgbClr val="BDD1F9"/>
                </a:solidFill>
                <a:latin typeface="Verdana"/>
                <a:ea typeface="Verdana"/>
                <a:cs typeface="Verdana"/>
              </a:rPr>
              <a:t>Система счисления </a:t>
            </a:r>
            <a:r>
              <a:rPr lang="ru-RU" sz="2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– способ записи </a:t>
            </a:r>
            <a:br>
              <a:rPr lang="ru-RU" sz="2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</a:rPr>
            </a:br>
            <a:r>
              <a:rPr lang="ru-RU" sz="2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                                чисел с помощью цифр</a:t>
            </a:r>
            <a:endParaRPr/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600" b="0" i="0" u="none" strike="noStrike" cap="none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</p:txBody>
      </p:sp>
      <p:sp>
        <p:nvSpPr>
          <p:cNvPr id="286" name="Google Shape;286;p43"/>
          <p:cNvSpPr/>
          <p:nvPr/>
        </p:nvSpPr>
        <p:spPr bwMode="auto">
          <a:xfrm>
            <a:off x="251520" y="2636912"/>
            <a:ext cx="8713788" cy="14351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600" b="1" i="0" u="none" strike="noStrike" cap="none">
              <a:solidFill>
                <a:srgbClr val="CC0000"/>
              </a:solidFill>
              <a:latin typeface="Verdana"/>
              <a:ea typeface="Verdana"/>
              <a:cs typeface="Verdana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b="1" i="0" u="none" strike="noStrike" cap="none">
                <a:solidFill>
                  <a:srgbClr val="BDD1F9"/>
                </a:solidFill>
                <a:latin typeface="Verdana"/>
                <a:ea typeface="Verdana"/>
                <a:cs typeface="Verdana"/>
              </a:rPr>
              <a:t>Цифры</a:t>
            </a:r>
            <a:r>
              <a:rPr lang="ru-RU" sz="2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– символы, участвующие </a:t>
            </a:r>
            <a:br>
              <a:rPr lang="ru-RU" sz="2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</a:rPr>
            </a:br>
            <a:r>
              <a:rPr lang="ru-RU" sz="2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                                           в записи чисел</a:t>
            </a:r>
            <a:endParaRPr/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600" b="0" i="0" u="none" strike="noStrike" cap="none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</p:txBody>
      </p:sp>
      <p:sp>
        <p:nvSpPr>
          <p:cNvPr id="287" name="Google Shape;287;p43"/>
          <p:cNvSpPr txBox="1"/>
          <p:nvPr/>
        </p:nvSpPr>
        <p:spPr bwMode="auto">
          <a:xfrm>
            <a:off x="-179386" y="-264085"/>
            <a:ext cx="914399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7BDB"/>
              </a:buClr>
              <a:buSzPts val="3200"/>
              <a:buFont typeface="Arial"/>
              <a:buNone/>
              <a:defRPr/>
            </a:pPr>
            <a:r>
              <a:rPr lang="ru-RU" sz="3200" b="1" i="0" u="none" strike="noStrike" cap="none">
                <a:solidFill>
                  <a:srgbClr val="7B7BDB"/>
                </a:solidFill>
                <a:latin typeface="Arial"/>
                <a:ea typeface="Arial"/>
                <a:cs typeface="Arial"/>
              </a:rPr>
              <a:t>Системы счисления. Основные понятия</a:t>
            </a:r>
            <a:endParaRPr/>
          </a:p>
        </p:txBody>
      </p:sp>
      <p:sp>
        <p:nvSpPr>
          <p:cNvPr id="288" name="Google Shape;288;p43"/>
          <p:cNvSpPr/>
          <p:nvPr/>
        </p:nvSpPr>
        <p:spPr bwMode="auto">
          <a:xfrm>
            <a:off x="250825" y="4725144"/>
            <a:ext cx="8713788" cy="14351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600" b="1" i="0" u="none" strike="noStrike" cap="none">
              <a:solidFill>
                <a:srgbClr val="CC0000"/>
              </a:solidFill>
              <a:latin typeface="Verdana"/>
              <a:ea typeface="Verdana"/>
              <a:cs typeface="Verdana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b="1" i="0" u="none" strike="noStrike" cap="none">
                <a:solidFill>
                  <a:srgbClr val="BDD1F9"/>
                </a:solidFill>
                <a:latin typeface="Verdana"/>
                <a:ea typeface="Verdana"/>
                <a:cs typeface="Verdana"/>
              </a:rPr>
              <a:t>Алфавит СС</a:t>
            </a:r>
            <a:r>
              <a:rPr lang="ru-RU" sz="2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– это совокупность всех цифр,</a:t>
            </a:r>
            <a:br>
              <a:rPr lang="ru-RU" sz="2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</a:rPr>
            </a:br>
            <a:r>
              <a:rPr lang="ru-RU" sz="2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                   используемых для записи числа</a:t>
            </a:r>
            <a:endParaRPr/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600" b="0" i="0" u="none" strike="noStrike" cap="none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87393" y="3076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ru-RU" b="1" dirty="0">
                <a:solidFill>
                  <a:schemeClr val="accent6">
                    <a:lumMod val="75000"/>
                    <a:lumOff val="25000"/>
                  </a:schemeClr>
                </a:solidFill>
              </a:rPr>
              <a:t>Пример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ru-RU" sz="3600" b="1">
                <a:solidFill>
                  <a:schemeClr val="accent6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17</a:t>
            </a:r>
            <a:r>
              <a:rPr lang="ru-RU" sz="3600" b="1" baseline="-25000">
                <a:solidFill>
                  <a:schemeClr val="accent6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10   </a:t>
            </a:r>
            <a:endParaRPr lang="ru-RU" sz="3600" b="1">
              <a:solidFill>
                <a:schemeClr val="accent6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2050" name="Picture 2" descr="Перевод в двоичную систему Паскаль - Язык паскаль онлайн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4330760" y="2559230"/>
            <a:ext cx="3810000" cy="3619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 bwMode="auto">
          <a:xfrm>
            <a:off x="2191109" y="2053086"/>
            <a:ext cx="2398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3200" b="1">
                <a:solidFill>
                  <a:schemeClr val="accent6">
                    <a:lumMod val="75000"/>
                    <a:lumOff val="25000"/>
                  </a:schemeClr>
                </a:solidFill>
              </a:rPr>
              <a:t>= 10001</a:t>
            </a:r>
            <a:r>
              <a:rPr lang="ru-RU" sz="3200" b="1" baseline="-25000">
                <a:solidFill>
                  <a:schemeClr val="accent6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2</a:t>
            </a:r>
            <a:endParaRPr lang="ru-RU" sz="3200" b="1">
              <a:solidFill>
                <a:schemeClr val="accent6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" name="Прямая со стрелкой 6"/>
          <p:cNvCxnSpPr>
            <a:cxnSpLocks/>
          </p:cNvCxnSpPr>
          <p:nvPr/>
        </p:nvCxnSpPr>
        <p:spPr bwMode="auto">
          <a:xfrm flipH="1" flipV="1">
            <a:off x="4632385" y="4149306"/>
            <a:ext cx="2173857" cy="153550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cxnSpLocks/>
          </p:cNvCxnSpPr>
          <p:nvPr/>
        </p:nvCxnSpPr>
        <p:spPr bwMode="auto">
          <a:xfrm flipH="1">
            <a:off x="6892505" y="5201727"/>
            <a:ext cx="422695" cy="50895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6185" y="32492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ru-RU" sz="3600" b="1" dirty="0">
                <a:solidFill>
                  <a:schemeClr val="accent6">
                    <a:lumMod val="75000"/>
                    <a:lumOff val="25000"/>
                  </a:schemeClr>
                </a:solidFill>
                <a:latin typeface="Arial Unicode MS"/>
              </a:rPr>
              <a:t>Способ перевода числа</a:t>
            </a:r>
            <a:br>
              <a:rPr lang="ru-RU" sz="3600" b="1" dirty="0">
                <a:solidFill>
                  <a:schemeClr val="accent6">
                    <a:lumMod val="75000"/>
                    <a:lumOff val="25000"/>
                  </a:schemeClr>
                </a:solidFill>
                <a:latin typeface="Arial Unicode MS"/>
              </a:rPr>
            </a:br>
            <a:r>
              <a:rPr lang="ru-RU" sz="3600" b="1" dirty="0">
                <a:solidFill>
                  <a:schemeClr val="accent6">
                    <a:lumMod val="75000"/>
                    <a:lumOff val="25000"/>
                  </a:schemeClr>
                </a:solidFill>
                <a:latin typeface="Arial Unicode MS"/>
              </a:rPr>
              <a:t> из десятичной системы в восьмеричную </a:t>
            </a:r>
            <a:endParaRPr dirty="0"/>
          </a:p>
        </p:txBody>
      </p:sp>
      <p:pic>
        <p:nvPicPr>
          <p:cNvPr id="84994" name="Picture 2" descr="Учебный комплекс ВТ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879842" y="2142196"/>
            <a:ext cx="7497425" cy="265409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 bwMode="auto">
          <a:xfrm>
            <a:off x="717004" y="5276440"/>
            <a:ext cx="25610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chemeClr val="accent6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122</a:t>
            </a:r>
            <a:r>
              <a:rPr lang="ru-RU" sz="3600" b="1" baseline="-25000">
                <a:solidFill>
                  <a:schemeClr val="accent6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10   </a:t>
            </a:r>
            <a:endParaRPr lang="ru-RU" sz="3600" b="1">
              <a:solidFill>
                <a:schemeClr val="accent6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1978525" y="5267814"/>
            <a:ext cx="16754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chemeClr val="accent6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= 172</a:t>
            </a:r>
            <a:r>
              <a:rPr lang="ru-RU" sz="3600" b="1" baseline="-25000">
                <a:solidFill>
                  <a:schemeClr val="accent6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8 </a:t>
            </a:r>
            <a:r>
              <a:rPr lang="ru-RU" b="1" baseline="-25000">
                <a:solidFill>
                  <a:schemeClr val="accent6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 </a:t>
            </a:r>
            <a:endParaRPr lang="ru-RU" b="1">
              <a:solidFill>
                <a:schemeClr val="accent6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 sz="3600" b="1" dirty="0" smtClean="0">
                <a:solidFill>
                  <a:schemeClr val="accent6">
                    <a:lumMod val="75000"/>
                    <a:lumOff val="25000"/>
                  </a:schemeClr>
                </a:solidFill>
                <a:latin typeface="Arial Unicode MS"/>
              </a:rPr>
              <a:t>Пример перевода из </a:t>
            </a:r>
            <a:br>
              <a:rPr lang="ru-RU" sz="3600" b="1" dirty="0" smtClean="0">
                <a:solidFill>
                  <a:schemeClr val="accent6">
                    <a:lumMod val="75000"/>
                    <a:lumOff val="25000"/>
                  </a:schemeClr>
                </a:solidFill>
                <a:latin typeface="Arial Unicode MS"/>
              </a:rPr>
            </a:br>
            <a:r>
              <a:rPr lang="ru-RU" sz="3600" b="1" dirty="0" smtClean="0">
                <a:solidFill>
                  <a:schemeClr val="accent6">
                    <a:lumMod val="75000"/>
                    <a:lumOff val="25000"/>
                  </a:schemeClr>
                </a:solidFill>
                <a:latin typeface="Arial Unicode MS"/>
              </a:rPr>
              <a:t>10 СС в 8СС</a:t>
            </a:r>
            <a:endParaRPr lang="ru-RU" sz="3600" b="1" dirty="0">
              <a:solidFill>
                <a:schemeClr val="accent6">
                  <a:lumMod val="75000"/>
                  <a:lumOff val="25000"/>
                </a:schemeClr>
              </a:solidFill>
              <a:latin typeface="Arial Unicode MS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88066" name="Picture 2" descr="Перевод чисел в различные системы счислений"/>
          <p:cNvPicPr>
            <a:picLocks noChangeAspect="1" noChangeArrowheads="1"/>
          </p:cNvPicPr>
          <p:nvPr/>
        </p:nvPicPr>
        <p:blipFill>
          <a:blip r:embed="rId2"/>
          <a:srcRect t="17868"/>
          <a:stretch/>
        </p:blipFill>
        <p:spPr bwMode="auto">
          <a:xfrm>
            <a:off x="0" y="2474259"/>
            <a:ext cx="9150819" cy="245142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 b="1">
                <a:solidFill>
                  <a:schemeClr val="accent6">
                    <a:lumMod val="75000"/>
                    <a:lumOff val="25000"/>
                  </a:schemeClr>
                </a:solidFill>
                <a:latin typeface="Arial Unicode MS"/>
              </a:rPr>
              <a:t>Способ перевода числа</a:t>
            </a:r>
            <a:br>
              <a:rPr lang="ru-RU" b="1">
                <a:solidFill>
                  <a:schemeClr val="accent6">
                    <a:lumMod val="75000"/>
                    <a:lumOff val="25000"/>
                  </a:schemeClr>
                </a:solidFill>
                <a:latin typeface="Arial Unicode MS"/>
              </a:rPr>
            </a:br>
            <a:r>
              <a:rPr lang="ru-RU" b="1">
                <a:solidFill>
                  <a:schemeClr val="accent6">
                    <a:lumMod val="75000"/>
                    <a:lumOff val="25000"/>
                  </a:schemeClr>
                </a:solidFill>
                <a:latin typeface="Arial Unicode MS"/>
              </a:rPr>
              <a:t> из десятичной системы в шестнадцатеричную 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3717985" y="5201726"/>
            <a:ext cx="5426015" cy="914400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ru-RU" sz="18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10</a:t>
            </a:r>
            <a:r>
              <a:rPr lang="ru-RU" sz="1800" b="1" baseline="-25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10 </a:t>
            </a:r>
            <a:r>
              <a:rPr lang="ru-RU" sz="18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= А</a:t>
            </a:r>
            <a:r>
              <a:rPr lang="ru-RU" sz="1800" b="1" baseline="-25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16</a:t>
            </a:r>
            <a:r>
              <a:rPr lang="ru-RU" sz="18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; 11</a:t>
            </a:r>
            <a:r>
              <a:rPr lang="ru-RU" sz="1800" b="1" baseline="-25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10 </a:t>
            </a:r>
            <a:r>
              <a:rPr lang="ru-RU" sz="18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= </a:t>
            </a:r>
            <a:r>
              <a:rPr lang="en-US" sz="18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B</a:t>
            </a:r>
            <a:r>
              <a:rPr lang="en-US" sz="1800" b="1" baseline="-25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16</a:t>
            </a:r>
            <a:r>
              <a:rPr lang="en-US" sz="18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; 12</a:t>
            </a:r>
            <a:r>
              <a:rPr lang="en-US" sz="1800" b="1" baseline="-25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10 </a:t>
            </a:r>
            <a:r>
              <a:rPr lang="en-US" sz="18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= C</a:t>
            </a:r>
            <a:r>
              <a:rPr lang="en-US" sz="1800" b="1" baseline="-25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16</a:t>
            </a:r>
            <a:r>
              <a:rPr lang="en-US" sz="18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; 13</a:t>
            </a:r>
            <a:r>
              <a:rPr lang="en-US" sz="1800" b="1" baseline="-25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10 </a:t>
            </a:r>
            <a:r>
              <a:rPr lang="en-US" sz="18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= D</a:t>
            </a:r>
            <a:r>
              <a:rPr lang="en-US" sz="1800" b="1" baseline="-25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16</a:t>
            </a:r>
            <a:r>
              <a:rPr lang="en-US" sz="18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;</a:t>
            </a:r>
            <a:endParaRPr lang="en-US" sz="1800"/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en-US" sz="14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/>
            </a:r>
            <a:br>
              <a:rPr lang="en-US" b="1">
                <a:solidFill>
                  <a:srgbClr val="FF0000"/>
                </a:solidFill>
                <a:latin typeface="Arial"/>
                <a:ea typeface="Arial"/>
                <a:cs typeface="Arial"/>
              </a:rPr>
            </a:br>
            <a:r>
              <a:rPr lang="en-US" sz="18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14</a:t>
            </a:r>
            <a:r>
              <a:rPr lang="en-US" sz="1800" b="1" baseline="-25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10 </a:t>
            </a:r>
            <a:r>
              <a:rPr lang="en-US" sz="18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= E</a:t>
            </a:r>
            <a:r>
              <a:rPr lang="en-US" sz="1800" b="1" baseline="-25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16</a:t>
            </a:r>
            <a:r>
              <a:rPr lang="en-US" sz="18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; 15</a:t>
            </a:r>
            <a:r>
              <a:rPr lang="en-US" sz="1800" b="1" baseline="-25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10 </a:t>
            </a:r>
            <a:r>
              <a:rPr lang="en-US" sz="18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= F</a:t>
            </a:r>
            <a:r>
              <a:rPr lang="en-US" sz="1800" b="1" baseline="-25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16</a:t>
            </a:r>
            <a:endParaRPr lang="ru-RU" sz="1800"/>
          </a:p>
        </p:txBody>
      </p:sp>
      <p:sp>
        <p:nvSpPr>
          <p:cNvPr id="89090" name="AutoShape 2" descr="Учебный комплекс В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ru-RU"/>
          </a:p>
        </p:txBody>
      </p:sp>
      <p:sp>
        <p:nvSpPr>
          <p:cNvPr id="89092" name="AutoShape 4" descr="Учебный комплекс В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ru-RU"/>
          </a:p>
        </p:txBody>
      </p:sp>
      <p:pic>
        <p:nvPicPr>
          <p:cNvPr id="89094" name="Picture 6" descr="Учебный комплекс ВТ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353685" y="2136627"/>
            <a:ext cx="7168550" cy="2666702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 bwMode="auto">
          <a:xfrm>
            <a:off x="284419" y="5535233"/>
            <a:ext cx="12971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chemeClr val="accent6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500</a:t>
            </a:r>
            <a:r>
              <a:rPr lang="ru-RU" sz="3600" b="1" baseline="-25000">
                <a:solidFill>
                  <a:schemeClr val="accent6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10</a:t>
            </a:r>
            <a:endParaRPr lang="ru-RU" sz="3600"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1561127" y="5561112"/>
            <a:ext cx="15921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chemeClr val="accent6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=1</a:t>
            </a:r>
            <a:r>
              <a:rPr lang="en-US" sz="3600" b="1">
                <a:solidFill>
                  <a:schemeClr val="accent6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F4</a:t>
            </a:r>
            <a:r>
              <a:rPr lang="ru-RU" sz="3600" b="1" baseline="-25000">
                <a:solidFill>
                  <a:schemeClr val="accent6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1</a:t>
            </a:r>
            <a:r>
              <a:rPr lang="en-US" sz="3600" b="1" baseline="-25000">
                <a:solidFill>
                  <a:schemeClr val="accent6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6</a:t>
            </a:r>
            <a:endParaRPr lang="ru-RU" sz="3600"/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410" name="Нижний колонтитул 2"/>
          <p:cNvSpPr txBox="1">
            <a:spLocks noGrp="1"/>
          </p:cNvSpPr>
          <p:nvPr/>
        </p:nvSpPr>
        <p:spPr bwMode="auto">
          <a:xfrm>
            <a:off x="179388" y="6165850"/>
            <a:ext cx="37861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ru-RU" sz="1200" b="1"/>
          </a:p>
        </p:txBody>
      </p:sp>
      <p:sp>
        <p:nvSpPr>
          <p:cNvPr id="17411" name="Содержимое 47"/>
          <p:cNvSpPr>
            <a:spLocks noGrp="1"/>
          </p:cNvSpPr>
          <p:nvPr>
            <p:ph idx="1"/>
          </p:nvPr>
        </p:nvSpPr>
        <p:spPr bwMode="auto">
          <a:xfrm>
            <a:off x="491436" y="2027957"/>
            <a:ext cx="8286750" cy="3451225"/>
          </a:xfrm>
        </p:spPr>
        <p:txBody>
          <a:bodyPr/>
          <a:lstStyle/>
          <a:p>
            <a:pPr>
              <a:defRPr/>
            </a:pPr>
            <a:r>
              <a:rPr lang="ru-RU" sz="2800">
                <a:solidFill>
                  <a:schemeClr val="tx1"/>
                </a:solidFill>
                <a:latin typeface="Arial"/>
                <a:cs typeface="Arial"/>
              </a:rPr>
              <a:t>Перевести из десятичной в двоичную систему:</a:t>
            </a:r>
            <a:endParaRPr/>
          </a:p>
          <a:p>
            <a:pPr algn="ctr">
              <a:defRPr/>
            </a:pPr>
            <a:r>
              <a:rPr lang="ru-RU" sz="2800" b="1">
                <a:solidFill>
                  <a:schemeClr val="accent6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31,   68,  147</a:t>
            </a:r>
            <a:endParaRPr/>
          </a:p>
          <a:p>
            <a:pPr>
              <a:defRPr/>
            </a:pPr>
            <a:endParaRPr lang="ru-RU" sz="280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ru-RU" sz="2800">
                <a:solidFill>
                  <a:schemeClr val="tx1"/>
                </a:solidFill>
                <a:latin typeface="Arial"/>
                <a:cs typeface="Arial"/>
              </a:rPr>
              <a:t>Перевести из десятичной в восьмиричную систему:</a:t>
            </a:r>
            <a:endParaRPr/>
          </a:p>
          <a:p>
            <a:pPr algn="ctr">
              <a:defRPr/>
            </a:pPr>
            <a:r>
              <a:rPr lang="ru-RU" sz="2800" b="1">
                <a:solidFill>
                  <a:schemeClr val="accent6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5,  24,  99</a:t>
            </a:r>
            <a:endParaRPr/>
          </a:p>
          <a:p>
            <a:pPr>
              <a:defRPr/>
            </a:pPr>
            <a:endParaRPr lang="ru-RU" sz="280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defRPr/>
            </a:pPr>
            <a:endParaRPr lang="ru-RU" sz="28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8138"/>
            <a:ext cx="8258175" cy="1252537"/>
          </a:xfrm>
        </p:spPr>
        <p:txBody>
          <a:bodyPr/>
          <a:lstStyle/>
          <a:p>
            <a:pPr>
              <a:defRPr/>
            </a:pPr>
            <a:r>
              <a:rPr lang="ru-RU" sz="3600" b="1">
                <a:solidFill>
                  <a:schemeClr val="accent6">
                    <a:lumMod val="75000"/>
                    <a:lumOff val="25000"/>
                  </a:schemeClr>
                </a:solidFill>
                <a:latin typeface="Arial"/>
              </a:rPr>
              <a:t>Тренировочные задания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rcRect l="21294" t="20863" r="30343" b="48921"/>
          <a:stretch>
            <a:fillRect/>
          </a:stretch>
        </p:blipFill>
        <p:spPr bwMode="auto">
          <a:xfrm>
            <a:off x="502024" y="277905"/>
            <a:ext cx="8303598" cy="292249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/>
          <a:srcRect l="23456" t="19904" r="34125" b="64168"/>
          <a:stretch>
            <a:fillRect/>
          </a:stretch>
        </p:blipFill>
        <p:spPr bwMode="auto">
          <a:xfrm>
            <a:off x="1918507" y="2761129"/>
            <a:ext cx="6561164" cy="138953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/>
          <a:srcRect l="19808" t="18945" r="29667" b="62726"/>
          <a:stretch>
            <a:fillRect/>
          </a:stretch>
        </p:blipFill>
        <p:spPr bwMode="auto">
          <a:xfrm>
            <a:off x="439270" y="4463150"/>
            <a:ext cx="8297023" cy="169560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16541" y="3521449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210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93" name="Google Shape;293;p44"/>
          <p:cNvSpPr txBox="1"/>
          <p:nvPr/>
        </p:nvSpPr>
        <p:spPr bwMode="auto">
          <a:xfrm>
            <a:off x="251520" y="5301208"/>
            <a:ext cx="3932238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800" b="1" i="0" u="none" strike="noStrike" cap="none">
                <a:solidFill>
                  <a:srgbClr val="990000"/>
                </a:solidFill>
                <a:latin typeface="Arial"/>
                <a:ea typeface="Arial"/>
                <a:cs typeface="Arial"/>
              </a:rPr>
              <a:t>Название системы зависит от количества используемых в ней цифр (</a:t>
            </a:r>
            <a:r>
              <a:rPr lang="ru-RU" sz="1800" b="1" i="0" u="sng" strike="noStrike" cap="none">
                <a:solidFill>
                  <a:srgbClr val="990000"/>
                </a:solidFill>
                <a:latin typeface="Arial"/>
                <a:ea typeface="Arial"/>
                <a:cs typeface="Arial"/>
              </a:rPr>
              <a:t>основания системы счисления</a:t>
            </a:r>
            <a:r>
              <a:rPr lang="ru-RU" sz="1800" b="1" i="0" u="none" strike="noStrike" cap="none">
                <a:solidFill>
                  <a:srgbClr val="990000"/>
                </a:solidFill>
                <a:latin typeface="Arial"/>
                <a:ea typeface="Arial"/>
                <a:cs typeface="Arial"/>
              </a:rPr>
              <a:t>)</a:t>
            </a:r>
            <a:r>
              <a:rPr lang="ru-RU" sz="1800" b="1" i="0" u="none" strike="noStrike" cap="none">
                <a:solidFill>
                  <a:srgbClr val="CC3300"/>
                </a:solidFill>
                <a:latin typeface="Arial"/>
                <a:ea typeface="Arial"/>
                <a:cs typeface="Arial"/>
              </a:rPr>
              <a:t>.</a:t>
            </a:r>
            <a:endParaRPr sz="1800" b="1" i="0" u="none" strike="noStrike" cap="none">
              <a:solidFill>
                <a:srgbClr val="CC33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94" name="Google Shape;294;p44"/>
          <p:cNvSpPr txBox="1"/>
          <p:nvPr/>
        </p:nvSpPr>
        <p:spPr bwMode="auto">
          <a:xfrm>
            <a:off x="4572000" y="5013176"/>
            <a:ext cx="4224338" cy="1449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-11430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Arial"/>
              <a:buChar char="•"/>
              <a:defRPr/>
            </a:pPr>
            <a:r>
              <a:rPr lang="ru-RU" sz="18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</a:rPr>
              <a:t>Десятичная</a:t>
            </a:r>
            <a:endParaRPr/>
          </a:p>
          <a:p>
            <a:pPr marL="0" marR="0" lvl="0" indent="-114300" algn="l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Arial"/>
              <a:buChar char="•"/>
              <a:defRPr/>
            </a:pPr>
            <a:r>
              <a:rPr lang="ru-RU" sz="18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</a:rPr>
              <a:t>Двоичная</a:t>
            </a:r>
            <a:endParaRPr/>
          </a:p>
          <a:p>
            <a:pPr marL="0" marR="0" lvl="0" indent="-114300" algn="l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Arial"/>
              <a:buChar char="•"/>
              <a:defRPr/>
            </a:pPr>
            <a:r>
              <a:rPr lang="ru-RU" sz="18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</a:rPr>
              <a:t>Восьмеричная</a:t>
            </a:r>
            <a:endParaRPr/>
          </a:p>
          <a:p>
            <a:pPr marL="0" marR="0" lvl="0" indent="-114300" algn="l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Arial"/>
              <a:buChar char="•"/>
              <a:defRPr/>
            </a:pPr>
            <a:r>
              <a:rPr lang="ru-RU" sz="18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</a:rPr>
              <a:t>Двенадцатеричная и др.</a:t>
            </a:r>
            <a:endParaRPr/>
          </a:p>
        </p:txBody>
      </p:sp>
      <p:sp>
        <p:nvSpPr>
          <p:cNvPr id="295" name="Google Shape;295;p44"/>
          <p:cNvSpPr txBox="1"/>
          <p:nvPr/>
        </p:nvSpPr>
        <p:spPr bwMode="auto">
          <a:xfrm>
            <a:off x="467544" y="1340768"/>
            <a:ext cx="8496944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b="0" i="0" u="none" strike="noStrike" cap="none">
                <a:solidFill>
                  <a:srgbClr val="0000CC"/>
                </a:solidFill>
                <a:latin typeface="Arial"/>
                <a:ea typeface="Arial"/>
                <a:cs typeface="Arial"/>
              </a:rPr>
              <a:t>системы счисления,   в которых вклад каждой цифры в величину числа зависит от её позиции</a:t>
            </a:r>
            <a:endParaRPr sz="2800">
              <a:solidFill>
                <a:srgbClr val="0000CC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96" name="Google Shape;296;p44"/>
          <p:cNvSpPr txBox="1"/>
          <p:nvPr/>
        </p:nvSpPr>
        <p:spPr bwMode="auto">
          <a:xfrm>
            <a:off x="3347863" y="2708920"/>
            <a:ext cx="1872208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7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333</a:t>
            </a:r>
            <a:endParaRPr sz="7200">
              <a:solidFill>
                <a:schemeClr val="dk1"/>
              </a:solidFill>
              <a:latin typeface="Times New Roman"/>
              <a:ea typeface="Times New Roman"/>
              <a:cs typeface="Times New Roman"/>
            </a:endParaRPr>
          </a:p>
        </p:txBody>
      </p:sp>
      <p:cxnSp>
        <p:nvCxnSpPr>
          <p:cNvPr id="297" name="Google Shape;297;p44"/>
          <p:cNvCxnSpPr>
            <a:cxnSpLocks/>
          </p:cNvCxnSpPr>
          <p:nvPr/>
        </p:nvCxnSpPr>
        <p:spPr bwMode="auto">
          <a:xfrm rot="10800000">
            <a:off x="4644008" y="3717032"/>
            <a:ext cx="288032" cy="576064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98" name="Google Shape;298;p44"/>
          <p:cNvSpPr txBox="1"/>
          <p:nvPr/>
        </p:nvSpPr>
        <p:spPr bwMode="auto">
          <a:xfrm>
            <a:off x="5076056" y="4293096"/>
            <a:ext cx="1368152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3 единицы</a:t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299" name="Google Shape;299;p44"/>
          <p:cNvSpPr txBox="1"/>
          <p:nvPr/>
        </p:nvSpPr>
        <p:spPr bwMode="auto">
          <a:xfrm>
            <a:off x="3563888" y="4293096"/>
            <a:ext cx="1368152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3 десятка</a:t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</a:endParaRPr>
          </a:p>
        </p:txBody>
      </p:sp>
      <p:cxnSp>
        <p:nvCxnSpPr>
          <p:cNvPr id="300" name="Google Shape;300;p44"/>
          <p:cNvCxnSpPr>
            <a:cxnSpLocks/>
          </p:cNvCxnSpPr>
          <p:nvPr/>
        </p:nvCxnSpPr>
        <p:spPr bwMode="auto">
          <a:xfrm rot="10800000">
            <a:off x="4067944" y="3717032"/>
            <a:ext cx="0" cy="576064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301" name="Google Shape;301;p44"/>
          <p:cNvCxnSpPr>
            <a:cxnSpLocks/>
          </p:cNvCxnSpPr>
          <p:nvPr/>
        </p:nvCxnSpPr>
        <p:spPr bwMode="auto">
          <a:xfrm rot="10800000" flipH="1">
            <a:off x="2915816" y="3717032"/>
            <a:ext cx="576064" cy="576064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302" name="Google Shape;302;p44"/>
          <p:cNvSpPr txBox="1"/>
          <p:nvPr/>
        </p:nvSpPr>
        <p:spPr bwMode="auto">
          <a:xfrm>
            <a:off x="2123728" y="4293096"/>
            <a:ext cx="1368152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3 сотни</a:t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03" name="Google Shape;303;p44"/>
          <p:cNvSpPr txBox="1"/>
          <p:nvPr/>
        </p:nvSpPr>
        <p:spPr bwMode="auto">
          <a:xfrm>
            <a:off x="1" y="-13447"/>
            <a:ext cx="914399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7BDB"/>
              </a:buClr>
              <a:buSzPts val="4000"/>
              <a:buFont typeface="Arial"/>
              <a:buNone/>
              <a:defRPr/>
            </a:pPr>
            <a:r>
              <a:rPr lang="ru-RU" sz="4000" b="1" i="0" u="none" strike="noStrike" cap="none">
                <a:solidFill>
                  <a:srgbClr val="7B7BDB"/>
                </a:solidFill>
                <a:latin typeface="Arial"/>
                <a:ea typeface="Arial"/>
                <a:cs typeface="Arial"/>
              </a:rPr>
              <a:t>Позиционные системы счисления - это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8" name="Google Shape;308;p45"/>
          <p:cNvSpPr/>
          <p:nvPr/>
        </p:nvSpPr>
        <p:spPr bwMode="auto">
          <a:xfrm>
            <a:off x="1908175" y="1052513"/>
            <a:ext cx="626422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>
                <a:solidFill>
                  <a:srgbClr val="000099"/>
                </a:solidFill>
                <a:latin typeface="Arial"/>
                <a:ea typeface="Arial"/>
                <a:cs typeface="Arial"/>
              </a:rPr>
              <a:t>Используется 10 цифр</a:t>
            </a:r>
            <a:r>
              <a:rPr lang="ru-RU" sz="2000">
                <a:solidFill>
                  <a:srgbClr val="663300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32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0 1 2 3 4 5 6 7 8 9 </a:t>
            </a:r>
            <a:endParaRPr sz="1800" b="1">
              <a:solidFill>
                <a:srgbClr val="FF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09" name="Google Shape;309;p45"/>
          <p:cNvSpPr txBox="1"/>
          <p:nvPr/>
        </p:nvSpPr>
        <p:spPr bwMode="auto">
          <a:xfrm>
            <a:off x="2853424" y="3584034"/>
            <a:ext cx="3222625" cy="800219"/>
          </a:xfrm>
          <a:prstGeom prst="rect">
            <a:avLst/>
          </a:prstGeom>
          <a:solidFill>
            <a:srgbClr val="FFFFFF">
              <a:alpha val="36470"/>
            </a:srgbClr>
          </a:solidFill>
          <a:ln w="2857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800" b="1">
                <a:solidFill>
                  <a:srgbClr val="0000CC"/>
                </a:solidFill>
                <a:latin typeface="Arial"/>
                <a:ea typeface="Arial"/>
                <a:cs typeface="Arial"/>
              </a:rPr>
              <a:t>Используется две цифры </a:t>
            </a:r>
            <a:r>
              <a:rPr lang="ru-RU" sz="28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0</a:t>
            </a:r>
            <a:r>
              <a:rPr lang="ru-RU" sz="1800" b="1">
                <a:solidFill>
                  <a:srgbClr val="0000FF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1800" b="1">
                <a:solidFill>
                  <a:srgbClr val="0000CC"/>
                </a:solidFill>
                <a:latin typeface="Arial"/>
                <a:ea typeface="Arial"/>
                <a:cs typeface="Arial"/>
              </a:rPr>
              <a:t>и</a:t>
            </a:r>
            <a:r>
              <a:rPr lang="ru-RU" sz="1800" b="1">
                <a:solidFill>
                  <a:srgbClr val="0000FF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28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1</a:t>
            </a:r>
            <a:endParaRPr/>
          </a:p>
        </p:txBody>
      </p:sp>
      <p:sp>
        <p:nvSpPr>
          <p:cNvPr id="310" name="Google Shape;310;p45"/>
          <p:cNvSpPr txBox="1"/>
          <p:nvPr/>
        </p:nvSpPr>
        <p:spPr bwMode="auto">
          <a:xfrm>
            <a:off x="2280120" y="5301208"/>
            <a:ext cx="4598988" cy="369888"/>
          </a:xfrm>
          <a:prstGeom prst="rect">
            <a:avLst/>
          </a:prstGeom>
          <a:solidFill>
            <a:srgbClr val="FFFFFF">
              <a:alpha val="32549"/>
            </a:srgbClr>
          </a:solidFill>
          <a:ln w="952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800">
                <a:solidFill>
                  <a:srgbClr val="0000CC"/>
                </a:solidFill>
                <a:latin typeface="Arial"/>
                <a:ea typeface="Arial"/>
                <a:cs typeface="Arial"/>
              </a:rPr>
              <a:t>Применяется в технических устройствах</a:t>
            </a:r>
            <a:endParaRPr/>
          </a:p>
        </p:txBody>
      </p:sp>
      <p:sp>
        <p:nvSpPr>
          <p:cNvPr id="311" name="Google Shape;311;p45"/>
          <p:cNvSpPr/>
          <p:nvPr/>
        </p:nvSpPr>
        <p:spPr bwMode="auto">
          <a:xfrm>
            <a:off x="3491880" y="1628800"/>
            <a:ext cx="2584169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b="1">
                <a:solidFill>
                  <a:srgbClr val="000099"/>
                </a:solidFill>
                <a:latin typeface="Arial"/>
                <a:ea typeface="Arial"/>
                <a:cs typeface="Arial"/>
              </a:rPr>
              <a:t>Основание</a:t>
            </a:r>
            <a:r>
              <a:rPr lang="ru-RU" sz="2000">
                <a:solidFill>
                  <a:srgbClr val="000099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3200">
                <a:solidFill>
                  <a:srgbClr val="000099"/>
                </a:solidFill>
                <a:latin typeface="Arial"/>
                <a:ea typeface="Arial"/>
                <a:cs typeface="Arial"/>
              </a:rPr>
              <a:t>q=</a:t>
            </a:r>
            <a:r>
              <a:rPr lang="ru-RU" sz="32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10</a:t>
            </a:r>
            <a:endParaRPr sz="1800" b="1">
              <a:solidFill>
                <a:srgbClr val="FF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12" name="Google Shape;312;p45"/>
          <p:cNvSpPr/>
          <p:nvPr/>
        </p:nvSpPr>
        <p:spPr bwMode="auto">
          <a:xfrm>
            <a:off x="3286464" y="4501720"/>
            <a:ext cx="235654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b="1">
                <a:solidFill>
                  <a:srgbClr val="000099"/>
                </a:solidFill>
                <a:latin typeface="Arial"/>
                <a:ea typeface="Arial"/>
                <a:cs typeface="Arial"/>
              </a:rPr>
              <a:t>Основание</a:t>
            </a:r>
            <a:r>
              <a:rPr lang="ru-RU" sz="2000">
                <a:solidFill>
                  <a:srgbClr val="000099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3200">
                <a:solidFill>
                  <a:srgbClr val="000099"/>
                </a:solidFill>
                <a:latin typeface="Arial"/>
                <a:ea typeface="Arial"/>
                <a:cs typeface="Arial"/>
              </a:rPr>
              <a:t>q=</a:t>
            </a:r>
            <a:r>
              <a:rPr lang="ru-RU" sz="32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2</a:t>
            </a:r>
            <a:endParaRPr sz="1800" b="1">
              <a:solidFill>
                <a:srgbClr val="FF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13" name="Google Shape;313;p45"/>
          <p:cNvSpPr txBox="1"/>
          <p:nvPr/>
        </p:nvSpPr>
        <p:spPr bwMode="auto">
          <a:xfrm>
            <a:off x="7615" y="-126968"/>
            <a:ext cx="914399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7BDB"/>
              </a:buClr>
              <a:buSzPts val="4000"/>
              <a:buFont typeface="Arial"/>
              <a:buNone/>
              <a:defRPr/>
            </a:pPr>
            <a:r>
              <a:rPr lang="ru-RU" sz="4000" b="1" i="0" u="none" strike="noStrike" cap="none">
                <a:solidFill>
                  <a:srgbClr val="7B7BDB"/>
                </a:solidFill>
                <a:latin typeface="Arial"/>
                <a:ea typeface="Arial"/>
                <a:cs typeface="Arial"/>
              </a:rPr>
              <a:t>Десятичная система счисления </a:t>
            </a:r>
            <a:endParaRPr/>
          </a:p>
        </p:txBody>
      </p:sp>
      <p:sp>
        <p:nvSpPr>
          <p:cNvPr id="314" name="Google Shape;314;p45"/>
          <p:cNvSpPr txBox="1"/>
          <p:nvPr/>
        </p:nvSpPr>
        <p:spPr bwMode="auto">
          <a:xfrm>
            <a:off x="7615" y="2441034"/>
            <a:ext cx="914399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7BDB"/>
              </a:buClr>
              <a:buSzPts val="4000"/>
              <a:buFont typeface="Arial"/>
              <a:buNone/>
              <a:defRPr/>
            </a:pPr>
            <a:r>
              <a:rPr lang="ru-RU" sz="4000" b="1" i="0" u="none" strike="noStrike" cap="none">
                <a:solidFill>
                  <a:srgbClr val="7B7BDB"/>
                </a:solidFill>
                <a:latin typeface="Arial"/>
                <a:ea typeface="Arial"/>
                <a:cs typeface="Arial"/>
              </a:rPr>
              <a:t>Двоичная система счисления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8" name="Google Shape;308;p45"/>
          <p:cNvSpPr/>
          <p:nvPr/>
        </p:nvSpPr>
        <p:spPr bwMode="auto">
          <a:xfrm>
            <a:off x="1554491" y="2631147"/>
            <a:ext cx="626422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>
                <a:solidFill>
                  <a:srgbClr val="000099"/>
                </a:solidFill>
                <a:latin typeface="Arial"/>
                <a:ea typeface="Arial"/>
                <a:cs typeface="Arial"/>
              </a:rPr>
              <a:t>Используется 8 цифр</a:t>
            </a:r>
            <a:r>
              <a:rPr lang="ru-RU" sz="2000">
                <a:solidFill>
                  <a:srgbClr val="663300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32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0 1 2 3 4 5 6 7</a:t>
            </a:r>
            <a:endParaRPr sz="1800" b="1">
              <a:solidFill>
                <a:srgbClr val="FF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11" name="Google Shape;311;p45"/>
          <p:cNvSpPr/>
          <p:nvPr/>
        </p:nvSpPr>
        <p:spPr bwMode="auto">
          <a:xfrm>
            <a:off x="3379736" y="3319578"/>
            <a:ext cx="2584169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b="1">
                <a:solidFill>
                  <a:srgbClr val="000099"/>
                </a:solidFill>
                <a:latin typeface="Arial"/>
                <a:ea typeface="Arial"/>
                <a:cs typeface="Arial"/>
              </a:rPr>
              <a:t>Основание</a:t>
            </a:r>
            <a:r>
              <a:rPr lang="ru-RU" sz="2000">
                <a:solidFill>
                  <a:srgbClr val="000099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3200">
                <a:solidFill>
                  <a:srgbClr val="000099"/>
                </a:solidFill>
                <a:latin typeface="Arial"/>
                <a:ea typeface="Arial"/>
                <a:cs typeface="Arial"/>
              </a:rPr>
              <a:t>q=</a:t>
            </a:r>
            <a:r>
              <a:rPr lang="ru-RU" sz="32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8</a:t>
            </a:r>
            <a:endParaRPr sz="1800" b="1">
              <a:solidFill>
                <a:srgbClr val="FF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13" name="Google Shape;313;p45"/>
          <p:cNvSpPr txBox="1"/>
          <p:nvPr/>
        </p:nvSpPr>
        <p:spPr bwMode="auto">
          <a:xfrm>
            <a:off x="1" y="1089357"/>
            <a:ext cx="914399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7BDB"/>
              </a:buClr>
              <a:buSzPts val="4000"/>
              <a:buFont typeface="Arial"/>
              <a:buNone/>
              <a:defRPr/>
            </a:pPr>
            <a:r>
              <a:rPr lang="ru-RU" sz="4000" b="1" i="0" u="none" strike="noStrike" cap="none">
                <a:solidFill>
                  <a:srgbClr val="7B7BDB"/>
                </a:solidFill>
                <a:latin typeface="Arial"/>
                <a:ea typeface="Arial"/>
                <a:cs typeface="Arial"/>
              </a:rPr>
              <a:t>Восьмеричная система счисления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87" name="Google Shape;387;p52"/>
          <p:cNvSpPr/>
          <p:nvPr/>
        </p:nvSpPr>
        <p:spPr bwMode="auto">
          <a:xfrm>
            <a:off x="256348" y="1686542"/>
            <a:ext cx="864653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>
                <a:solidFill>
                  <a:srgbClr val="000099"/>
                </a:solidFill>
                <a:latin typeface="Arial"/>
                <a:ea typeface="Arial"/>
                <a:cs typeface="Arial"/>
              </a:rPr>
              <a:t>Используется 16 цифр</a:t>
            </a:r>
            <a:r>
              <a:rPr lang="ru-RU" sz="2000">
                <a:solidFill>
                  <a:srgbClr val="663300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32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0 1 2 3 4 5 6 7 8 9 А B C D E F</a:t>
            </a:r>
            <a:endParaRPr sz="1800" b="1">
              <a:solidFill>
                <a:srgbClr val="FF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88" name="Google Shape;388;p52"/>
          <p:cNvSpPr/>
          <p:nvPr/>
        </p:nvSpPr>
        <p:spPr bwMode="auto">
          <a:xfrm>
            <a:off x="2627784" y="5690035"/>
            <a:ext cx="2584169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b="1">
                <a:solidFill>
                  <a:srgbClr val="000099"/>
                </a:solidFill>
                <a:latin typeface="Arial"/>
                <a:ea typeface="Arial"/>
                <a:cs typeface="Arial"/>
              </a:rPr>
              <a:t>Основание</a:t>
            </a:r>
            <a:r>
              <a:rPr lang="ru-RU" sz="2000">
                <a:solidFill>
                  <a:srgbClr val="000099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3200">
                <a:solidFill>
                  <a:srgbClr val="000099"/>
                </a:solidFill>
                <a:latin typeface="Arial"/>
                <a:ea typeface="Arial"/>
                <a:cs typeface="Arial"/>
              </a:rPr>
              <a:t>q=</a:t>
            </a:r>
            <a:r>
              <a:rPr lang="ru-RU" sz="32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16</a:t>
            </a:r>
            <a:endParaRPr sz="1800" b="1">
              <a:solidFill>
                <a:srgbClr val="FF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89" name="Google Shape;389;p52"/>
          <p:cNvSpPr/>
          <p:nvPr/>
        </p:nvSpPr>
        <p:spPr bwMode="auto">
          <a:xfrm>
            <a:off x="93611" y="2564904"/>
            <a:ext cx="8972008" cy="2831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>
                <a:solidFill>
                  <a:srgbClr val="000099"/>
                </a:solidFill>
                <a:latin typeface="Arial"/>
                <a:ea typeface="Arial"/>
                <a:cs typeface="Arial"/>
              </a:rPr>
              <a:t>(для первых 10 из 16 шестнадцатеричных цифр </a:t>
            </a:r>
            <a:br>
              <a:rPr lang="ru-RU" sz="2000">
                <a:solidFill>
                  <a:srgbClr val="000099"/>
                </a:solidFill>
                <a:latin typeface="Arial"/>
                <a:ea typeface="Arial"/>
                <a:cs typeface="Arial"/>
              </a:rPr>
            </a:br>
            <a:r>
              <a:rPr lang="ru-RU" sz="2000">
                <a:solidFill>
                  <a:srgbClr val="000099"/>
                </a:solidFill>
                <a:latin typeface="Arial"/>
                <a:ea typeface="Arial"/>
                <a:cs typeface="Arial"/>
              </a:rPr>
              <a:t>используют цифры </a:t>
            </a:r>
            <a:r>
              <a:rPr lang="ru-RU" sz="32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0 1 2 3 4 5 6 7 8 9</a:t>
            </a:r>
            <a:r>
              <a:rPr lang="ru-RU" sz="2000">
                <a:solidFill>
                  <a:srgbClr val="000099"/>
                </a:solidFill>
                <a:latin typeface="Arial"/>
                <a:ea typeface="Arial"/>
                <a:cs typeface="Arial"/>
              </a:rPr>
              <a:t>,</a:t>
            </a:r>
            <a:br>
              <a:rPr lang="ru-RU" sz="2000">
                <a:solidFill>
                  <a:srgbClr val="000099"/>
                </a:solidFill>
                <a:latin typeface="Arial"/>
                <a:ea typeface="Arial"/>
                <a:cs typeface="Arial"/>
              </a:rPr>
            </a:br>
            <a:endParaRPr sz="2000">
              <a:solidFill>
                <a:srgbClr val="000099"/>
              </a:solidFill>
              <a:latin typeface="Arial"/>
              <a:ea typeface="Arial"/>
              <a:cs typeface="Arial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>
                <a:solidFill>
                  <a:srgbClr val="000099"/>
                </a:solidFill>
                <a:latin typeface="Arial"/>
                <a:ea typeface="Arial"/>
                <a:cs typeface="Arial"/>
              </a:rPr>
              <a:t>а для остальных 6 цифр используют первые буквы латинского алфавита:</a:t>
            </a:r>
            <a:endParaRPr/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800">
              <a:solidFill>
                <a:srgbClr val="000099"/>
              </a:solidFill>
              <a:latin typeface="Arial"/>
              <a:ea typeface="Arial"/>
              <a:cs typeface="Arial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10</a:t>
            </a:r>
            <a:r>
              <a:rPr lang="ru-RU" sz="3200" b="1" baseline="-25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10 </a:t>
            </a:r>
            <a:r>
              <a:rPr lang="ru-RU" sz="32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= А</a:t>
            </a:r>
            <a:r>
              <a:rPr lang="ru-RU" sz="3200" b="1" baseline="-25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16</a:t>
            </a:r>
            <a:r>
              <a:rPr lang="ru-RU" sz="32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; 11</a:t>
            </a:r>
            <a:r>
              <a:rPr lang="ru-RU" sz="3200" b="1" baseline="-25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10 </a:t>
            </a:r>
            <a:r>
              <a:rPr lang="ru-RU" sz="32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= B</a:t>
            </a:r>
            <a:r>
              <a:rPr lang="ru-RU" sz="3200" b="1" baseline="-25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16</a:t>
            </a:r>
            <a:r>
              <a:rPr lang="ru-RU" sz="32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; 12</a:t>
            </a:r>
            <a:r>
              <a:rPr lang="ru-RU" sz="3200" b="1" baseline="-25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10 </a:t>
            </a:r>
            <a:r>
              <a:rPr lang="ru-RU" sz="32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= C</a:t>
            </a:r>
            <a:r>
              <a:rPr lang="ru-RU" sz="3200" b="1" baseline="-25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16</a:t>
            </a:r>
            <a:r>
              <a:rPr lang="ru-RU" sz="32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; 13</a:t>
            </a:r>
            <a:r>
              <a:rPr lang="ru-RU" sz="3200" b="1" baseline="-25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10 </a:t>
            </a:r>
            <a:r>
              <a:rPr lang="ru-RU" sz="32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= D</a:t>
            </a:r>
            <a:r>
              <a:rPr lang="ru-RU" sz="3200" b="1" baseline="-25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16</a:t>
            </a:r>
            <a:r>
              <a:rPr lang="ru-RU" sz="32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;</a:t>
            </a:r>
            <a:endParaRPr/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4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32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/>
            </a:r>
            <a:br>
              <a:rPr lang="ru-RU" sz="3200" b="1">
                <a:solidFill>
                  <a:srgbClr val="FF0000"/>
                </a:solidFill>
                <a:latin typeface="Arial"/>
                <a:ea typeface="Arial"/>
                <a:cs typeface="Arial"/>
              </a:rPr>
            </a:br>
            <a:r>
              <a:rPr lang="ru-RU" sz="32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14</a:t>
            </a:r>
            <a:r>
              <a:rPr lang="ru-RU" sz="3200" b="1" baseline="-25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10 </a:t>
            </a:r>
            <a:r>
              <a:rPr lang="ru-RU" sz="32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= E</a:t>
            </a:r>
            <a:r>
              <a:rPr lang="ru-RU" sz="3200" b="1" baseline="-25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16</a:t>
            </a:r>
            <a:r>
              <a:rPr lang="ru-RU" sz="32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; 15</a:t>
            </a:r>
            <a:r>
              <a:rPr lang="ru-RU" sz="3200" b="1" baseline="-25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10 </a:t>
            </a:r>
            <a:r>
              <a:rPr lang="ru-RU" sz="32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= F</a:t>
            </a:r>
            <a:r>
              <a:rPr lang="ru-RU" sz="3200" b="1" baseline="-25000">
                <a:solidFill>
                  <a:srgbClr val="FF0000"/>
                </a:solidFill>
                <a:latin typeface="Arial"/>
                <a:ea typeface="Arial"/>
                <a:cs typeface="Arial"/>
              </a:rPr>
              <a:t>16</a:t>
            </a:r>
            <a:r>
              <a:rPr lang="ru-RU" sz="2000">
                <a:solidFill>
                  <a:srgbClr val="000099"/>
                </a:solidFill>
                <a:latin typeface="Arial"/>
                <a:ea typeface="Arial"/>
                <a:cs typeface="Arial"/>
              </a:rPr>
              <a:t>)</a:t>
            </a:r>
            <a:endParaRPr sz="2000">
              <a:solidFill>
                <a:srgbClr val="000099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90" name="Google Shape;390;p52"/>
          <p:cNvSpPr txBox="1"/>
          <p:nvPr/>
        </p:nvSpPr>
        <p:spPr bwMode="auto">
          <a:xfrm>
            <a:off x="1" y="-13447"/>
            <a:ext cx="914399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7BDB"/>
              </a:buClr>
              <a:buSzPts val="4000"/>
              <a:buFont typeface="Arial"/>
              <a:buNone/>
              <a:defRPr/>
            </a:pPr>
            <a:r>
              <a:rPr lang="ru-RU" sz="4000" b="1" i="0" u="none" strike="noStrike" cap="none">
                <a:solidFill>
                  <a:srgbClr val="7B7BDB"/>
                </a:solidFill>
                <a:latin typeface="Arial"/>
                <a:ea typeface="Arial"/>
                <a:cs typeface="Arial"/>
              </a:rPr>
              <a:t>Алфавит шестнадцатеричной системы счисления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>
                <a:solidFill>
                  <a:srgbClr val="FF0000"/>
                </a:solidFill>
              </a:rPr>
              <a:t>Пример других систем счисления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439948" y="1953882"/>
            <a:ext cx="8202821" cy="4115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19" name="Google Shape;319;p46"/>
          <p:cNvSpPr txBox="1"/>
          <p:nvPr/>
        </p:nvSpPr>
        <p:spPr bwMode="auto">
          <a:xfrm>
            <a:off x="16550" y="1484784"/>
            <a:ext cx="91274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4000" b="1" i="0" u="none" strike="noStrike">
                <a:solidFill>
                  <a:srgbClr val="7B7BDB"/>
                </a:solidFill>
                <a:latin typeface="Arial"/>
                <a:ea typeface="Arial"/>
                <a:cs typeface="Arial"/>
              </a:rPr>
              <a:t>Перевод чисел </a:t>
            </a:r>
            <a:br>
              <a:rPr lang="ru-RU" sz="4000" b="1" i="0" u="none" strike="noStrike">
                <a:solidFill>
                  <a:srgbClr val="7B7BDB"/>
                </a:solidFill>
                <a:latin typeface="Arial"/>
                <a:ea typeface="Arial"/>
                <a:cs typeface="Arial"/>
              </a:rPr>
            </a:br>
            <a:r>
              <a:rPr lang="ru-RU" sz="4000" b="1" i="0" u="none" strike="noStrike">
                <a:solidFill>
                  <a:srgbClr val="7B7BDB"/>
                </a:solidFill>
                <a:latin typeface="Arial"/>
                <a:ea typeface="Arial"/>
                <a:cs typeface="Arial"/>
              </a:rPr>
              <a:t>из </a:t>
            </a:r>
            <a:r>
              <a:rPr lang="ru-RU" sz="4000" b="1">
                <a:solidFill>
                  <a:srgbClr val="7B7BDB"/>
                </a:solidFill>
                <a:latin typeface="Arial"/>
                <a:ea typeface="Arial"/>
                <a:cs typeface="Arial"/>
              </a:rPr>
              <a:t>двоичной </a:t>
            </a:r>
            <a:r>
              <a:rPr lang="ru-RU" sz="4000" b="1" i="0" u="none" strike="noStrike">
                <a:solidFill>
                  <a:srgbClr val="7B7BDB"/>
                </a:solidFill>
                <a:latin typeface="Arial"/>
                <a:ea typeface="Arial"/>
                <a:cs typeface="Arial"/>
              </a:rPr>
              <a:t>системы счисления </a:t>
            </a:r>
            <a:br>
              <a:rPr lang="ru-RU" sz="4000" b="1" i="0" u="none" strike="noStrike">
                <a:solidFill>
                  <a:srgbClr val="7B7BDB"/>
                </a:solidFill>
                <a:latin typeface="Arial"/>
                <a:ea typeface="Arial"/>
                <a:cs typeface="Arial"/>
              </a:rPr>
            </a:br>
            <a:r>
              <a:rPr lang="ru-RU" sz="4000" b="1" i="0" u="none" strike="noStrike">
                <a:solidFill>
                  <a:srgbClr val="7B7BDB"/>
                </a:solidFill>
                <a:latin typeface="Arial"/>
                <a:ea typeface="Arial"/>
                <a:cs typeface="Arial"/>
              </a:rPr>
              <a:t>в </a:t>
            </a:r>
            <a:r>
              <a:rPr lang="ru-RU" sz="4000" b="1">
                <a:solidFill>
                  <a:srgbClr val="7B7BDB"/>
                </a:solidFill>
                <a:latin typeface="Arial"/>
                <a:ea typeface="Arial"/>
                <a:cs typeface="Arial"/>
              </a:rPr>
              <a:t>десятичную</a:t>
            </a:r>
            <a:endParaRPr sz="4000" b="1" i="0" u="none" strike="noStrike">
              <a:solidFill>
                <a:srgbClr val="7B7BDB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24" name="Google Shape;324;p47"/>
          <p:cNvSpPr txBox="1"/>
          <p:nvPr/>
        </p:nvSpPr>
        <p:spPr bwMode="auto">
          <a:xfrm>
            <a:off x="395536" y="230478"/>
            <a:ext cx="82359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4000" b="1" i="0" u="none" strike="noStrike">
                <a:solidFill>
                  <a:srgbClr val="7B7BDB"/>
                </a:solidFill>
                <a:latin typeface="Arial"/>
                <a:ea typeface="Arial"/>
                <a:cs typeface="Arial"/>
              </a:rPr>
              <a:t>Представление десятичного числа в развернутом виде </a:t>
            </a:r>
            <a:endParaRPr/>
          </a:p>
        </p:txBody>
      </p:sp>
      <p:sp>
        <p:nvSpPr>
          <p:cNvPr id="325" name="Google Shape;325;p47"/>
          <p:cNvSpPr txBox="1"/>
          <p:nvPr/>
        </p:nvSpPr>
        <p:spPr bwMode="auto">
          <a:xfrm>
            <a:off x="14772" y="4107786"/>
            <a:ext cx="8496944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/>
            </a:pPr>
            <a:r>
              <a:rPr lang="ru-RU" sz="3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  </a:t>
            </a:r>
            <a:r>
              <a:rPr lang="ru-RU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=2*</a:t>
            </a:r>
            <a:r>
              <a:rPr lang="ru-RU" sz="36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1000</a:t>
            </a:r>
            <a:r>
              <a:rPr lang="ru-RU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+6*</a:t>
            </a:r>
            <a:r>
              <a:rPr lang="ru-RU" sz="36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100</a:t>
            </a:r>
            <a:r>
              <a:rPr lang="ru-RU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+ 3*</a:t>
            </a:r>
            <a:r>
              <a:rPr lang="ru-RU" sz="36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10</a:t>
            </a:r>
            <a:r>
              <a:rPr lang="ru-RU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+ 8*</a:t>
            </a:r>
            <a:r>
              <a:rPr lang="ru-RU" sz="36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1</a:t>
            </a:r>
            <a:r>
              <a:rPr lang="ru-RU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> =</a:t>
            </a:r>
            <a:endParaRPr sz="3600" b="1" i="0" u="none" strike="noStrike" cap="none">
              <a:solidFill>
                <a:srgbClr val="0070C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26" name="Google Shape;326;p47"/>
          <p:cNvSpPr txBox="1"/>
          <p:nvPr/>
        </p:nvSpPr>
        <p:spPr bwMode="auto">
          <a:xfrm>
            <a:off x="266292" y="2695155"/>
            <a:ext cx="1944216" cy="1368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/>
            </a:pPr>
            <a:r>
              <a:rPr lang="ru-RU" sz="3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  </a:t>
            </a:r>
            <a:endParaRPr sz="3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342900" marR="0" lvl="0" indent="-3429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/>
            </a:pPr>
            <a:r>
              <a:rPr lang="ru-RU" sz="3600" b="1"/>
              <a:t>2638</a:t>
            </a:r>
            <a:r>
              <a:rPr lang="ru-RU" sz="3600" b="1" i="0" u="none" strike="noStrike" cap="none" baseline="-25000">
                <a:solidFill>
                  <a:srgbClr val="000000"/>
                </a:solidFill>
                <a:latin typeface="Arial"/>
                <a:ea typeface="Arial"/>
                <a:cs typeface="Arial"/>
              </a:rPr>
              <a:t>10</a:t>
            </a:r>
            <a:endParaRPr sz="3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27" name="Google Shape;327;p47"/>
          <p:cNvSpPr txBox="1"/>
          <p:nvPr/>
        </p:nvSpPr>
        <p:spPr bwMode="auto">
          <a:xfrm>
            <a:off x="2066492" y="2695155"/>
            <a:ext cx="6336703" cy="144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/>
            </a:pPr>
            <a:r>
              <a:rPr lang="ru-RU" sz="3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  </a:t>
            </a:r>
            <a:endParaRPr sz="3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342900" marR="0" lvl="0" indent="-3429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/>
            </a:pPr>
            <a:r>
              <a:rPr lang="ru-RU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= 2000 + 600 + 30 + 8 =</a:t>
            </a:r>
            <a:endParaRPr sz="3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28" name="Google Shape;328;p47"/>
          <p:cNvSpPr txBox="1"/>
          <p:nvPr/>
        </p:nvSpPr>
        <p:spPr bwMode="auto">
          <a:xfrm>
            <a:off x="14772" y="4869159"/>
            <a:ext cx="8748464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/>
            </a:pPr>
            <a:r>
              <a:rPr lang="ru-RU" sz="3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  </a:t>
            </a:r>
            <a:r>
              <a:rPr lang="ru-RU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=2*</a:t>
            </a:r>
            <a:r>
              <a:rPr lang="ru-RU" sz="36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10</a:t>
            </a:r>
            <a:r>
              <a:rPr lang="ru-RU" sz="3600" b="1" i="0" u="none" strike="noStrike" cap="none" baseline="30000">
                <a:solidFill>
                  <a:srgbClr val="0070C0"/>
                </a:solidFill>
                <a:latin typeface="Arial"/>
                <a:ea typeface="Arial"/>
                <a:cs typeface="Arial"/>
              </a:rPr>
              <a:t>3</a:t>
            </a:r>
            <a:r>
              <a:rPr lang="ru-RU" sz="36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+6*</a:t>
            </a:r>
            <a:r>
              <a:rPr lang="ru-RU" sz="36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10</a:t>
            </a:r>
            <a:r>
              <a:rPr lang="ru-RU" sz="3600" b="1" i="0" u="none" strike="noStrike" cap="none" baseline="30000">
                <a:solidFill>
                  <a:srgbClr val="0070C0"/>
                </a:solidFill>
                <a:latin typeface="Arial"/>
                <a:ea typeface="Arial"/>
                <a:cs typeface="Arial"/>
              </a:rPr>
              <a:t>2</a:t>
            </a:r>
            <a:r>
              <a:rPr lang="ru-RU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+ 3*</a:t>
            </a:r>
            <a:r>
              <a:rPr lang="ru-RU" sz="36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10</a:t>
            </a:r>
            <a:r>
              <a:rPr lang="ru-RU" sz="3600" b="1" i="0" u="none" strike="noStrike" cap="none" baseline="30000">
                <a:solidFill>
                  <a:srgbClr val="0070C0"/>
                </a:solidFill>
                <a:latin typeface="Arial"/>
                <a:ea typeface="Arial"/>
                <a:cs typeface="Arial"/>
              </a:rPr>
              <a:t>1</a:t>
            </a:r>
            <a:r>
              <a:rPr lang="ru-RU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+ 8*</a:t>
            </a:r>
            <a:r>
              <a:rPr lang="ru-RU" sz="36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10</a:t>
            </a:r>
            <a:r>
              <a:rPr lang="ru-RU" sz="3600" b="1" i="0" u="none" strike="noStrike" cap="none" baseline="30000">
                <a:solidFill>
                  <a:srgbClr val="0070C0"/>
                </a:solidFill>
                <a:latin typeface="Arial"/>
                <a:ea typeface="Arial"/>
                <a:cs typeface="Arial"/>
              </a:rPr>
              <a:t>0 </a:t>
            </a:r>
            <a:endParaRPr/>
          </a:p>
          <a:p>
            <a:pPr marL="342900" marR="0" lvl="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/>
            </a:pPr>
            <a:endParaRPr sz="3600" b="1" i="0" u="none" strike="noStrike" cap="none">
              <a:solidFill>
                <a:srgbClr val="0070C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29" name="Google Shape;329;p47"/>
          <p:cNvSpPr txBox="1"/>
          <p:nvPr/>
        </p:nvSpPr>
        <p:spPr bwMode="auto">
          <a:xfrm>
            <a:off x="1115616" y="1556792"/>
            <a:ext cx="764762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Запись числа  </a:t>
            </a:r>
            <a:r>
              <a:rPr lang="ru-RU" sz="3600" b="1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2638</a:t>
            </a:r>
            <a:r>
              <a:rPr lang="ru-RU" sz="3600" b="1" i="1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10</a:t>
            </a:r>
            <a:r>
              <a:rPr lang="ru-RU" sz="3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  означает сокращенную запись выражения</a:t>
            </a:r>
            <a:endParaRPr/>
          </a:p>
        </p:txBody>
      </p:sp>
      <p:sp>
        <p:nvSpPr>
          <p:cNvPr id="8" name="TextBox 7"/>
          <p:cNvSpPr txBox="1"/>
          <p:nvPr/>
        </p:nvSpPr>
        <p:spPr bwMode="auto">
          <a:xfrm>
            <a:off x="491706" y="5641675"/>
            <a:ext cx="31931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3800" b="1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Пульс">
  <a:themeElements>
    <a:clrScheme name="Другая 11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2222FE"/>
      </a:folHlink>
    </a:clrScheme>
    <a:fontScheme name="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704</Words>
  <Application>Microsoft Office PowerPoint</Application>
  <DocSecurity>0</DocSecurity>
  <PresentationFormat>Экран (4:3)</PresentationFormat>
  <Paragraphs>180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25</vt:i4>
      </vt:variant>
    </vt:vector>
  </HeadingPairs>
  <TitlesOfParts>
    <vt:vector size="28" baseType="lpstr">
      <vt:lpstr>Пульс</vt:lpstr>
      <vt:lpstr>2_Тема Office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Пример других систем счисления</vt:lpstr>
      <vt:lpstr>Слайд 8</vt:lpstr>
      <vt:lpstr>Слайд 9</vt:lpstr>
      <vt:lpstr>Слайд 10</vt:lpstr>
      <vt:lpstr>Правило перевода из двоичной системы счисления в десятичную</vt:lpstr>
      <vt:lpstr>Правило перевода из двоичной системы счисления в десятичную</vt:lpstr>
      <vt:lpstr>Слайд 13</vt:lpstr>
      <vt:lpstr>Правило перевода из любой позиционной системы счисления в десятичную</vt:lpstr>
      <vt:lpstr>Правило перевода из любой позиционной системы счисления в десятичную</vt:lpstr>
      <vt:lpstr>Слайд 16</vt:lpstr>
      <vt:lpstr>Правило перевода из любой позиционной системы счисления в десятичную</vt:lpstr>
      <vt:lpstr>Перевод из десятичной системы счисления в 2 СС, 8 СС, 16 СС </vt:lpstr>
      <vt:lpstr>Способ перевода числа  из десятичной системы в двоичную</vt:lpstr>
      <vt:lpstr>Пример</vt:lpstr>
      <vt:lpstr>Способ перевода числа  из десятичной системы в восьмеричную </vt:lpstr>
      <vt:lpstr>Пример перевода из  10 СС в 8СС</vt:lpstr>
      <vt:lpstr>Способ перевода числа  из десятичной системы в шестнадцатеричную </vt:lpstr>
      <vt:lpstr>Тренировочные задания</vt:lpstr>
      <vt:lpstr>Слайд 25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kimerina</cp:lastModifiedBy>
  <cp:revision>15</cp:revision>
  <dcterms:modified xsi:type="dcterms:W3CDTF">2023-10-02T12:18:54Z</dcterms:modified>
  <dc:identifier/>
  <dc:language/>
  <cp:version/>
</cp:coreProperties>
</file>