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7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69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63.xml.rels" ContentType="application/vnd.openxmlformats-package.relationships+xml"/>
  <Override PartName="/ppt/slides/_rels/slide6.xml.rels" ContentType="application/vnd.openxmlformats-package.relationships+xml"/>
  <Override PartName="/ppt/slides/_rels/slide64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65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60.xml.rels" ContentType="application/vnd.openxmlformats-package.relationships+xml"/>
  <Override PartName="/ppt/slides/_rels/slide3.xml.rels" ContentType="application/vnd.openxmlformats-package.relationships+xml"/>
  <Override PartName="/ppt/slides/_rels/slide61.xml.rels" ContentType="application/vnd.openxmlformats-package.relationships+xml"/>
  <Override PartName="/ppt/slides/_rels/slide4.xml.rels" ContentType="application/vnd.openxmlformats-package.relationships+xml"/>
  <Override PartName="/ppt/slides/_rels/slide62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70.xml.rels" ContentType="application/vnd.openxmlformats-package.relationships+xml"/>
  <Override PartName="/ppt/slides/_rels/slide9.xml.rels" ContentType="application/vnd.openxmlformats-package.relationships+xml"/>
  <Override PartName="/ppt/slides/_rels/slide66.xml.rels" ContentType="application/vnd.openxmlformats-package.relationships+xml"/>
  <Override PartName="/ppt/slides/_rels/slide13.xml.rels" ContentType="application/vnd.openxmlformats-package.relationships+xml"/>
  <Override PartName="/ppt/slides/_rels/slide72.xml.rels" ContentType="application/vnd.openxmlformats-package.relationships+xml"/>
  <Override PartName="/ppt/slides/_rels/slide28.xml.rels" ContentType="application/vnd.openxmlformats-package.relationships+xml"/>
  <Override PartName="/ppt/slides/_rels/slide71.xml.rels" ContentType="application/vnd.openxmlformats-package.relationships+xml"/>
  <Override PartName="/ppt/slides/_rels/slide43.xml.rels" ContentType="application/vnd.openxmlformats-package.relationships+xml"/>
  <Override PartName="/ppt/slides/_rels/slide59.xml.rels" ContentType="application/vnd.openxmlformats-package.relationships+xml"/>
  <Override PartName="/ppt/slides/_rels/slide42.xml.rels" ContentType="application/vnd.openxmlformats-package.relationships+xml"/>
  <Override PartName="/ppt/slides/_rels/slide58.xml.rels" ContentType="application/vnd.openxmlformats-package.relationships+xml"/>
  <Override PartName="/ppt/slides/_rels/slide41.xml.rels" ContentType="application/vnd.openxmlformats-package.relationships+xml"/>
  <Override PartName="/ppt/slides/_rels/slide57.xml.rels" ContentType="application/vnd.openxmlformats-package.relationships+xml"/>
  <Override PartName="/ppt/slides/_rels/slide40.xml.rels" ContentType="application/vnd.openxmlformats-package.relationships+xml"/>
  <Override PartName="/ppt/slides/_rels/slide5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9.xml.rels" ContentType="application/vnd.openxmlformats-package.relationships+xml"/>
  <Override PartName="/ppt/slides/_rels/slide33.xml.rels" ContentType="application/vnd.openxmlformats-package.relationships+xml"/>
  <Override PartName="/ppt/slides/_rels/slide3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48.xml.rels" ContentType="application/vnd.openxmlformats-package.relationships+xml"/>
  <Override PartName="/ppt/slides/_rels/slide20.xml.rels" ContentType="application/vnd.openxmlformats-package.relationships+xml"/>
  <Override PartName="/ppt/slides/_rels/slide73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16.xml.rels" ContentType="application/vnd.openxmlformats-package.relationships+xml"/>
  <Override PartName="/ppt/slides/_rels/slide69.xml.rels" ContentType="application/vnd.openxmlformats-package.relationships+xml"/>
  <Override PartName="/ppt/slides/_rels/slide53.xml.rels" ContentType="application/vnd.openxmlformats-package.relationships+xml"/>
  <Override PartName="/ppt/slides/_rels/slide46.xml.rels" ContentType="application/vnd.openxmlformats-package.relationships+xml"/>
  <Override PartName="/ppt/slides/_rels/slide15.xml.rels" ContentType="application/vnd.openxmlformats-package.relationships+xml"/>
  <Override PartName="/ppt/slides/_rels/slide68.xml.rels" ContentType="application/vnd.openxmlformats-package.relationships+xml"/>
  <Override PartName="/ppt/slides/_rels/slide52.xml.rels" ContentType="application/vnd.openxmlformats-package.relationships+xml"/>
  <Override PartName="/ppt/slides/_rels/slide44.xml.rels" ContentType="application/vnd.openxmlformats-package.relationships+xml"/>
  <Override PartName="/ppt/slides/_rels/slide29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67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slide15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66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4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40.xml" ContentType="application/vnd.openxmlformats-officedocument.presentationml.slide+xml"/>
  <Override PartName="/ppt/slides/slide57.xml" ContentType="application/vnd.openxmlformats-officedocument.presentationml.slide+xml"/>
  <Override PartName="/ppt/slides/slide41.xml" ContentType="application/vnd.openxmlformats-officedocument.presentationml.slide+xml"/>
  <Override PartName="/ppt/slides/slide58.xml" ContentType="application/vnd.openxmlformats-officedocument.presentationml.slide+xml"/>
  <Override PartName="/ppt/slides/slide42.xml" ContentType="application/vnd.openxmlformats-officedocument.presentationml.slide+xml"/>
  <Override PartName="/ppt/slides/slide59.xml" ContentType="application/vnd.openxmlformats-officedocument.presentationml.slide+xml"/>
  <Override PartName="/ppt/slides/slide43.xml" ContentType="application/vnd.openxmlformats-officedocument.presentationml.slide+xml"/>
  <Override PartName="/ppt/slides/slide71.xml" ContentType="application/vnd.openxmlformats-officedocument.presentationml.slide+xml"/>
  <Override PartName="/ppt/slides/slide28.xml" ContentType="application/vnd.openxmlformats-officedocument.presentationml.slide+xml"/>
  <Override PartName="/ppt/slides/slide72.xml" ContentType="application/vnd.openxmlformats-officedocument.presentationml.slide+xml"/>
  <Override PartName="/ppt/slides/slide70.xml" ContentType="application/vnd.openxmlformats-officedocument.presentationml.slide+xml"/>
  <Override PartName="/ppt/slides/slide2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65.xml" ContentType="application/vnd.openxmlformats-officedocument.presentationml.slide+xml"/>
  <Override PartName="/ppt/slides/slide11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notesSlide36.xml" ContentType="application/vnd.openxmlformats-officedocument.presentationml.notesSlide+xml"/>
  <Override PartName="/ppt/presProps.xml" ContentType="application/vnd.openxmlformats-officedocument.presentationml.presProps+xml"/>
  <Override PartName="/ppt/media/image72.png" ContentType="image/png"/>
  <Override PartName="/ppt/media/image71.png" ContentType="image/png"/>
  <Override PartName="/ppt/media/image70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9.png" ContentType="image/png"/>
  <Override PartName="/ppt/media/image58.png" ContentType="image/png"/>
  <Override PartName="/ppt/media/image57.png" ContentType="image/png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65.png" ContentType="image/png"/>
  <Override PartName="/ppt/media/image12.png" ContentType="image/png"/>
  <Override PartName="/ppt/media/image64.png" ContentType="image/png"/>
  <Override PartName="/ppt/media/image11.png" ContentType="image/png"/>
  <Override PartName="/ppt/media/image63.png" ContentType="image/png"/>
  <Override PartName="/ppt/media/image10.png" ContentType="image/png"/>
  <Override PartName="/ppt/media/image26.png" ContentType="image/png"/>
  <Override PartName="/ppt/media/image51.png" ContentType="image/png"/>
  <Override PartName="/ppt/media/image9.png" ContentType="image/png"/>
  <Override PartName="/ppt/media/image50.png" ContentType="image/png"/>
  <Override PartName="/ppt/media/image8.png" ContentType="image/png"/>
  <Override PartName="/ppt/media/image7.png" ContentType="image/png"/>
  <Override PartName="/ppt/media/image19.png" ContentType="image/png"/>
  <Override PartName="/ppt/media/image67.png" ContentType="image/png"/>
  <Override PartName="/ppt/media/image14.png" ContentType="image/png"/>
  <Override PartName="/ppt/media/image2.png" ContentType="image/png"/>
  <Override PartName="/ppt/media/image28.png" ContentType="image/png"/>
  <Override PartName="/ppt/media/image66.png" ContentType="image/png"/>
  <Override PartName="/ppt/media/image13.png" ContentType="image/png"/>
  <Override PartName="/ppt/media/image1.png" ContentType="image/png"/>
  <Override PartName="/ppt/media/image27.png" ContentType="image/png"/>
  <Override PartName="/ppt/media/image68.png" ContentType="image/png"/>
  <Override PartName="/ppt/media/image15.png" ContentType="image/png"/>
  <Override PartName="/ppt/media/image3.png" ContentType="image/png"/>
  <Override PartName="/ppt/media/image106.png" ContentType="image/png"/>
  <Override PartName="/ppt/media/image92.png" ContentType="image/png"/>
  <Override PartName="/ppt/media/image109.png" ContentType="image/png"/>
  <Override PartName="/ppt/media/image95.png" ContentType="image/png"/>
  <Override PartName="/ppt/media/image93.png" ContentType="image/png"/>
  <Override PartName="/ppt/media/image94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104.png" ContentType="image/png"/>
  <Override PartName="/ppt/media/image107.png" ContentType="image/png"/>
  <Override PartName="/ppt/media/image90.png" ContentType="image/png"/>
  <Override PartName="/ppt/media/image105.png" ContentType="image/png"/>
  <Override PartName="/ppt/media/image108.png" ContentType="image/png"/>
  <Override PartName="/ppt/media/image91.png" ContentType="image/png"/>
  <Override PartName="/ppt/media/image124.png" ContentType="image/png"/>
  <Override PartName="/ppt/media/image125.png" ContentType="image/png"/>
  <Override PartName="/ppt/media/image110.png" ContentType="image/png"/>
  <Override PartName="/ppt/media/image126.png" ContentType="image/png"/>
  <Override PartName="/ppt/media/image111.png" ContentType="image/png"/>
  <Override PartName="/ppt/media/image127.png" ContentType="image/png"/>
  <Override PartName="/ppt/media/image114.png" ContentType="image/png"/>
  <Override PartName="/ppt/media/image113.png" ContentType="image/png"/>
  <Override PartName="/ppt/media/image129.png" ContentType="image/png"/>
  <Override PartName="/ppt/media/image100.png" ContentType="image/png"/>
  <Override PartName="/ppt/media/image5.png" ContentType="image/png"/>
  <Override PartName="/ppt/media/image17.png" ContentType="image/png"/>
  <Override PartName="/ppt/media/image116.png" ContentType="image/png"/>
  <Override PartName="/ppt/media/image112.png" ContentType="image/png"/>
  <Override PartName="/ppt/media/image29.png" ContentType="image/png"/>
  <Override PartName="/ppt/media/image128.png" ContentType="image/png"/>
  <Override PartName="/ppt/media/image115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99.png" ContentType="image/png"/>
  <Override PartName="/ppt/media/image120.png" ContentType="image/png"/>
  <Override PartName="/ppt/media/image103.png" ContentType="image/png"/>
  <Override PartName="/ppt/media/image119.png" ContentType="image/png"/>
  <Override PartName="/ppt/media/image102.png" ContentType="image/png"/>
  <Override PartName="/ppt/media/image118.png" ContentType="image/png"/>
  <Override PartName="/ppt/media/image101.png" ContentType="image/png"/>
  <Override PartName="/ppt/media/image6.png" ContentType="image/png"/>
  <Override PartName="/ppt/media/image18.png" ContentType="image/png"/>
  <Override PartName="/ppt/media/image117.png" ContentType="image/png"/>
  <Override PartName="/ppt/media/image89.png" ContentType="image/png"/>
  <Override PartName="/ppt/media/image36.png" ContentType="image/png"/>
  <Override PartName="/ppt/media/image88.png" ContentType="image/png"/>
  <Override PartName="/ppt/media/image35.png" ContentType="image/png"/>
  <Override PartName="/ppt/media/image87.png" ContentType="image/png"/>
  <Override PartName="/ppt/media/image34.png" ContentType="image/png"/>
  <Override PartName="/ppt/media/image86.png" ContentType="image/png"/>
  <Override PartName="/ppt/media/image33.png" ContentType="image/png"/>
  <Override PartName="/ppt/media/image85.png" ContentType="image/png"/>
  <Override PartName="/ppt/media/image32.png" ContentType="image/png"/>
  <Override PartName="/ppt/media/image84.png" ContentType="image/png"/>
  <Override PartName="/ppt/media/image31.png" ContentType="image/png"/>
  <Override PartName="/ppt/media/image83.png" ContentType="image/png"/>
  <Override PartName="/ppt/media/image30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25.png" ContentType="image/png"/>
  <Override PartName="/ppt/media/image78.png" ContentType="image/png"/>
  <Override PartName="/ppt/media/image24.png" ContentType="image/png"/>
  <Override PartName="/ppt/media/image77.png" ContentType="image/png"/>
  <Override PartName="/ppt/media/image23.png" ContentType="image/png"/>
  <Override PartName="/ppt/media/image76.png" ContentType="image/png"/>
  <Override PartName="/ppt/media/image22.png" ContentType="image/png"/>
  <Override PartName="/ppt/media/image75.png" ContentType="image/png"/>
  <Override PartName="/ppt/media/image21.png" ContentType="image/png"/>
  <Override PartName="/ppt/media/image74.png" ContentType="image/png"/>
  <Override PartName="/ppt/media/image20.png" ContentType="image/png"/>
  <Override PartName="/ppt/media/image73.png" ContentType="image/png"/>
  <Override PartName="/ppt/media/image4.png" ContentType="image/png"/>
  <Override PartName="/ppt/media/image16.png" ContentType="image/png"/>
  <Override PartName="/ppt/media/image69.png" ContentType="image/png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79E178A3-9D78-4B81-8CFC-BACEC28D0094}" type="slidenum"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6734CD-9400-4007-8C69-71663199341F}" type="slidenum">
              <a:rPr b="0" lang="ru-RU" sz="1200" spc="-1" strike="noStrike">
                <a:solidFill>
                  <a:srgbClr val="000000"/>
                </a:solidFill>
                <a:latin typeface="Tempora LGC Uni"/>
              </a:rPr>
              <a:t>73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45F9F3-3FC2-483D-BE80-6C989FBC7DDE}" type="slidenum">
              <a:rPr b="0" lang="ru-RU" sz="1200" spc="-1" strike="noStrike">
                <a:solidFill>
                  <a:srgbClr val="000000"/>
                </a:solidFill>
                <a:latin typeface="Tempora LGC Uni"/>
              </a:rPr>
              <a:t>73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7DF227-C8A3-4CDA-B5A0-DFFF7DC15BDC}" type="slidenum">
              <a:rPr b="0" lang="ru-RU" sz="12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27BE0A-D2B7-414C-B648-0D6F60CF50E2}" type="slidenum">
              <a:rPr b="0" lang="ru-RU" sz="12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904A6F-6936-4C22-9B80-397301D105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D65BEE-878C-456F-91E6-2F54765B14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ED33DC-C1B3-4FA2-BDE3-53F871E29B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B5EF3B-DCD6-4347-9356-A7901D3D38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9A32F8-3720-42F0-9A26-A8D031ABC2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2546A6-BFC2-4239-A17B-AA3BC398F7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96E0D9-FB41-4EE2-8B85-67F24D7E3B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6B573F-26D3-4BAD-B843-D540362CBE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781469-BDB6-4AF9-BB18-2AFBDD26AF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21C2F6-AD8C-472F-973D-387A2EC747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B56CF8-AC6E-494C-81A6-E2627992FB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52D613-43BF-47A8-A3F4-54E7D134A7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F748E2-ACE5-47AE-B747-51D2E5BB9F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A51F03-6F40-43F7-AEDD-294C5576BD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D87BAE-6F1F-452C-A946-4A3D2D5FE2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432964-7608-4126-AC52-B21D7149C38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2CC802-3FA3-497D-8696-EF0177C34E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77C83AE-9598-4AEA-ABDD-C9DDA3435A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7722B2-CC62-4A2A-B0AA-D438E23F25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EEF2797-F1D2-4E28-898D-5D6BAEC4A1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D0C826-C414-492A-AB88-978FA976C3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672E6DC-CC6A-4B02-BADF-8A98924ADB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2E883B-22C8-454D-862A-CC34E44E2A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FC2088-DA0D-4EBC-98BA-BCB1833C13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FA0000-AC00-4AA8-8598-26DF6457C9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67C2CCA-420E-41B3-9E72-3BAFB7FF68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0546A0-82F1-48E8-8C37-C49F12E30F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AB149DB-D91E-4AE3-BD7F-3F52659FB7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8073AE-DDE8-4E6F-88CA-BD58953CAE5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791A0A6-7244-450C-A682-17DCB4F059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9FFE97-1608-4F9E-A3F8-C848ACF1DB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E90A83-3278-4EC2-A4CB-E6D04B25E2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E34B50-5F76-4BA4-810B-F45F475AFE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6183E4-9580-48C7-9709-B1A0CBAB5C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279FB3-97D9-4DA2-AE65-EDAFF0FE91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2530D3-4A66-4AE2-A6D0-63CB42D378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31200A-8E84-44AE-A0B6-7A9C443D1B9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C524C8-FF9D-4BD7-89DC-FF3A3C882AB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B7D918-58DB-460B-99E4-839A78787B9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3.xml"/><Relationship Id="rId2" Type="http://schemas.openxmlformats.org/officeDocument/2006/relationships/image" Target="../media/image1.png"/><Relationship Id="rId3" Type="http://schemas.openxmlformats.org/officeDocument/2006/relationships/slide" Target="slide6.xml"/><Relationship Id="rId4" Type="http://schemas.openxmlformats.org/officeDocument/2006/relationships/image" Target="../media/image2.png"/><Relationship Id="rId5" Type="http://schemas.openxmlformats.org/officeDocument/2006/relationships/slide" Target="slide26.xml"/><Relationship Id="rId6" Type="http://schemas.openxmlformats.org/officeDocument/2006/relationships/image" Target="../media/image3.png"/><Relationship Id="rId7" Type="http://schemas.openxmlformats.org/officeDocument/2006/relationships/slide" Target="slide28.xml"/><Relationship Id="rId8" Type="http://schemas.openxmlformats.org/officeDocument/2006/relationships/image" Target="../media/image4.png"/><Relationship Id="rId9" Type="http://schemas.openxmlformats.org/officeDocument/2006/relationships/slide" Target="slide34.xml"/><Relationship Id="rId10" Type="http://schemas.openxmlformats.org/officeDocument/2006/relationships/image" Target="../media/image5.png"/><Relationship Id="rId11" Type="http://schemas.openxmlformats.org/officeDocument/2006/relationships/slide" Target="slide37.xml"/><Relationship Id="rId12" Type="http://schemas.openxmlformats.org/officeDocument/2006/relationships/image" Target="../media/image6.png"/><Relationship Id="rId13" Type="http://schemas.openxmlformats.org/officeDocument/2006/relationships/slide" Target="slide38.xml"/><Relationship Id="rId14" Type="http://schemas.openxmlformats.org/officeDocument/2006/relationships/image" Target="../media/image7.png"/><Relationship Id="rId15" Type="http://schemas.openxmlformats.org/officeDocument/2006/relationships/slide" Target="slide41.xml"/><Relationship Id="rId16" Type="http://schemas.openxmlformats.org/officeDocument/2006/relationships/image" Target="../media/image8.png"/><Relationship Id="rId17" Type="http://schemas.openxmlformats.org/officeDocument/2006/relationships/slide" Target="slide44.xml"/><Relationship Id="rId18" Type="http://schemas.openxmlformats.org/officeDocument/2006/relationships/image" Target="../media/image9.png"/><Relationship Id="rId19" Type="http://schemas.openxmlformats.org/officeDocument/2006/relationships/slide" Target="slide47.xml"/><Relationship Id="rId20" Type="http://schemas.openxmlformats.org/officeDocument/2006/relationships/image" Target="../media/image10.png"/><Relationship Id="rId21" Type="http://schemas.openxmlformats.org/officeDocument/2006/relationships/slide" Target="slide52.xml"/><Relationship Id="rId22" Type="http://schemas.openxmlformats.org/officeDocument/2006/relationships/image" Target="../media/image11.png"/><Relationship Id="rId23" Type="http://schemas.openxmlformats.org/officeDocument/2006/relationships/slide" Target="slide55.xml"/><Relationship Id="rId24" Type="http://schemas.openxmlformats.org/officeDocument/2006/relationships/image" Target="../media/image12.png"/><Relationship Id="rId25" Type="http://schemas.openxmlformats.org/officeDocument/2006/relationships/slide" Target="slide57.xml"/><Relationship Id="rId26" Type="http://schemas.openxmlformats.org/officeDocument/2006/relationships/image" Target="../media/image13.png"/><Relationship Id="rId27" Type="http://schemas.openxmlformats.org/officeDocument/2006/relationships/slide" Target="slide59.xml"/><Relationship Id="rId28" Type="http://schemas.openxmlformats.org/officeDocument/2006/relationships/image" Target="../media/image14.png"/><Relationship Id="rId29" Type="http://schemas.openxmlformats.org/officeDocument/2006/relationships/slide" Target="slide67.xml"/><Relationship Id="rId30" Type="http://schemas.openxmlformats.org/officeDocument/2006/relationships/image" Target="../media/image15.png"/><Relationship Id="rId31" Type="http://schemas.openxmlformats.org/officeDocument/2006/relationships/slide" Target="slide72.xml"/><Relationship Id="rId32" Type="http://schemas.openxmlformats.org/officeDocument/2006/relationships/image" Target="../media/image16.png"/><Relationship Id="rId3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2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2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ru.wikipedia.org/wiki/Telnet" TargetMode="External"/><Relationship Id="rId2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2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2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slideLayout" Target="../slideLayouts/slideLayout2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2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slideLayout" Target="../slideLayouts/slideLayout2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slideLayout" Target="../slideLayouts/slideLayout2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2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slideLayout" Target="../slideLayouts/slideLayout2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slideLayout" Target="../slideLayouts/slideLayout2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s://ubuntu.com/download/server" TargetMode="External"/><Relationship Id="rId3" Type="http://schemas.openxmlformats.org/officeDocument/2006/relationships/slideLayout" Target="../slideLayouts/slideLayout2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slideLayout" Target="../slideLayouts/slideLayout2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slideLayout" Target="../slideLayouts/slideLayout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slideLayout" Target="../slideLayouts/slideLayout2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slideLayout" Target="../slideLayouts/slideLayout2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slideLayout" Target="../slideLayouts/slideLayout2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08.png"/><Relationship Id="rId3" Type="http://schemas.openxmlformats.org/officeDocument/2006/relationships/image" Target="../media/image113.png"/><Relationship Id="rId4" Type="http://schemas.openxmlformats.org/officeDocument/2006/relationships/slideLayout" Target="../slideLayouts/slideLayout2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hyperlink" Target="https://sourceforge.net/projects/vcxsrv/" TargetMode="External"/><Relationship Id="rId2" Type="http://schemas.openxmlformats.org/officeDocument/2006/relationships/hyperlink" Target="https://sourceforge.net/projects/vcxsrv/" TargetMode="External"/><Relationship Id="rId3" Type="http://schemas.openxmlformats.org/officeDocument/2006/relationships/hyperlink" Target="https://sourceforge.net/projects/vcxsrv/" TargetMode="External"/><Relationship Id="rId4" Type="http://schemas.openxmlformats.org/officeDocument/2006/relationships/hyperlink" Target="https://sourceforge.net/projects/vcxsrv/" TargetMode="External"/><Relationship Id="rId5" Type="http://schemas.openxmlformats.org/officeDocument/2006/relationships/hyperlink" Target="https://sourceforge.net/projects/vcxsrv/" TargetMode="External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slideLayout" Target="../slideLayouts/slideLayout2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slideLayout" Target="../slideLayouts/slideLayout2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image" Target="../media/image119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slideLayout" Target="../slideLayouts/slideLayout29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121.png"/><Relationship Id="rId3" Type="http://schemas.openxmlformats.org/officeDocument/2006/relationships/slideLayout" Target="../slideLayouts/slideLayout29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slideLayout" Target="../slideLayouts/slideLayout29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1523880" y="257400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Lucida Console"/>
              </a:rPr>
              <a:t>Настройка и использование 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Lucida Console"/>
              </a:rPr>
              <a:t>SSH</a:t>
            </a:r>
            <a:r>
              <a:rPr b="0" lang="ru-RU" sz="2400" spc="-1" strike="noStrike">
                <a:solidFill>
                  <a:schemeClr val="dk1"/>
                </a:solidFill>
                <a:latin typeface="Lucida Console"/>
              </a:rPr>
              <a:t> - </a:t>
            </a:r>
            <a:r>
              <a:rPr b="0" lang="en-US" sz="2400" spc="-1" strike="noStrike">
                <a:solidFill>
                  <a:schemeClr val="dk1"/>
                </a:solidFill>
                <a:latin typeface="Lucida Console"/>
              </a:rPr>
              <a:t>Secure Shell</a:t>
            </a:r>
            <a:r>
              <a:rPr b="0" lang="ru-RU" sz="2400" spc="-1" strike="noStrike">
                <a:solidFill>
                  <a:schemeClr val="dk1"/>
                </a:solidFill>
                <a:latin typeface="Lucida Console"/>
              </a:rPr>
              <a:t>, сетевой протокол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0" name="TextBox 7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Установка системы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1" name="Прямоугольник 11"/>
          <p:cNvSpPr/>
          <p:nvPr/>
        </p:nvSpPr>
        <p:spPr>
          <a:xfrm>
            <a:off x="613440" y="1193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2" name="Рисунок 3" descr=""/>
          <p:cNvPicPr/>
          <p:nvPr/>
        </p:nvPicPr>
        <p:blipFill>
          <a:blip r:embed="rId1"/>
          <a:stretch/>
        </p:blipFill>
        <p:spPr>
          <a:xfrm>
            <a:off x="983520" y="1212840"/>
            <a:ext cx="5448600" cy="6282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3" name="Рисунок 6" descr=""/>
          <p:cNvPicPr/>
          <p:nvPr/>
        </p:nvPicPr>
        <p:blipFill>
          <a:blip r:embed="rId2"/>
          <a:srcRect l="22185" t="25738" r="21843" b="20431"/>
          <a:stretch/>
        </p:blipFill>
        <p:spPr>
          <a:xfrm>
            <a:off x="983520" y="2426760"/>
            <a:ext cx="3417480" cy="28404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" name="Прямоугольник 13"/>
          <p:cNvSpPr/>
          <p:nvPr/>
        </p:nvSpPr>
        <p:spPr>
          <a:xfrm>
            <a:off x="613440" y="24267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5" name="TextBox 14"/>
          <p:cNvSpPr/>
          <p:nvPr/>
        </p:nvSpPr>
        <p:spPr>
          <a:xfrm>
            <a:off x="906120" y="5391360"/>
            <a:ext cx="349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Выбираем наш образ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6" name="Рисунок 9" descr=""/>
          <p:cNvPicPr/>
          <p:nvPr/>
        </p:nvPicPr>
        <p:blipFill>
          <a:blip r:embed="rId3"/>
          <a:stretch/>
        </p:blipFill>
        <p:spPr>
          <a:xfrm>
            <a:off x="5030640" y="2055960"/>
            <a:ext cx="6906240" cy="453420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16"/>
          <p:cNvSpPr/>
          <p:nvPr/>
        </p:nvSpPr>
        <p:spPr>
          <a:xfrm>
            <a:off x="4563000" y="20559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10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8" name="TextBox 18"/>
          <p:cNvSpPr/>
          <p:nvPr/>
        </p:nvSpPr>
        <p:spPr>
          <a:xfrm>
            <a:off x="6736680" y="1686600"/>
            <a:ext cx="349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Приступаем к установке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Рисунок 4" descr=""/>
          <p:cNvPicPr/>
          <p:nvPr/>
        </p:nvPicPr>
        <p:blipFill>
          <a:blip r:embed="rId1"/>
          <a:stretch/>
        </p:blipFill>
        <p:spPr>
          <a:xfrm>
            <a:off x="2698560" y="1037880"/>
            <a:ext cx="6794280" cy="56887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0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1" name="TextBox 17"/>
          <p:cNvSpPr/>
          <p:nvPr/>
        </p:nvSpPr>
        <p:spPr>
          <a:xfrm>
            <a:off x="0" y="1333080"/>
            <a:ext cx="26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Выбираем язык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2" name="Заголовок 1"/>
          <p:cNvSpPr/>
          <p:nvPr/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3" descr=""/>
          <p:cNvPicPr/>
          <p:nvPr/>
        </p:nvPicPr>
        <p:blipFill>
          <a:blip r:embed="rId1"/>
          <a:stretch/>
        </p:blipFill>
        <p:spPr>
          <a:xfrm>
            <a:off x="2713320" y="1028160"/>
            <a:ext cx="676476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5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6" name="TextBox 9"/>
          <p:cNvSpPr/>
          <p:nvPr/>
        </p:nvSpPr>
        <p:spPr>
          <a:xfrm>
            <a:off x="0" y="1333080"/>
            <a:ext cx="2698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Выберите раскладку клавиатуры. Указывайте везде English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4" descr=""/>
          <p:cNvPicPr/>
          <p:nvPr/>
        </p:nvPicPr>
        <p:blipFill>
          <a:blip r:embed="rId1"/>
          <a:stretch/>
        </p:blipFill>
        <p:spPr>
          <a:xfrm>
            <a:off x="2722680" y="1028160"/>
            <a:ext cx="674640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9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0" name="TextBox 6"/>
          <p:cNvSpPr/>
          <p:nvPr/>
        </p:nvSpPr>
        <p:spPr>
          <a:xfrm>
            <a:off x="0" y="1327680"/>
            <a:ext cx="26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Выберем полную версию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3" descr=""/>
          <p:cNvPicPr/>
          <p:nvPr/>
        </p:nvPicPr>
        <p:blipFill>
          <a:blip r:embed="rId1"/>
          <a:stretch/>
        </p:blipFill>
        <p:spPr>
          <a:xfrm>
            <a:off x="2695680" y="1028160"/>
            <a:ext cx="680004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 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3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4" name="TextBox 8"/>
          <p:cNvSpPr/>
          <p:nvPr/>
        </p:nvSpPr>
        <p:spPr>
          <a:xfrm>
            <a:off x="0" y="1333080"/>
            <a:ext cx="2698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Настройте сеть.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По умолчанию, получение IP адреса настроено по DHCP.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6" descr=""/>
          <p:cNvPicPr/>
          <p:nvPr/>
        </p:nvPicPr>
        <p:blipFill>
          <a:blip r:embed="rId1"/>
          <a:stretch/>
        </p:blipFill>
        <p:spPr>
          <a:xfrm>
            <a:off x="2698560" y="1028160"/>
            <a:ext cx="679464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8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48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4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7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8" name="TextBox 8"/>
          <p:cNvSpPr/>
          <p:nvPr/>
        </p:nvSpPr>
        <p:spPr>
          <a:xfrm>
            <a:off x="0" y="1333080"/>
            <a:ext cx="2698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примера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9" name="TextBox 10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Установка системы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3" descr=""/>
          <p:cNvPicPr/>
          <p:nvPr/>
        </p:nvPicPr>
        <p:blipFill>
          <a:blip r:embed="rId1"/>
          <a:stretch/>
        </p:blipFill>
        <p:spPr>
          <a:xfrm>
            <a:off x="2727000" y="1028160"/>
            <a:ext cx="673776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2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3" name="TextBox 9"/>
          <p:cNvSpPr/>
          <p:nvPr/>
        </p:nvSpPr>
        <p:spPr>
          <a:xfrm>
            <a:off x="0" y="1333080"/>
            <a:ext cx="269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Если доступ в интернет у вас осуществляется через proxy-сервер, укажите его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4" descr=""/>
          <p:cNvPicPr/>
          <p:nvPr/>
        </p:nvPicPr>
        <p:blipFill>
          <a:blip r:embed="rId1"/>
          <a:stretch/>
        </p:blipFill>
        <p:spPr>
          <a:xfrm>
            <a:off x="2714400" y="1028160"/>
            <a:ext cx="676296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6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7" name="TextBox 8"/>
          <p:cNvSpPr/>
          <p:nvPr/>
        </p:nvSpPr>
        <p:spPr>
          <a:xfrm>
            <a:off x="0" y="1327680"/>
            <a:ext cx="26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Выбор адреса зеркала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Рисунок 3" descr=""/>
          <p:cNvPicPr/>
          <p:nvPr/>
        </p:nvPicPr>
        <p:blipFill>
          <a:blip r:embed="rId1"/>
          <a:stretch/>
        </p:blipFill>
        <p:spPr>
          <a:xfrm>
            <a:off x="2682360" y="1028160"/>
            <a:ext cx="682704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0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18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1" name="TextBox 8"/>
          <p:cNvSpPr/>
          <p:nvPr/>
        </p:nvSpPr>
        <p:spPr>
          <a:xfrm>
            <a:off x="0" y="1175400"/>
            <a:ext cx="26186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 этом этапе будет предложено разметить дисковое пространство.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Выбрав «</a:t>
            </a:r>
            <a:r>
              <a:rPr b="0" lang="ru-RU" sz="1600" spc="-1" strike="noStrike">
                <a:solidFill>
                  <a:schemeClr val="dk1"/>
                </a:solidFill>
                <a:latin typeface="Lucida Console"/>
              </a:rPr>
              <a:t>Use an entire disk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 установщик сам разметит диски в автоматическом режиме.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 зависимости от задач, вы можете выполнить разбивку разделов на собственное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усмотрение, выбрав «</a:t>
            </a:r>
            <a:r>
              <a:rPr b="0" lang="ru-RU" sz="1600" spc="-1" strike="noStrike">
                <a:solidFill>
                  <a:schemeClr val="dk1"/>
                </a:solidFill>
                <a:latin typeface="Lucida Console"/>
              </a:rPr>
              <a:t>Custom storage layout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Рисунок 4" descr=""/>
          <p:cNvPicPr/>
          <p:nvPr/>
        </p:nvPicPr>
        <p:blipFill>
          <a:blip r:embed="rId1"/>
          <a:stretch/>
        </p:blipFill>
        <p:spPr>
          <a:xfrm>
            <a:off x="2694240" y="1028160"/>
            <a:ext cx="680328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4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19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5" name="TextBox 8"/>
          <p:cNvSpPr/>
          <p:nvPr/>
        </p:nvSpPr>
        <p:spPr>
          <a:xfrm>
            <a:off x="0" y="1333080"/>
            <a:ext cx="26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Проверяем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Интерактивное оглавление 4"/>
          <p:cNvGrpSpPr/>
          <p:nvPr/>
        </p:nvGrpSpPr>
        <p:grpSpPr>
          <a:xfrm>
            <a:off x="1230840" y="580680"/>
            <a:ext cx="9729720" cy="5589360"/>
            <a:chOff x="1230840" y="580680"/>
            <a:chExt cx="9729720" cy="5589360"/>
          </a:xfrm>
        </p:grpSpPr>
        <p:pic>
          <p:nvPicPr>
            <p:cNvPr id="131" name="Рисунок 2" descr="">
              <a:hlinkClick r:id="rId1" action="ppaction://hlinksldjump"/>
            </p:cNvPr>
            <p:cNvPicPr/>
            <p:nvPr/>
          </p:nvPicPr>
          <p:blipFill>
            <a:blip r:embed="rId2"/>
            <a:stretch/>
          </p:blipFill>
          <p:spPr>
            <a:xfrm>
              <a:off x="1230840" y="584280"/>
              <a:ext cx="2365560" cy="13233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2" name="Рисунок 3" descr="">
              <a:hlinkClick r:id="rId3" action="ppaction://hlinksldjump"/>
            </p:cNvPr>
            <p:cNvPicPr/>
            <p:nvPr/>
          </p:nvPicPr>
          <p:blipFill>
            <a:blip r:embed="rId4"/>
            <a:stretch/>
          </p:blipFill>
          <p:spPr>
            <a:xfrm>
              <a:off x="3685680" y="580680"/>
              <a:ext cx="236556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3" name="Рисунок 4" descr="">
              <a:hlinkClick r:id="rId5" action="ppaction://hlinksldjump"/>
            </p:cNvPr>
            <p:cNvPicPr/>
            <p:nvPr/>
          </p:nvPicPr>
          <p:blipFill>
            <a:blip r:embed="rId6"/>
            <a:stretch/>
          </p:blipFill>
          <p:spPr>
            <a:xfrm>
              <a:off x="6140520" y="580680"/>
              <a:ext cx="236556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4" name="Рисунок 6" descr="">
              <a:hlinkClick r:id="rId7" action="ppaction://hlinksldjump"/>
            </p:cNvPr>
            <p:cNvPicPr/>
            <p:nvPr/>
          </p:nvPicPr>
          <p:blipFill>
            <a:blip r:embed="rId8"/>
            <a:stretch/>
          </p:blipFill>
          <p:spPr>
            <a:xfrm>
              <a:off x="8595000" y="583200"/>
              <a:ext cx="2365560" cy="132588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5" name="Рисунок 7" descr="">
              <a:hlinkClick r:id="rId9" action="ppaction://hlinksldjump"/>
            </p:cNvPr>
            <p:cNvPicPr/>
            <p:nvPr/>
          </p:nvPicPr>
          <p:blipFill>
            <a:blip r:embed="rId10"/>
            <a:stretch/>
          </p:blipFill>
          <p:spPr>
            <a:xfrm>
              <a:off x="1230840" y="2001600"/>
              <a:ext cx="2365560" cy="132804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6" name="Рисунок 8" descr="">
              <a:hlinkClick r:id="rId11" action="ppaction://hlinksldjump"/>
            </p:cNvPr>
            <p:cNvPicPr/>
            <p:nvPr/>
          </p:nvPicPr>
          <p:blipFill>
            <a:blip r:embed="rId12"/>
            <a:stretch/>
          </p:blipFill>
          <p:spPr>
            <a:xfrm>
              <a:off x="3685680" y="2002680"/>
              <a:ext cx="2365560" cy="132588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7" name="Рисунок 9" descr="">
              <a:hlinkClick r:id="rId13" action="ppaction://hlinksldjump"/>
            </p:cNvPr>
            <p:cNvPicPr/>
            <p:nvPr/>
          </p:nvPicPr>
          <p:blipFill>
            <a:blip r:embed="rId14"/>
            <a:stretch/>
          </p:blipFill>
          <p:spPr>
            <a:xfrm>
              <a:off x="6140520" y="2002320"/>
              <a:ext cx="2365560" cy="132660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8" name="Рисунок 10" descr="">
              <a:hlinkClick r:id="rId15" action="ppaction://hlinksldjump"/>
            </p:cNvPr>
            <p:cNvPicPr/>
            <p:nvPr/>
          </p:nvPicPr>
          <p:blipFill>
            <a:blip r:embed="rId16"/>
            <a:stretch/>
          </p:blipFill>
          <p:spPr>
            <a:xfrm>
              <a:off x="8596080" y="2000520"/>
              <a:ext cx="236412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39" name="Рисунок 11" descr="">
              <a:hlinkClick r:id="rId17" action="ppaction://hlinksldjump"/>
            </p:cNvPr>
            <p:cNvPicPr/>
            <p:nvPr/>
          </p:nvPicPr>
          <p:blipFill>
            <a:blip r:embed="rId18"/>
            <a:stretch/>
          </p:blipFill>
          <p:spPr>
            <a:xfrm>
              <a:off x="1230840" y="3420720"/>
              <a:ext cx="2365560" cy="132912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0" name="Рисунок 12" descr="">
              <a:hlinkClick r:id="rId19" action="ppaction://hlinksldjump"/>
            </p:cNvPr>
            <p:cNvPicPr/>
            <p:nvPr/>
          </p:nvPicPr>
          <p:blipFill>
            <a:blip r:embed="rId20"/>
            <a:stretch/>
          </p:blipFill>
          <p:spPr>
            <a:xfrm>
              <a:off x="3685680" y="3421440"/>
              <a:ext cx="2365560" cy="132732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1" name="Рисунок 13" descr="">
              <a:hlinkClick r:id="rId21" action="ppaction://hlinksldjump"/>
            </p:cNvPr>
            <p:cNvPicPr/>
            <p:nvPr/>
          </p:nvPicPr>
          <p:blipFill>
            <a:blip r:embed="rId22"/>
            <a:stretch/>
          </p:blipFill>
          <p:spPr>
            <a:xfrm>
              <a:off x="6143400" y="3420000"/>
              <a:ext cx="235944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2" name="Рисунок 14" descr="">
              <a:hlinkClick r:id="rId23" action="ppaction://hlinksldjump"/>
            </p:cNvPr>
            <p:cNvPicPr/>
            <p:nvPr/>
          </p:nvPicPr>
          <p:blipFill>
            <a:blip r:embed="rId24"/>
            <a:stretch/>
          </p:blipFill>
          <p:spPr>
            <a:xfrm>
              <a:off x="8595000" y="3420720"/>
              <a:ext cx="2365560" cy="132912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3" name="Рисунок 15" descr="">
              <a:hlinkClick r:id="rId25" action="ppaction://hlinksldjump"/>
            </p:cNvPr>
            <p:cNvPicPr/>
            <p:nvPr/>
          </p:nvPicPr>
          <p:blipFill>
            <a:blip r:embed="rId26"/>
            <a:stretch/>
          </p:blipFill>
          <p:spPr>
            <a:xfrm>
              <a:off x="1231200" y="4839480"/>
              <a:ext cx="236520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4" name="Рисунок 16" descr="">
              <a:hlinkClick r:id="rId27" action="ppaction://hlinksldjump"/>
            </p:cNvPr>
            <p:cNvPicPr/>
            <p:nvPr/>
          </p:nvPicPr>
          <p:blipFill>
            <a:blip r:embed="rId28"/>
            <a:stretch/>
          </p:blipFill>
          <p:spPr>
            <a:xfrm>
              <a:off x="3691080" y="4839480"/>
              <a:ext cx="2355120" cy="133056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5" name="Рисунок 17" descr="">
              <a:hlinkClick r:id="rId29" action="ppaction://hlinksldjump"/>
            </p:cNvPr>
            <p:cNvPicPr/>
            <p:nvPr/>
          </p:nvPicPr>
          <p:blipFill>
            <a:blip r:embed="rId30"/>
            <a:stretch/>
          </p:blipFill>
          <p:spPr>
            <a:xfrm>
              <a:off x="6140520" y="4839840"/>
              <a:ext cx="2365560" cy="132984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  <p:pic>
          <p:nvPicPr>
            <p:cNvPr id="146" name="Рисунок 18" descr="">
              <a:hlinkClick r:id="rId31" action="ppaction://hlinksldjump"/>
            </p:cNvPr>
            <p:cNvPicPr/>
            <p:nvPr/>
          </p:nvPicPr>
          <p:blipFill>
            <a:blip r:embed="rId32"/>
            <a:stretch/>
          </p:blipFill>
          <p:spPr>
            <a:xfrm>
              <a:off x="8595000" y="4842000"/>
              <a:ext cx="2365560" cy="1325880"/>
            </a:xfrm>
            <a:prstGeom prst="rect">
              <a:avLst/>
            </a:prstGeom>
            <a:ln w="3175">
              <a:solidFill>
                <a:srgbClr val="d3d3d3"/>
              </a:solidFill>
              <a:round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3" descr=""/>
          <p:cNvPicPr/>
          <p:nvPr/>
        </p:nvPicPr>
        <p:blipFill>
          <a:blip r:embed="rId1"/>
          <a:stretch/>
        </p:blipFill>
        <p:spPr>
          <a:xfrm>
            <a:off x="2696760" y="1028160"/>
            <a:ext cx="679824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8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19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9" name="TextBox 8"/>
          <p:cNvSpPr/>
          <p:nvPr/>
        </p:nvSpPr>
        <p:spPr>
          <a:xfrm>
            <a:off x="0" y="1333080"/>
            <a:ext cx="26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Подтверждаем настойки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 4" descr=""/>
          <p:cNvPicPr/>
          <p:nvPr/>
        </p:nvPicPr>
        <p:blipFill>
          <a:blip r:embed="rId1"/>
          <a:stretch/>
        </p:blipFill>
        <p:spPr>
          <a:xfrm>
            <a:off x="2689200" y="1028160"/>
            <a:ext cx="681336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2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20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3" name="TextBox 8"/>
          <p:cNvSpPr/>
          <p:nvPr/>
        </p:nvSpPr>
        <p:spPr>
          <a:xfrm>
            <a:off x="0" y="1323000"/>
            <a:ext cx="261864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Укажите имя сервера и пользовательские данные для доступа к серверу.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Вы можете выбрать любого пользователя кроме «</a:t>
            </a:r>
            <a:r>
              <a:rPr b="0" lang="ru-RU" sz="1600" spc="-1" strike="noStrike">
                <a:solidFill>
                  <a:schemeClr val="dk1"/>
                </a:solidFill>
                <a:latin typeface="Lucida Console"/>
              </a:rPr>
              <a:t>root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 и «</a:t>
            </a:r>
            <a:r>
              <a:rPr b="0" lang="ru-RU" sz="1600" spc="-1" strike="noStrike">
                <a:solidFill>
                  <a:schemeClr val="dk1"/>
                </a:solidFill>
                <a:latin typeface="Lucida Console"/>
              </a:rPr>
              <a:t>admin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», которые зарезервированы системой.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Придумайте пароль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Рисунок 3" descr=""/>
          <p:cNvPicPr/>
          <p:nvPr/>
        </p:nvPicPr>
        <p:blipFill>
          <a:blip r:embed="rId1"/>
          <a:stretch/>
        </p:blipFill>
        <p:spPr>
          <a:xfrm>
            <a:off x="2716560" y="1028160"/>
            <a:ext cx="675828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6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7" name="TextBox 8"/>
          <p:cNvSpPr/>
          <p:nvPr/>
        </p:nvSpPr>
        <p:spPr>
          <a:xfrm>
            <a:off x="0" y="1323000"/>
            <a:ext cx="2698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Отметьте установку OpenSSH Server и нажмите «</a:t>
            </a:r>
            <a:r>
              <a:rPr b="0" lang="ru-RU" sz="1600" spc="-1" strike="noStrike">
                <a:solidFill>
                  <a:schemeClr val="dk1"/>
                </a:solidFill>
                <a:latin typeface="Lucida Console"/>
              </a:rPr>
              <a:t>Done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4" descr=""/>
          <p:cNvPicPr/>
          <p:nvPr/>
        </p:nvPicPr>
        <p:blipFill>
          <a:blip r:embed="rId1"/>
          <a:stretch/>
        </p:blipFill>
        <p:spPr>
          <a:xfrm>
            <a:off x="2692440" y="1028160"/>
            <a:ext cx="680688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0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1" name="TextBox 8"/>
          <p:cNvSpPr/>
          <p:nvPr/>
        </p:nvSpPr>
        <p:spPr>
          <a:xfrm>
            <a:off x="0" y="1323000"/>
            <a:ext cx="269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Откроется список возможных дополнений. Ничего устанавливать не будем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3" descr=""/>
          <p:cNvPicPr/>
          <p:nvPr/>
        </p:nvPicPr>
        <p:blipFill>
          <a:blip r:embed="rId1"/>
          <a:stretch/>
        </p:blipFill>
        <p:spPr>
          <a:xfrm>
            <a:off x="2697480" y="1028160"/>
            <a:ext cx="679644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4" name="TextBox 7"/>
          <p:cNvSpPr/>
          <p:nvPr/>
        </p:nvSpPr>
        <p:spPr>
          <a:xfrm>
            <a:off x="0" y="1323000"/>
            <a:ext cx="2697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Ожидаем окончания установки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5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4" descr=""/>
          <p:cNvPicPr/>
          <p:nvPr/>
        </p:nvPicPr>
        <p:blipFill>
          <a:blip r:embed="rId1"/>
          <a:stretch/>
        </p:blipFill>
        <p:spPr>
          <a:xfrm>
            <a:off x="2711880" y="1028160"/>
            <a:ext cx="6768000" cy="5687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8" name="Прямоугольник 15"/>
          <p:cNvSpPr/>
          <p:nvPr/>
        </p:nvSpPr>
        <p:spPr>
          <a:xfrm>
            <a:off x="2233080" y="1028160"/>
            <a:ext cx="465120" cy="2944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9" name="TextBox 8"/>
          <p:cNvSpPr/>
          <p:nvPr/>
        </p:nvSpPr>
        <p:spPr>
          <a:xfrm>
            <a:off x="0" y="1323000"/>
            <a:ext cx="269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Логинимся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по заданному ранее логину и паролю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Готовы к работе!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7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Проверяем 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SSH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 клиент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61" name="Рисунок 3" descr=""/>
          <p:cNvPicPr/>
          <p:nvPr/>
        </p:nvPicPr>
        <p:blipFill>
          <a:blip r:embed="rId1"/>
          <a:stretch/>
        </p:blipFill>
        <p:spPr>
          <a:xfrm>
            <a:off x="3079080" y="1253880"/>
            <a:ext cx="4172040" cy="6760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62" name="TextBox 9"/>
          <p:cNvSpPr/>
          <p:nvPr/>
        </p:nvSpPr>
        <p:spPr>
          <a:xfrm>
            <a:off x="720" y="1224360"/>
            <a:ext cx="313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Убеждаемся, что у нас открыт правильный порт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SSH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63" name="Рисунок 6" descr=""/>
          <p:cNvPicPr/>
          <p:nvPr/>
        </p:nvPicPr>
        <p:blipFill>
          <a:blip r:embed="rId2"/>
          <a:stretch/>
        </p:blipFill>
        <p:spPr>
          <a:xfrm>
            <a:off x="3079080" y="2791800"/>
            <a:ext cx="7611120" cy="36864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64" name="TextBox 12"/>
          <p:cNvSpPr/>
          <p:nvPr/>
        </p:nvSpPr>
        <p:spPr>
          <a:xfrm>
            <a:off x="1080" y="2326680"/>
            <a:ext cx="31302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Служба SSH должна быть включена и работать в фоновом режиме. Если служба не работает, демон SSH не может принимать соединения. Чтобы проверить статус службы, введите эту команду: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5" name="Прямоугольник: скругленные углы 11"/>
          <p:cNvSpPr/>
          <p:nvPr/>
        </p:nvSpPr>
        <p:spPr>
          <a:xfrm>
            <a:off x="3085560" y="81108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Grep Port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66" name="Прямоугольник: скругленные углы 13"/>
          <p:cNvSpPr/>
          <p:nvPr/>
        </p:nvSpPr>
        <p:spPr>
          <a:xfrm>
            <a:off x="3094920" y="2328480"/>
            <a:ext cx="302076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service ssh status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67" name="Прямоугольник 14"/>
          <p:cNvSpPr/>
          <p:nvPr/>
        </p:nvSpPr>
        <p:spPr>
          <a:xfrm>
            <a:off x="7251840" y="12538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8" name="Прямоугольник 15"/>
          <p:cNvSpPr/>
          <p:nvPr/>
        </p:nvSpPr>
        <p:spPr>
          <a:xfrm>
            <a:off x="10690560" y="27918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040" cy="1468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9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900" spc="-1" strike="noStrike">
                <a:solidFill>
                  <a:srgbClr val="222222"/>
                </a:solidFill>
                <a:latin typeface="Calibri Light"/>
              </a:rPr>
              <a:t>Подготовка </a:t>
            </a:r>
            <a:r>
              <a:rPr b="0" lang="en-US" sz="49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br>
              <a:rPr sz="4400"/>
            </a:br>
            <a:endParaRPr b="0" lang="ru-RU" sz="49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Box 9"/>
          <p:cNvSpPr/>
          <p:nvPr/>
        </p:nvSpPr>
        <p:spPr>
          <a:xfrm>
            <a:off x="-8280" y="1031040"/>
            <a:ext cx="7407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SSH может отклонить соединение из-за ограничений брандмауэра.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Брандмауэр защищает сервер от потенциально опасных подключений.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Однако, если в системе настроен SSH, необходимо настроить брандмауэр, чтобы разрешить SSH-соединения.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71" name="Рисунок 4" descr=""/>
          <p:cNvPicPr/>
          <p:nvPr/>
        </p:nvPicPr>
        <p:blipFill>
          <a:blip r:embed="rId1"/>
          <a:stretch/>
        </p:blipFill>
        <p:spPr>
          <a:xfrm>
            <a:off x="8008560" y="2466360"/>
            <a:ext cx="3200400" cy="637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72" name="Рисунок 8" descr=""/>
          <p:cNvPicPr/>
          <p:nvPr/>
        </p:nvPicPr>
        <p:blipFill>
          <a:blip r:embed="rId2"/>
          <a:stretch/>
        </p:blipFill>
        <p:spPr>
          <a:xfrm>
            <a:off x="4295160" y="3875760"/>
            <a:ext cx="7611120" cy="1666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73" name="TextBox 13"/>
          <p:cNvSpPr/>
          <p:nvPr/>
        </p:nvSpPr>
        <p:spPr>
          <a:xfrm>
            <a:off x="0" y="3429000"/>
            <a:ext cx="42948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Когда вы пытаетесь подключиться к удаленному серверу, SSH отправляет запрос на определенный порт. Чтобы принять этот запрос, на сервере должен быть открыт порт SSH.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Если порт закрыт, сервер отказывает в соединении.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4" name="Заголовок 1"/>
          <p:cNvSpPr/>
          <p:nvPr/>
        </p:nvSpPr>
        <p:spPr>
          <a:xfrm>
            <a:off x="0" y="0"/>
            <a:ext cx="1219176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Подготовка </a:t>
            </a:r>
            <a:r>
              <a:rPr b="0" lang="en-US" sz="60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5" name="Прямоугольник: скругленные углы 11"/>
          <p:cNvSpPr/>
          <p:nvPr/>
        </p:nvSpPr>
        <p:spPr>
          <a:xfrm>
            <a:off x="8017560" y="2026080"/>
            <a:ext cx="24112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ufw allow ssh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76" name="Прямоугольник: скругленные углы 12"/>
          <p:cNvSpPr/>
          <p:nvPr/>
        </p:nvSpPr>
        <p:spPr>
          <a:xfrm>
            <a:off x="4300200" y="3430800"/>
            <a:ext cx="20455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lsof –i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: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22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77" name="TextBox 14"/>
          <p:cNvSpPr/>
          <p:nvPr/>
        </p:nvSpPr>
        <p:spPr>
          <a:xfrm>
            <a:off x="8008560" y="1031040"/>
            <a:ext cx="4090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Введите следующую команду в окне терминала, чтобы разрешить SSH-соединения: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8" name="Прямоугольник 15"/>
          <p:cNvSpPr/>
          <p:nvPr/>
        </p:nvSpPr>
        <p:spPr>
          <a:xfrm>
            <a:off x="9169560" y="4153320"/>
            <a:ext cx="614880" cy="341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79" name="Прямая соединительная линия 17"/>
          <p:cNvCxnSpPr/>
          <p:nvPr/>
        </p:nvCxnSpPr>
        <p:spPr>
          <a:xfrm>
            <a:off x="8716680" y="4315320"/>
            <a:ext cx="38484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80" name="Прямая соединительная линия 18"/>
          <p:cNvCxnSpPr/>
          <p:nvPr/>
        </p:nvCxnSpPr>
        <p:spPr>
          <a:xfrm>
            <a:off x="8716680" y="4450680"/>
            <a:ext cx="38484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281" name="TextBox 20"/>
          <p:cNvSpPr/>
          <p:nvPr/>
        </p:nvSpPr>
        <p:spPr>
          <a:xfrm>
            <a:off x="4295160" y="5551560"/>
            <a:ext cx="6327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Найдем порт 22 в выходных данных и проверим, установлено ли для него STATE значение LISTEN.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2" name="Прямоугольник 16"/>
          <p:cNvSpPr/>
          <p:nvPr/>
        </p:nvSpPr>
        <p:spPr>
          <a:xfrm>
            <a:off x="7715880" y="24840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3" name="Прямоугольник 19"/>
          <p:cNvSpPr/>
          <p:nvPr/>
        </p:nvSpPr>
        <p:spPr>
          <a:xfrm>
            <a:off x="4002120" y="38757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4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Как подключиться с 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Windows 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к 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Ubuntu Server VB.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5" name="TextBox 7"/>
          <p:cNvSpPr/>
          <p:nvPr/>
        </p:nvSpPr>
        <p:spPr>
          <a:xfrm>
            <a:off x="0" y="121284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Для проброса портов нужно знать IP адрес, который присваивается виртуальной машине. Для этого запустите виртуальную машину и выполните на ней команду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ip addr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 или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ifconfig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6" name="TextBox 8"/>
          <p:cNvSpPr/>
          <p:nvPr/>
        </p:nvSpPr>
        <p:spPr>
          <a:xfrm>
            <a:off x="0" y="185904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Если в вашей системе нет команды «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ifconfig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», то ее нужно будет установить отдельно. Для Ubuntu Linux это команда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apt-get install net-tools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87" name="Рисунок 12" descr=""/>
          <p:cNvPicPr/>
          <p:nvPr/>
        </p:nvPicPr>
        <p:blipFill>
          <a:blip r:embed="rId1"/>
          <a:stretch/>
        </p:blipFill>
        <p:spPr>
          <a:xfrm>
            <a:off x="65160" y="2505240"/>
            <a:ext cx="7649280" cy="23623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88" name="Рисунок 14" descr=""/>
          <p:cNvPicPr/>
          <p:nvPr/>
        </p:nvPicPr>
        <p:blipFill>
          <a:blip r:embed="rId2"/>
          <a:stretch/>
        </p:blipFill>
        <p:spPr>
          <a:xfrm>
            <a:off x="4505760" y="3127320"/>
            <a:ext cx="7620840" cy="2838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89" name="Прямоугольник: скругленные углы 9"/>
          <p:cNvSpPr/>
          <p:nvPr/>
        </p:nvSpPr>
        <p:spPr>
          <a:xfrm>
            <a:off x="69480" y="4897440"/>
            <a:ext cx="10702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Ip addr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90" name="Прямоугольник: скругленные углы 10"/>
          <p:cNvSpPr/>
          <p:nvPr/>
        </p:nvSpPr>
        <p:spPr>
          <a:xfrm>
            <a:off x="7786800" y="2630880"/>
            <a:ext cx="119196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ifconfig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91" name="Прямоугольник 2"/>
          <p:cNvSpPr/>
          <p:nvPr/>
        </p:nvSpPr>
        <p:spPr>
          <a:xfrm>
            <a:off x="5093280" y="3429000"/>
            <a:ext cx="1512360" cy="168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2" name="Прямоугольник 3"/>
          <p:cNvSpPr/>
          <p:nvPr/>
        </p:nvSpPr>
        <p:spPr>
          <a:xfrm>
            <a:off x="375840" y="4050720"/>
            <a:ext cx="1700280" cy="1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3" name="Прямоугольник 11"/>
          <p:cNvSpPr/>
          <p:nvPr/>
        </p:nvSpPr>
        <p:spPr>
          <a:xfrm>
            <a:off x="7421760" y="2222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79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" name="TextBox 9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После того как мы узнали IP адрес виртуальную машину нужно выключить и открыть ее настройки в программе VirtualBox.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97" name="Рисунок 10" descr=""/>
          <p:cNvPicPr/>
          <p:nvPr/>
        </p:nvPicPr>
        <p:blipFill>
          <a:blip r:embed="rId1"/>
          <a:stretch/>
        </p:blipFill>
        <p:spPr>
          <a:xfrm>
            <a:off x="2971440" y="1489680"/>
            <a:ext cx="6248880" cy="43246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98" name="Прямоугольник 4"/>
          <p:cNvSpPr/>
          <p:nvPr/>
        </p:nvSpPr>
        <p:spPr>
          <a:xfrm>
            <a:off x="2678400" y="14896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0" y="1248120"/>
            <a:ext cx="121917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111111"/>
                </a:solidFill>
                <a:latin typeface="Lucida Console"/>
              </a:rPr>
              <a:t>SSH (Secure SHell - защищенная оболочка) 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— сетевой протокол прикладного уровня, предназначенный для безопасного удаленного доступа к </a:t>
            </a:r>
            <a:r>
              <a:rPr b="1" lang="ru-RU" sz="1800" spc="-1" strike="noStrike">
                <a:solidFill>
                  <a:srgbClr val="111111"/>
                </a:solidFill>
                <a:latin typeface="Lucida Console"/>
              </a:rPr>
              <a:t>UNIX-системам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. Данный протокол эффективен тем, что шифрует всю передаваемую информацию по сети. По умолчанию, используется 22-й порт </a:t>
            </a:r>
            <a:r>
              <a:rPr b="0" lang="en-US" sz="1800" spc="-1" strike="noStrike">
                <a:solidFill>
                  <a:srgbClr val="212529"/>
                </a:solidFill>
                <a:latin typeface="Calibri"/>
              </a:rPr>
              <a:t>TCP/IP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. В основном он нужен для удаленного управления данными пользователя на сервере, запуска служебных команд, работы в консольном режиме с базами данных.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Эта служба была создана в качестве замены не зашифрованному 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1"/>
              </a:rPr>
              <a:t>Telnet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 и использует криптографические техники, чтобы обеспечить, что всё сообщение между сервером и пользователем было зашифровано.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8" name="TextBox 6"/>
          <p:cNvSpPr/>
          <p:nvPr/>
        </p:nvSpPr>
        <p:spPr>
          <a:xfrm>
            <a:off x="0" y="878040"/>
            <a:ext cx="6276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Lucida Console"/>
              </a:rPr>
              <a:t>Что он из себя представляет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9" name="TextBox 5"/>
          <p:cNvSpPr/>
          <p:nvPr/>
        </p:nvSpPr>
        <p:spPr>
          <a:xfrm>
            <a:off x="18360" y="3002400"/>
            <a:ext cx="121734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50c26"/>
                </a:solidFill>
                <a:latin typeface="Calibri"/>
              </a:rPr>
              <a:t>Информация передаётся в зашифрованном виде, таким образом повышается безопасность обмена данными, с которыми вы работаете. Соединение и аутентификация осуществляются одним из двух способов: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50c2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50c26"/>
                </a:solidFill>
                <a:latin typeface="Calibri"/>
              </a:rPr>
              <a:t>Вход по паролю. Между клиентом и сервером создаётся общий секретный ключ, с его помощью шифруется трафик.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50c2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50c26"/>
                </a:solidFill>
                <a:latin typeface="Calibri"/>
              </a:rPr>
              <a:t>Вход с помощью пары ключей. Перед первым соединением пользователь генерирует два ключа: открытый и закрытый. Они хранятся на удалённом и локальном устройствах соответственно. 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0" y="5400"/>
            <a:ext cx="12191760" cy="812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Кратко про </a:t>
            </a: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SSH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0" name="TextBox 9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В настройках виртуальной машины нужно открыть раздел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Сеть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», открыть дополнительные настройки и перейти к пробросу портов.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01" name="Рисунок 3" descr=""/>
          <p:cNvPicPr/>
          <p:nvPr/>
        </p:nvPicPr>
        <p:blipFill>
          <a:blip r:embed="rId1"/>
          <a:stretch/>
        </p:blipFill>
        <p:spPr>
          <a:xfrm>
            <a:off x="2709360" y="1489680"/>
            <a:ext cx="6773040" cy="5038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02" name="Прямоугольник 4"/>
          <p:cNvSpPr/>
          <p:nvPr/>
        </p:nvSpPr>
        <p:spPr>
          <a:xfrm>
            <a:off x="2416320" y="14896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4" name="TextBox 9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После этого откроется окно для проброса портов. Здесь нужно нажать на кнопку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Добавить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и заполнить следующие данные: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5" name="TextBox 7"/>
          <p:cNvSpPr/>
          <p:nvPr/>
        </p:nvSpPr>
        <p:spPr>
          <a:xfrm>
            <a:off x="0" y="1556280"/>
            <a:ext cx="48657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Имя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SSH.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Протокол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TCP.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Адрес хоста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оставляем пустым или указываем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127.0.0.1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Порт хоста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любой свободный порт на вашей основной системе, например,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Адрес гостя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IP адрес, который был присвоен вашей виртуальной машине. В нашем случае это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1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0.0.2.15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chemeClr val="dk1"/>
                </a:solidFill>
                <a:latin typeface="Lucida Console"/>
              </a:rPr>
              <a:t>Порт гостя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: порт SSH на виртуальной машине, по умолчанию –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6" name="TextBox 10"/>
          <p:cNvSpPr/>
          <p:nvPr/>
        </p:nvSpPr>
        <p:spPr>
          <a:xfrm>
            <a:off x="0" y="4695480"/>
            <a:ext cx="4865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После проброса порта закрываем все окна с помощью кнопки «</a:t>
            </a:r>
            <a:r>
              <a:rPr b="1" lang="ru-RU" sz="1800" spc="-1" strike="noStrike">
                <a:solidFill>
                  <a:schemeClr val="dk1"/>
                </a:solidFill>
                <a:latin typeface="Lucida Console"/>
              </a:rPr>
              <a:t>ОК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07" name="Рисунок 3" descr=""/>
          <p:cNvPicPr/>
          <p:nvPr/>
        </p:nvPicPr>
        <p:blipFill>
          <a:blip r:embed="rId1"/>
          <a:stretch/>
        </p:blipFill>
        <p:spPr>
          <a:xfrm>
            <a:off x="5016240" y="1489680"/>
            <a:ext cx="6773040" cy="50486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08" name="Прямоугольник 6"/>
          <p:cNvSpPr/>
          <p:nvPr/>
        </p:nvSpPr>
        <p:spPr>
          <a:xfrm>
            <a:off x="4719600" y="14896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0" name="TextBox 8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начала, чтобы сервер не запрещал нам доступ с клиентской машины с сообщением «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Permission denied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» нам нужно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1" name="TextBox 6"/>
          <p:cNvSpPr/>
          <p:nvPr/>
        </p:nvSpPr>
        <p:spPr>
          <a:xfrm>
            <a:off x="0" y="121284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Открываем настройки на машине-сервере </a:t>
            </a:r>
            <a:r>
              <a:rPr b="0" lang="en-US" sz="1800" spc="-1" strike="noStrike">
                <a:solidFill>
                  <a:srgbClr val="000000"/>
                </a:solidFill>
                <a:latin typeface="Segoe UI"/>
              </a:rPr>
              <a:t>SSH: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12" name="Рисунок 12" descr=""/>
          <p:cNvPicPr/>
          <p:nvPr/>
        </p:nvPicPr>
        <p:blipFill>
          <a:blip r:embed="rId1"/>
          <a:stretch/>
        </p:blipFill>
        <p:spPr>
          <a:xfrm>
            <a:off x="4017600" y="1606320"/>
            <a:ext cx="7630200" cy="4410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13" name="TextBox 14"/>
          <p:cNvSpPr/>
          <p:nvPr/>
        </p:nvSpPr>
        <p:spPr>
          <a:xfrm>
            <a:off x="0" y="2700000"/>
            <a:ext cx="4358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и редактируем параметр</a:t>
            </a:r>
            <a:r>
              <a:rPr b="0" lang="en-US" sz="1800" spc="-1" strike="noStrike">
                <a:solidFill>
                  <a:srgbClr val="000000"/>
                </a:solidFill>
                <a:latin typeface="Segoe U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PermitRootLogin</a:t>
            </a:r>
            <a:r>
              <a:rPr b="0" lang="ru-RU" sz="1800" spc="-1" strike="noStrike">
                <a:solidFill>
                  <a:schemeClr val="lt1"/>
                </a:solidFill>
                <a:latin typeface="Lucida Console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— </a:t>
            </a: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задаем</a:t>
            </a:r>
            <a:r>
              <a:rPr b="0" lang="en-US" sz="1800" spc="-1" strike="noStrike">
                <a:solidFill>
                  <a:srgbClr val="000000"/>
                </a:solidFill>
                <a:latin typeface="Segoe U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значение 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yes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4" name="TextBox 16"/>
          <p:cNvSpPr/>
          <p:nvPr/>
        </p:nvSpPr>
        <p:spPr>
          <a:xfrm>
            <a:off x="0" y="5322240"/>
            <a:ext cx="4017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* если параметр закомментирован, снимаем комментарий.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5" name="TextBox 18"/>
          <p:cNvSpPr/>
          <p:nvPr/>
        </p:nvSpPr>
        <p:spPr>
          <a:xfrm>
            <a:off x="0" y="601452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** по умолчанию, значение может быть </a:t>
            </a:r>
            <a:r>
              <a:rPr b="1" lang="ru-RU" sz="1800" spc="-1" strike="noStrike">
                <a:solidFill>
                  <a:schemeClr val="dk1"/>
                </a:solidFill>
                <a:latin typeface="Lucida Console"/>
              </a:rPr>
              <a:t>without-password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или </a:t>
            </a:r>
            <a:r>
              <a:rPr b="1" lang="ru-RU" sz="1800" spc="-1" strike="noStrike">
                <a:solidFill>
                  <a:srgbClr val="000000"/>
                </a:solidFill>
                <a:latin typeface="Lucida Console"/>
              </a:rPr>
              <a:t>prohibit-password</a:t>
            </a:r>
            <a:r>
              <a:rPr b="0" lang="ru-RU" sz="1800" spc="-1" strike="noStrike">
                <a:solidFill>
                  <a:srgbClr val="000000"/>
                </a:solidFill>
                <a:latin typeface="Lucida Console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— оно разрешает вход для root средствами GSSAPI (не парольной аутентификации), например, смарт-карты или отпечатка пальца.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6" name="Прямоугольник: скругленные углы 9"/>
          <p:cNvSpPr/>
          <p:nvPr/>
        </p:nvSpPr>
        <p:spPr>
          <a:xfrm>
            <a:off x="78120" y="3674880"/>
            <a:ext cx="27770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# 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PermitRootLogin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 yes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7" name="Прямоугольник: скругленные углы 11"/>
          <p:cNvSpPr/>
          <p:nvPr/>
        </p:nvSpPr>
        <p:spPr>
          <a:xfrm>
            <a:off x="71640" y="165024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nano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8" name="Прямоугольник 10"/>
          <p:cNvSpPr/>
          <p:nvPr/>
        </p:nvSpPr>
        <p:spPr>
          <a:xfrm>
            <a:off x="11648520" y="16063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Проброс портов.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0" name="TextBox 11"/>
          <p:cNvSpPr/>
          <p:nvPr/>
        </p:nvSpPr>
        <p:spPr>
          <a:xfrm>
            <a:off x="0" y="84348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Перезапускаем </a:t>
            </a:r>
            <a:r>
              <a:rPr b="0" lang="en-US" sz="1800" spc="-1" strike="noStrike">
                <a:solidFill>
                  <a:srgbClr val="000000"/>
                </a:solidFill>
                <a:latin typeface="Segoe UI"/>
              </a:rPr>
              <a:t>ssh server: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21" name="Рисунок 9" descr=""/>
          <p:cNvPicPr/>
          <p:nvPr/>
        </p:nvPicPr>
        <p:blipFill>
          <a:blip r:embed="rId1"/>
          <a:stretch/>
        </p:blipFill>
        <p:spPr>
          <a:xfrm>
            <a:off x="208080" y="1840680"/>
            <a:ext cx="7649280" cy="1123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22" name="Прямоугольник: скругленные углы 7"/>
          <p:cNvSpPr/>
          <p:nvPr/>
        </p:nvSpPr>
        <p:spPr>
          <a:xfrm>
            <a:off x="214560" y="1214640"/>
            <a:ext cx="545940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service ssh restart || service sshd restart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23" name="TextBox 5"/>
          <p:cNvSpPr/>
          <p:nvPr/>
        </p:nvSpPr>
        <p:spPr>
          <a:xfrm>
            <a:off x="0" y="3059640"/>
            <a:ext cx="6694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"/>
              </a:rPr>
              <a:t>Теперь мы сможем залогиниться через клиента, продолжим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4" name="Прямоугольник 6"/>
          <p:cNvSpPr/>
          <p:nvPr/>
        </p:nvSpPr>
        <p:spPr>
          <a:xfrm>
            <a:off x="7857720" y="18406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Рисунок 5" descr=""/>
          <p:cNvPicPr/>
          <p:nvPr/>
        </p:nvPicPr>
        <p:blipFill>
          <a:blip r:embed="rId1"/>
          <a:stretch/>
        </p:blipFill>
        <p:spPr>
          <a:xfrm>
            <a:off x="4549320" y="718200"/>
            <a:ext cx="7449120" cy="6067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26" name="TextBox 11"/>
          <p:cNvSpPr/>
          <p:nvPr/>
        </p:nvSpPr>
        <p:spPr>
          <a:xfrm>
            <a:off x="0" y="3105720"/>
            <a:ext cx="4548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Установка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OPENSSH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Запускаем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PowerShell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от имени администратора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7" name="Прямоугольник 6"/>
          <p:cNvSpPr/>
          <p:nvPr/>
        </p:nvSpPr>
        <p:spPr>
          <a:xfrm>
            <a:off x="4256640" y="7182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767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Подключение. </a:t>
            </a: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OPENSSH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Подключение. </a:t>
            </a: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OPENSSH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0" name="TextBox 9"/>
          <p:cNvSpPr/>
          <p:nvPr/>
        </p:nvSpPr>
        <p:spPr>
          <a:xfrm>
            <a:off x="0" y="117684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Segoe UI"/>
              </a:rPr>
              <a:t>Для проверки доступности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OpenSSH</a:t>
            </a:r>
            <a:r>
              <a:rPr b="0" lang="ru-RU" sz="1800" spc="-1" strike="noStrike">
                <a:solidFill>
                  <a:srgbClr val="171717"/>
                </a:solidFill>
                <a:latin typeface="Segoe UI"/>
              </a:rPr>
              <a:t> выполняем</a:t>
            </a:r>
            <a:r>
              <a:rPr b="0" lang="en-US" sz="1800" spc="-1" strike="noStrike">
                <a:solidFill>
                  <a:srgbClr val="171717"/>
                </a:solidFill>
                <a:latin typeface="Segoe UI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31" name="Рисунок 7" descr=""/>
          <p:cNvPicPr/>
          <p:nvPr/>
        </p:nvPicPr>
        <p:blipFill>
          <a:blip r:embed="rId1"/>
          <a:stretch/>
        </p:blipFill>
        <p:spPr>
          <a:xfrm>
            <a:off x="2009160" y="1915200"/>
            <a:ext cx="8173080" cy="21146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32" name="TextBox 12"/>
          <p:cNvSpPr/>
          <p:nvPr/>
        </p:nvSpPr>
        <p:spPr>
          <a:xfrm>
            <a:off x="9000" y="403056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Segoe UI"/>
              </a:rPr>
              <a:t>Затем установите нужный серверный или клиентский компонент: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33" name="Рисунок 16" descr=""/>
          <p:cNvPicPr/>
          <p:nvPr/>
        </p:nvPicPr>
        <p:blipFill>
          <a:blip r:embed="rId2"/>
          <a:stretch/>
        </p:blipFill>
        <p:spPr>
          <a:xfrm>
            <a:off x="2018880" y="5436360"/>
            <a:ext cx="8163720" cy="885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34" name="Прямоугольник: скругленные углы 10"/>
          <p:cNvSpPr/>
          <p:nvPr/>
        </p:nvSpPr>
        <p:spPr>
          <a:xfrm>
            <a:off x="33480" y="1545120"/>
            <a:ext cx="8263440" cy="370080"/>
          </a:xfrm>
          <a:prstGeom prst="roundRect">
            <a:avLst>
              <a:gd name="adj" fmla="val 16667"/>
            </a:avLst>
          </a:prstGeom>
          <a:solidFill>
            <a:srgbClr val="012456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d8d91e"/>
                </a:solidFill>
                <a:latin typeface="Lucida Console"/>
              </a:rPr>
              <a:t>Get-WindowsCapability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 </a:t>
            </a:r>
            <a:r>
              <a:rPr b="0" lang="en-US" sz="1600" spc="-1" strike="noStrike">
                <a:solidFill>
                  <a:srgbClr val="7c7b76"/>
                </a:solidFill>
                <a:latin typeface="Lucida Console"/>
              </a:rPr>
              <a:t>-Online 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| </a:t>
            </a:r>
            <a:r>
              <a:rPr b="0" lang="en-US" sz="1600" spc="-1" strike="noStrike">
                <a:solidFill>
                  <a:srgbClr val="d8d91e"/>
                </a:solidFill>
                <a:latin typeface="Lucida Console"/>
              </a:rPr>
              <a:t>Where-Object 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Name </a:t>
            </a:r>
            <a:r>
              <a:rPr b="0" lang="en-US" sz="1600" spc="-1" strike="noStrike">
                <a:solidFill>
                  <a:srgbClr val="7c7b76"/>
                </a:solidFill>
                <a:latin typeface="Lucida Console"/>
              </a:rPr>
              <a:t>-like </a:t>
            </a:r>
            <a:r>
              <a:rPr b="0" lang="en-US" sz="1600" spc="-1" strike="noStrike">
                <a:solidFill>
                  <a:srgbClr val="005765"/>
                </a:solidFill>
                <a:latin typeface="Lucida Console"/>
              </a:rPr>
              <a:t>'OpenSSH*'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5" name="Прямоугольник: скругленные углы 11"/>
          <p:cNvSpPr/>
          <p:nvPr/>
        </p:nvSpPr>
        <p:spPr>
          <a:xfrm>
            <a:off x="38160" y="4401360"/>
            <a:ext cx="7653960" cy="370080"/>
          </a:xfrm>
          <a:prstGeom prst="roundRect">
            <a:avLst>
              <a:gd name="adj" fmla="val 16667"/>
            </a:avLst>
          </a:prstGeom>
          <a:solidFill>
            <a:srgbClr val="012456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d8d91e"/>
                </a:solidFill>
                <a:latin typeface="Lucida Console"/>
              </a:rPr>
              <a:t>Add-WindowsCapability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 </a:t>
            </a:r>
            <a:r>
              <a:rPr b="0" lang="en-US" sz="1600" spc="-1" strike="noStrike">
                <a:solidFill>
                  <a:srgbClr val="485668"/>
                </a:solidFill>
                <a:latin typeface="Lucida Console"/>
              </a:rPr>
              <a:t>-Online </a:t>
            </a:r>
            <a:r>
              <a:rPr b="0" lang="en-US" sz="1600" spc="-1" strike="noStrike">
                <a:solidFill>
                  <a:srgbClr val="4e5a68"/>
                </a:solidFill>
                <a:latin typeface="Lucida Console"/>
              </a:rPr>
              <a:t>-Name 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OpenSSH.Client~~~~0.0.1.0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6" name="Прямоугольник: скругленные углы 13"/>
          <p:cNvSpPr/>
          <p:nvPr/>
        </p:nvSpPr>
        <p:spPr>
          <a:xfrm>
            <a:off x="29880" y="4920840"/>
            <a:ext cx="7653960" cy="370080"/>
          </a:xfrm>
          <a:prstGeom prst="roundRect">
            <a:avLst>
              <a:gd name="adj" fmla="val 16667"/>
            </a:avLst>
          </a:prstGeom>
          <a:solidFill>
            <a:srgbClr val="012456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d8d91e"/>
                </a:solidFill>
                <a:latin typeface="Lucida Console"/>
              </a:rPr>
              <a:t>Add-WindowsCapability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 </a:t>
            </a:r>
            <a:r>
              <a:rPr b="0" lang="en-US" sz="1600" spc="-1" strike="noStrike">
                <a:solidFill>
                  <a:srgbClr val="485668"/>
                </a:solidFill>
                <a:latin typeface="Lucida Console"/>
              </a:rPr>
              <a:t>-Online </a:t>
            </a:r>
            <a:r>
              <a:rPr b="0" lang="en-US" sz="1600" spc="-1" strike="noStrike">
                <a:solidFill>
                  <a:srgbClr val="4e5a68"/>
                </a:solidFill>
                <a:latin typeface="Lucida Console"/>
              </a:rPr>
              <a:t>-Name 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OpenSSH.Server~~~~0.0.1.0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7" name="Прямоугольник 14"/>
          <p:cNvSpPr/>
          <p:nvPr/>
        </p:nvSpPr>
        <p:spPr>
          <a:xfrm>
            <a:off x="10182960" y="19148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8" name="Прямоугольник 15"/>
          <p:cNvSpPr/>
          <p:nvPr/>
        </p:nvSpPr>
        <p:spPr>
          <a:xfrm>
            <a:off x="10182960" y="54363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8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Логинимся через клиентскую машину. </a:t>
            </a:r>
            <a:r>
              <a:rPr b="0" lang="en-US" sz="1800" spc="-1" strike="noStrike">
                <a:solidFill>
                  <a:srgbClr val="333333"/>
                </a:solidFill>
                <a:latin typeface="Roboto"/>
              </a:rPr>
              <a:t>OpenSSH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0" name="TextBox 10"/>
          <p:cNvSpPr/>
          <p:nvPr/>
        </p:nvSpPr>
        <p:spPr>
          <a:xfrm>
            <a:off x="0" y="121284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Нажимаем сочетание клавиш </a:t>
            </a:r>
            <a:r>
              <a:rPr b="0" lang="en-US" sz="1800" spc="-1" strike="noStrike">
                <a:solidFill>
                  <a:srgbClr val="333333"/>
                </a:solidFill>
                <a:latin typeface="Roboto"/>
              </a:rPr>
              <a:t>WIN +R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41" name="Рисунок 4" descr=""/>
          <p:cNvPicPr/>
          <p:nvPr/>
        </p:nvPicPr>
        <p:blipFill>
          <a:blip r:embed="rId1"/>
          <a:stretch/>
        </p:blipFill>
        <p:spPr>
          <a:xfrm>
            <a:off x="113040" y="1582200"/>
            <a:ext cx="4105440" cy="1990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42" name="TextBox 15"/>
          <p:cNvSpPr/>
          <p:nvPr/>
        </p:nvSpPr>
        <p:spPr>
          <a:xfrm>
            <a:off x="0" y="360936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Выполняем 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cmd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3" name="TextBox 17"/>
          <p:cNvSpPr/>
          <p:nvPr/>
        </p:nvSpPr>
        <p:spPr>
          <a:xfrm>
            <a:off x="0" y="4014720"/>
            <a:ext cx="6258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Поскольку порт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на основной системе был проброшен на порт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на виртуальной машине, то для подключения по SSH нам нужно выполнить следующую команду: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4" name="TextBox 18"/>
          <p:cNvSpPr/>
          <p:nvPr/>
        </p:nvSpPr>
        <p:spPr>
          <a:xfrm>
            <a:off x="-5400" y="5645160"/>
            <a:ext cx="592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Готово, можно приступать к работе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45" name="Рисунок 22" descr=""/>
          <p:cNvPicPr/>
          <p:nvPr/>
        </p:nvPicPr>
        <p:blipFill>
          <a:blip r:embed="rId2"/>
          <a:stretch/>
        </p:blipFill>
        <p:spPr>
          <a:xfrm>
            <a:off x="6041880" y="1582200"/>
            <a:ext cx="5305680" cy="4381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46" name="Прямоугольник: скругленные углы 9"/>
          <p:cNvSpPr/>
          <p:nvPr/>
        </p:nvSpPr>
        <p:spPr>
          <a:xfrm>
            <a:off x="132840" y="5253120"/>
            <a:ext cx="33865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ssh user@localhost -p 2222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47" name="Прямоугольник 11"/>
          <p:cNvSpPr/>
          <p:nvPr/>
        </p:nvSpPr>
        <p:spPr>
          <a:xfrm>
            <a:off x="4218840" y="1601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8" name="Прямоугольник 12"/>
          <p:cNvSpPr/>
          <p:nvPr/>
        </p:nvSpPr>
        <p:spPr>
          <a:xfrm>
            <a:off x="5748840" y="15786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0" y="5040"/>
            <a:ext cx="12191760" cy="838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Подключение. </a:t>
            </a: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OPENSSH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Box 9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Как альтернативу подключению через </a:t>
            </a:r>
            <a:r>
              <a:rPr b="0" lang="en-US" sz="1800" spc="-1" strike="noStrike">
                <a:solidFill>
                  <a:srgbClr val="333333"/>
                </a:solidFill>
                <a:latin typeface="Roboto"/>
              </a:rPr>
              <a:t>OpenSSH 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можно использовать клиент PuTTY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1" name="TextBox 11"/>
          <p:cNvSpPr/>
          <p:nvPr/>
        </p:nvSpPr>
        <p:spPr>
          <a:xfrm>
            <a:off x="0" y="1212840"/>
            <a:ext cx="4740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Аналогичным способом выполняется подключение с помощью 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PuTTY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. В поле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Host Name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указываем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localhost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», а в поле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Port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—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», жмем «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open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52" name="Рисунок 7" descr=""/>
          <p:cNvPicPr/>
          <p:nvPr/>
        </p:nvPicPr>
        <p:blipFill>
          <a:blip r:embed="rId1"/>
          <a:stretch/>
        </p:blipFill>
        <p:spPr>
          <a:xfrm>
            <a:off x="4746960" y="1212840"/>
            <a:ext cx="6096600" cy="4734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53" name="TextBox 19"/>
          <p:cNvSpPr/>
          <p:nvPr/>
        </p:nvSpPr>
        <p:spPr>
          <a:xfrm>
            <a:off x="4740840" y="5947200"/>
            <a:ext cx="474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Готово, можно приступать к работе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54" name="Рисунок 3" descr=""/>
          <p:cNvPicPr/>
          <p:nvPr/>
        </p:nvPicPr>
        <p:blipFill>
          <a:blip r:embed="rId2"/>
          <a:stretch/>
        </p:blipFill>
        <p:spPr>
          <a:xfrm>
            <a:off x="222120" y="2496960"/>
            <a:ext cx="4295880" cy="41911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55" name="Прямоугольник 8"/>
          <p:cNvSpPr/>
          <p:nvPr/>
        </p:nvSpPr>
        <p:spPr>
          <a:xfrm>
            <a:off x="4518360" y="64080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6" name="Прямоугольник 10"/>
          <p:cNvSpPr/>
          <p:nvPr/>
        </p:nvSpPr>
        <p:spPr>
          <a:xfrm>
            <a:off x="10843920" y="12128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0" y="-3960"/>
            <a:ext cx="12191760" cy="84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Подключение</a:t>
            </a:r>
            <a:r>
              <a:rPr b="0" lang="ru-RU" sz="4400" spc="-1" strike="noStrike">
                <a:solidFill>
                  <a:srgbClr val="111111"/>
                </a:solidFill>
                <a:latin typeface="-apple-system"/>
              </a:rPr>
              <a:t>. </a:t>
            </a:r>
            <a:r>
              <a:rPr b="0" lang="en-US" sz="4400" spc="-1" strike="noStrike">
                <a:solidFill>
                  <a:srgbClr val="111111"/>
                </a:solidFill>
                <a:latin typeface="Calibri Light"/>
              </a:rPr>
              <a:t>PuTTy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Рисунок 17" descr=""/>
          <p:cNvPicPr/>
          <p:nvPr/>
        </p:nvPicPr>
        <p:blipFill>
          <a:blip r:embed="rId1"/>
          <a:stretch/>
        </p:blipFill>
        <p:spPr>
          <a:xfrm>
            <a:off x="4387320" y="1091880"/>
            <a:ext cx="4124520" cy="2028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59" name="Прямоугольник 3"/>
          <p:cNvSpPr/>
          <p:nvPr/>
        </p:nvSpPr>
        <p:spPr>
          <a:xfrm>
            <a:off x="4094640" y="1124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0" name="TextBox 11"/>
          <p:cNvSpPr/>
          <p:nvPr/>
        </p:nvSpPr>
        <p:spPr>
          <a:xfrm>
            <a:off x="0" y="1801080"/>
            <a:ext cx="4470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Вам следует использовать Windows 10 версии 2004 и выше (сборка 19041 и выше) или Windows 11.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1" name="TextBox 13"/>
          <p:cNvSpPr/>
          <p:nvPr/>
        </p:nvSpPr>
        <p:spPr>
          <a:xfrm>
            <a:off x="-30600" y="1091880"/>
            <a:ext cx="4178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Предварительные требования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2" name="TextBox 15"/>
          <p:cNvSpPr/>
          <p:nvPr/>
        </p:nvSpPr>
        <p:spPr>
          <a:xfrm>
            <a:off x="0" y="2724480"/>
            <a:ext cx="4470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Чтобы проверить версию и номер сборки Windows, нажмите клавиши </a:t>
            </a:r>
            <a:r>
              <a:rPr b="1" lang="ru-RU" sz="1800" spc="-1" strike="noStrike">
                <a:solidFill>
                  <a:srgbClr val="171717"/>
                </a:solidFill>
                <a:latin typeface="Calibri"/>
              </a:rPr>
              <a:t>WIN+R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63" name="Рисунок 19" descr=""/>
          <p:cNvPicPr/>
          <p:nvPr/>
        </p:nvPicPr>
        <p:blipFill>
          <a:blip r:embed="rId2"/>
          <a:stretch/>
        </p:blipFill>
        <p:spPr>
          <a:xfrm>
            <a:off x="4471200" y="3201120"/>
            <a:ext cx="4038840" cy="21812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64" name="Прямоугольник 20"/>
          <p:cNvSpPr/>
          <p:nvPr/>
        </p:nvSpPr>
        <p:spPr>
          <a:xfrm>
            <a:off x="4178520" y="32112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0" y="-540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en-US" sz="4400" spc="-1" strike="noStrike">
                <a:solidFill>
                  <a:srgbClr val="111111"/>
                </a:solidFill>
                <a:latin typeface="Calibri Light"/>
              </a:rPr>
              <a:t>Windows Subsystem for Linux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Рисунок 9" descr=""/>
          <p:cNvPicPr/>
          <p:nvPr/>
        </p:nvPicPr>
        <p:blipFill>
          <a:blip r:embed="rId1"/>
          <a:stretch/>
        </p:blipFill>
        <p:spPr>
          <a:xfrm>
            <a:off x="4471200" y="920520"/>
            <a:ext cx="7506360" cy="57632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67" name="Прямоугольник 3"/>
          <p:cNvSpPr/>
          <p:nvPr/>
        </p:nvSpPr>
        <p:spPr>
          <a:xfrm>
            <a:off x="4178520" y="9205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8" name="TextBox 11"/>
          <p:cNvSpPr/>
          <p:nvPr/>
        </p:nvSpPr>
        <p:spPr>
          <a:xfrm>
            <a:off x="0" y="1801080"/>
            <a:ext cx="4470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Запускаем </a:t>
            </a:r>
            <a:r>
              <a:rPr b="0" lang="en-US" sz="1800" spc="-1" strike="noStrike">
                <a:solidFill>
                  <a:srgbClr val="171717"/>
                </a:solidFill>
                <a:latin typeface="Calibri"/>
              </a:rPr>
              <a:t>PowerShell</a:t>
            </a: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 от имени админинстратора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69" name="Рисунок 4" descr=""/>
          <p:cNvPicPr/>
          <p:nvPr/>
        </p:nvPicPr>
        <p:blipFill>
          <a:blip r:embed="rId2"/>
          <a:stretch/>
        </p:blipFill>
        <p:spPr>
          <a:xfrm>
            <a:off x="4462920" y="4464360"/>
            <a:ext cx="7477920" cy="22194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70" name="TextBox 10"/>
          <p:cNvSpPr/>
          <p:nvPr/>
        </p:nvSpPr>
        <p:spPr>
          <a:xfrm>
            <a:off x="0" y="4755600"/>
            <a:ext cx="400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Используем команду и перезапускаем систему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1" name="Прямоугольник: скругленные углы 14"/>
          <p:cNvSpPr/>
          <p:nvPr/>
        </p:nvSpPr>
        <p:spPr>
          <a:xfrm>
            <a:off x="1409400" y="5482800"/>
            <a:ext cx="1182600" cy="370080"/>
          </a:xfrm>
          <a:prstGeom prst="roundRect">
            <a:avLst>
              <a:gd name="adj" fmla="val 16667"/>
            </a:avLst>
          </a:prstGeom>
          <a:solidFill>
            <a:srgbClr val="012456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rgbClr val="eac42d"/>
                </a:solidFill>
                <a:latin typeface="SFMono-Regular"/>
              </a:rPr>
              <a:t>wsl</a:t>
            </a:r>
            <a:r>
              <a:rPr b="0" lang="en-US" sz="1600" spc="-1" strike="noStrike">
                <a:solidFill>
                  <a:srgbClr val="006881"/>
                </a:solidFill>
                <a:latin typeface="SFMono-Regular"/>
              </a:rPr>
              <a:t> --install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72" name="TextBox 17"/>
          <p:cNvSpPr/>
          <p:nvPr/>
        </p:nvSpPr>
        <p:spPr>
          <a:xfrm>
            <a:off x="0" y="5934600"/>
            <a:ext cx="4425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Эта команда включит функции, необходимые для запуска WSL и установки дистрибутива Ubuntu для Linux.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3" name="Прямоугольник 12"/>
          <p:cNvSpPr/>
          <p:nvPr/>
        </p:nvSpPr>
        <p:spPr>
          <a:xfrm>
            <a:off x="4178520" y="44751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4" name="Заголовок 1"/>
          <p:cNvSpPr/>
          <p:nvPr/>
        </p:nvSpPr>
        <p:spPr>
          <a:xfrm>
            <a:off x="0" y="-2880"/>
            <a:ext cx="121917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en-US" sz="6000" spc="-1" strike="noStrike">
                <a:solidFill>
                  <a:srgbClr val="111111"/>
                </a:solidFill>
                <a:latin typeface="Calibri Light"/>
              </a:rPr>
              <a:t>Windows Subsystem for Linux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40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chemeClr val="dk1"/>
                </a:solidFill>
                <a:latin typeface="Calibri Light"/>
              </a:rPr>
              <a:t>Для чего нужен </a:t>
            </a:r>
            <a:r>
              <a:rPr b="0" lang="en-US" sz="5400" spc="-1" strike="noStrike">
                <a:solidFill>
                  <a:schemeClr val="dk1"/>
                </a:solidFill>
                <a:latin typeface="Calibri Light"/>
              </a:rPr>
              <a:t>SSH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0" y="941040"/>
            <a:ext cx="121917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Передачи данных (почта, видео, изображения и другие файлы) через защищённое соединение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Удалённого запуска программ и выполнения команд на сервере через командную строку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Сжатия файлов для удобной передачи данных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Переадресации портов и передачи шифрованного трафика между портами разных машин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Заголовок 1"/>
          <p:cNvSpPr/>
          <p:nvPr/>
        </p:nvSpPr>
        <p:spPr>
          <a:xfrm>
            <a:off x="0" y="2972520"/>
            <a:ext cx="1219176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Базовый синтаксис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4" name="TextBox 9"/>
          <p:cNvSpPr/>
          <p:nvPr/>
        </p:nvSpPr>
        <p:spPr>
          <a:xfrm>
            <a:off x="0" y="3913560"/>
            <a:ext cx="6280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44444"/>
                </a:solidFill>
                <a:latin typeface="Calibri"/>
              </a:rPr>
              <a:t>Синтаксис команды выглядит следующим образом: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5" name="Прямоугольник: скругленные углы 10"/>
          <p:cNvSpPr/>
          <p:nvPr/>
        </p:nvSpPr>
        <p:spPr>
          <a:xfrm>
            <a:off x="148680" y="4398120"/>
            <a:ext cx="57034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rgbClr val="339966"/>
                </a:solidFill>
                <a:latin typeface="Lucida Console"/>
              </a:rPr>
              <a:t>ssh</a:t>
            </a:r>
            <a:r>
              <a:rPr b="0" lang="ru-RU" sz="1600" spc="-1" strike="noStrike">
                <a:solidFill>
                  <a:srgbClr val="444444"/>
                </a:solidFill>
                <a:latin typeface="Lucida Console"/>
              </a:rPr>
              <a:t> </a:t>
            </a:r>
            <a:r>
              <a:rPr b="0" lang="ru-RU" sz="1600" spc="-1" strike="noStrike">
                <a:solidFill>
                  <a:srgbClr val="99cc00"/>
                </a:solidFill>
                <a:latin typeface="Lucida Console"/>
              </a:rPr>
              <a:t>[опции] </a:t>
            </a:r>
            <a:r>
              <a:rPr b="0" lang="ru-RU" sz="1600" spc="-1" strike="noStrike">
                <a:solidFill>
                  <a:srgbClr val="993366"/>
                </a:solidFill>
                <a:latin typeface="Lucida Console"/>
              </a:rPr>
              <a:t>имя пользователя</a:t>
            </a:r>
            <a:r>
              <a:rPr b="0" lang="ru-RU" sz="1600" spc="-1" strike="noStrike">
                <a:solidFill>
                  <a:srgbClr val="444444"/>
                </a:solidFill>
                <a:latin typeface="Lucida Console"/>
              </a:rPr>
              <a:t>@</a:t>
            </a:r>
            <a:r>
              <a:rPr b="0" lang="ru-RU" sz="1600" spc="-1" strike="noStrike">
                <a:solidFill>
                  <a:srgbClr val="3366ff"/>
                </a:solidFill>
                <a:latin typeface="Lucida Console"/>
              </a:rPr>
              <a:t>сервер</a:t>
            </a:r>
            <a:r>
              <a:rPr b="0" lang="ru-RU" sz="1600" spc="-1" strike="noStrike">
                <a:solidFill>
                  <a:srgbClr val="444444"/>
                </a:solidFill>
                <a:latin typeface="Lucida Console"/>
              </a:rPr>
              <a:t> </a:t>
            </a:r>
            <a:r>
              <a:rPr b="0" lang="ru-RU" sz="1600" spc="-1" strike="noStrike">
                <a:solidFill>
                  <a:srgbClr val="ff6600"/>
                </a:solidFill>
                <a:latin typeface="Lucida Console"/>
              </a:rPr>
              <a:t>[команда]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0" y="4854600"/>
            <a:ext cx="6280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44444"/>
                </a:solidFill>
                <a:latin typeface="Calibri"/>
              </a:rPr>
              <a:t>Так будет выглядеть команда подключения к 2222 порту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7" name="Прямоугольник: скругленные углы 13"/>
          <p:cNvSpPr/>
          <p:nvPr/>
        </p:nvSpPr>
        <p:spPr>
          <a:xfrm>
            <a:off x="119520" y="525312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ssh user@192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.168.0.105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 -p 2222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Рисунок 5" descr=""/>
          <p:cNvPicPr/>
          <p:nvPr/>
        </p:nvPicPr>
        <p:blipFill>
          <a:blip r:embed="rId1"/>
          <a:stretch/>
        </p:blipFill>
        <p:spPr>
          <a:xfrm>
            <a:off x="7114680" y="3064320"/>
            <a:ext cx="2905200" cy="6094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76" name="Прямоугольник 12"/>
          <p:cNvSpPr/>
          <p:nvPr/>
        </p:nvSpPr>
        <p:spPr>
          <a:xfrm>
            <a:off x="7555320" y="16599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7" name="TextBox 15"/>
          <p:cNvSpPr/>
          <p:nvPr/>
        </p:nvSpPr>
        <p:spPr>
          <a:xfrm>
            <a:off x="7848000" y="1153800"/>
            <a:ext cx="4343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После перезагрузки получаем такое сообщение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78" name="Рисунок 7" descr=""/>
          <p:cNvPicPr/>
          <p:nvPr/>
        </p:nvPicPr>
        <p:blipFill>
          <a:blip r:embed="rId2"/>
          <a:stretch/>
        </p:blipFill>
        <p:spPr>
          <a:xfrm>
            <a:off x="122400" y="1153800"/>
            <a:ext cx="7725600" cy="4950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79" name="TextBox 18"/>
          <p:cNvSpPr/>
          <p:nvPr/>
        </p:nvSpPr>
        <p:spPr>
          <a:xfrm>
            <a:off x="7114680" y="3687120"/>
            <a:ext cx="434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Регистрируем учетную запись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0" name="Прямоугольник 19"/>
          <p:cNvSpPr/>
          <p:nvPr/>
        </p:nvSpPr>
        <p:spPr>
          <a:xfrm>
            <a:off x="7114680" y="27838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81" name="Рисунок 21" descr=""/>
          <p:cNvPicPr/>
          <p:nvPr/>
        </p:nvPicPr>
        <p:blipFill>
          <a:blip r:embed="rId3"/>
          <a:stretch/>
        </p:blipFill>
        <p:spPr>
          <a:xfrm>
            <a:off x="122400" y="2062080"/>
            <a:ext cx="6115680" cy="43340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82" name="TextBox 22"/>
          <p:cNvSpPr/>
          <p:nvPr/>
        </p:nvSpPr>
        <p:spPr>
          <a:xfrm>
            <a:off x="6238080" y="5742360"/>
            <a:ext cx="3171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Логинимся так же, как и в предыдущих способах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3" name="Прямоугольник 23"/>
          <p:cNvSpPr/>
          <p:nvPr/>
        </p:nvSpPr>
        <p:spPr>
          <a:xfrm>
            <a:off x="6238080" y="20620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4" name="Заголовок 1"/>
          <p:cNvSpPr/>
          <p:nvPr/>
        </p:nvSpPr>
        <p:spPr>
          <a:xfrm>
            <a:off x="0" y="-2880"/>
            <a:ext cx="121917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en-US" sz="6000" spc="-1" strike="noStrike">
                <a:solidFill>
                  <a:srgbClr val="111111"/>
                </a:solidFill>
                <a:latin typeface="Calibri Light"/>
              </a:rPr>
              <a:t>Windows Subsystem for Linux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Box 8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Как подключиться с 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Windows 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к 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Ubuntu Server VB.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 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Подключение через сетевой мост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6" name="TextBox 4"/>
          <p:cNvSpPr/>
          <p:nvPr/>
        </p:nvSpPr>
        <p:spPr>
          <a:xfrm>
            <a:off x="0" y="1212840"/>
            <a:ext cx="414540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Также есть альтернативный способ подключения к виртуальной машине по SSH для этого нужно изменить тип подключения с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NAT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 на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Сетевой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мост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».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В этом случае виртуальная машина будет подключена к вашей локальной сети и получит IP адрес от вашего роутера из того же диапазона, что и ваша основная система.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87" name="Рисунок 5" descr=""/>
          <p:cNvPicPr/>
          <p:nvPr/>
        </p:nvPicPr>
        <p:blipFill>
          <a:blip r:embed="rId1"/>
          <a:stretch/>
        </p:blipFill>
        <p:spPr>
          <a:xfrm>
            <a:off x="4145760" y="1212840"/>
            <a:ext cx="6744240" cy="50295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88" name="Прямоугольник 6"/>
          <p:cNvSpPr/>
          <p:nvPr/>
        </p:nvSpPr>
        <p:spPr>
          <a:xfrm>
            <a:off x="10890360" y="12128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0" y="-3960"/>
            <a:ext cx="12191760" cy="84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333333"/>
                </a:solidFill>
                <a:latin typeface="Calibri Light"/>
              </a:rPr>
              <a:t>Подключение через сетевой мост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8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Подключение через сетевой мост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1" name="TextBox 4"/>
          <p:cNvSpPr/>
          <p:nvPr/>
        </p:nvSpPr>
        <p:spPr>
          <a:xfrm>
            <a:off x="0" y="1212840"/>
            <a:ext cx="41454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После этого нужно запустить виртуальную машину и выполнить на ней команду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ip addr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или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ifconfig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для того, чтобы узнать, какой IP адрес она получила от роутера.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В нашем случае был получен IP адрес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192.168.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0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.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10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5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2" name="Прямоугольник: скругленные углы 5"/>
          <p:cNvSpPr/>
          <p:nvPr/>
        </p:nvSpPr>
        <p:spPr>
          <a:xfrm>
            <a:off x="86400" y="3885840"/>
            <a:ext cx="119196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ifconfig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393" name="Рисунок 6" descr=""/>
          <p:cNvPicPr/>
          <p:nvPr/>
        </p:nvPicPr>
        <p:blipFill>
          <a:blip r:embed="rId1"/>
          <a:stretch/>
        </p:blipFill>
        <p:spPr>
          <a:xfrm>
            <a:off x="4084200" y="893880"/>
            <a:ext cx="5734440" cy="2876760"/>
          </a:xfrm>
          <a:prstGeom prst="rect">
            <a:avLst/>
          </a:prstGeom>
          <a:ln w="0">
            <a:noFill/>
          </a:ln>
        </p:spPr>
      </p:pic>
      <p:sp>
        <p:nvSpPr>
          <p:cNvPr id="394" name="TextBox 9"/>
          <p:cNvSpPr/>
          <p:nvPr/>
        </p:nvSpPr>
        <p:spPr>
          <a:xfrm>
            <a:off x="4084200" y="3821040"/>
            <a:ext cx="6257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*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Не обращайте внимания на меняющиеся в гайде 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ip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, каждую перезагрузку роутер выдает разные, сути это не меняет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5" name="Прямоугольник 10"/>
          <p:cNvSpPr/>
          <p:nvPr/>
        </p:nvSpPr>
        <p:spPr>
          <a:xfrm>
            <a:off x="4706280" y="1212840"/>
            <a:ext cx="1389240" cy="14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6" name="Прямоугольник 11"/>
          <p:cNvSpPr/>
          <p:nvPr/>
        </p:nvSpPr>
        <p:spPr>
          <a:xfrm>
            <a:off x="9819000" y="8877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333333"/>
                </a:solidFill>
                <a:latin typeface="Calibri Light"/>
              </a:rPr>
              <a:t>Подключение через сетевой мост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8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Подключение PuTTY</a:t>
            </a:r>
            <a:r>
              <a:rPr b="0" lang="en-US" sz="1800" spc="-1" strike="noStrike">
                <a:solidFill>
                  <a:srgbClr val="333333"/>
                </a:solidFill>
                <a:latin typeface="Roboto"/>
              </a:rPr>
              <a:t> 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через сетевой мост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99" name="Рисунок 5" descr=""/>
          <p:cNvPicPr/>
          <p:nvPr/>
        </p:nvPicPr>
        <p:blipFill>
          <a:blip r:embed="rId1"/>
          <a:stretch/>
        </p:blipFill>
        <p:spPr>
          <a:xfrm>
            <a:off x="5061240" y="1212840"/>
            <a:ext cx="6144120" cy="4800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00" name="TextBox 9"/>
          <p:cNvSpPr/>
          <p:nvPr/>
        </p:nvSpPr>
        <p:spPr>
          <a:xfrm>
            <a:off x="0" y="1212840"/>
            <a:ext cx="5060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Аналогично работает и подключение с помощью PuTTY. Вводим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192.168.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0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.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101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 и подключаемся по стандартному порту «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22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», жмем «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open</a:t>
            </a:r>
            <a:r>
              <a:rPr b="0" lang="ru-RU" sz="1800" spc="-1" strike="noStrike">
                <a:solidFill>
                  <a:srgbClr val="333333"/>
                </a:solidFill>
                <a:latin typeface="Roboto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1" name="TextBox 10"/>
          <p:cNvSpPr/>
          <p:nvPr/>
        </p:nvSpPr>
        <p:spPr>
          <a:xfrm>
            <a:off x="5061240" y="6014160"/>
            <a:ext cx="506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Готово, можно приступать к работе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02" name="Рисунок 6" descr=""/>
          <p:cNvPicPr/>
          <p:nvPr/>
        </p:nvPicPr>
        <p:blipFill>
          <a:blip r:embed="rId2"/>
          <a:stretch/>
        </p:blipFill>
        <p:spPr>
          <a:xfrm>
            <a:off x="88920" y="2413080"/>
            <a:ext cx="4334040" cy="4248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03" name="Прямоугольник 7"/>
          <p:cNvSpPr/>
          <p:nvPr/>
        </p:nvSpPr>
        <p:spPr>
          <a:xfrm>
            <a:off x="4423320" y="24130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4" name="Прямоугольник 11"/>
          <p:cNvSpPr/>
          <p:nvPr/>
        </p:nvSpPr>
        <p:spPr>
          <a:xfrm>
            <a:off x="11205720" y="12128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5" name="Заголовок 1"/>
          <p:cNvSpPr/>
          <p:nvPr/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93651"/>
          </a:bodyPr>
          <a:p>
            <a:pPr defTabSz="914400">
              <a:lnSpc>
                <a:spcPct val="90000"/>
              </a:lnSpc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333333"/>
                </a:solidFill>
                <a:latin typeface="Calibri Light"/>
              </a:rPr>
              <a:t>Подключение через сетевой мост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Box 6"/>
          <p:cNvSpPr/>
          <p:nvPr/>
        </p:nvSpPr>
        <p:spPr>
          <a:xfrm>
            <a:off x="0" y="2042280"/>
            <a:ext cx="12191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По умолчанию наши сервера создают для работы пользователя с логином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root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. Этот пользователь обладает максимальными правами в системе, и наиболее интересен злоумышленникам. Потому следует создать своего пользователя, а логин под пользователем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root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 отключить.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7" name="TextBox 9"/>
          <p:cNvSpPr/>
          <p:nvPr/>
        </p:nvSpPr>
        <p:spPr>
          <a:xfrm>
            <a:off x="0" y="29656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Первое подключение осуществляется по логину и паролю созданного сервера.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8" name="TextBox 12"/>
          <p:cNvSpPr/>
          <p:nvPr/>
        </p:nvSpPr>
        <p:spPr>
          <a:xfrm>
            <a:off x="0" y="1580400"/>
            <a:ext cx="9076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222222"/>
                </a:solidFill>
                <a:latin typeface="Calibri"/>
              </a:rPr>
              <a:t>Создание нового пользователя и запрет логина </a:t>
            </a:r>
            <a:r>
              <a:rPr b="0" lang="ru-RU" sz="1800" spc="-1" strike="noStrike">
                <a:solidFill>
                  <a:srgbClr val="222222"/>
                </a:solidFill>
                <a:latin typeface="Lucida Console"/>
              </a:rPr>
              <a:t>root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09" name="Рисунок 18" descr=""/>
          <p:cNvPicPr/>
          <p:nvPr/>
        </p:nvPicPr>
        <p:blipFill>
          <a:blip r:embed="rId1"/>
          <a:stretch/>
        </p:blipFill>
        <p:spPr>
          <a:xfrm>
            <a:off x="79200" y="3385440"/>
            <a:ext cx="2486160" cy="313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10" name="Рисунок 20" descr=""/>
          <p:cNvPicPr/>
          <p:nvPr/>
        </p:nvPicPr>
        <p:blipFill>
          <a:blip r:embed="rId2"/>
          <a:stretch/>
        </p:blipFill>
        <p:spPr>
          <a:xfrm>
            <a:off x="79200" y="4173120"/>
            <a:ext cx="4686480" cy="9237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11" name="Прямоугольник 11"/>
          <p:cNvSpPr/>
          <p:nvPr/>
        </p:nvSpPr>
        <p:spPr>
          <a:xfrm>
            <a:off x="2583360" y="34131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0" y="7560"/>
            <a:ext cx="10251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Первичная настройка сервера с ОС Ubuntu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3" name="Прямоугольник: скругленные углы 13"/>
          <p:cNvSpPr/>
          <p:nvPr/>
        </p:nvSpPr>
        <p:spPr>
          <a:xfrm>
            <a:off x="83520" y="3735720"/>
            <a:ext cx="10702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su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14" name="Прямоугольник: скругленные углы 15"/>
          <p:cNvSpPr/>
          <p:nvPr/>
        </p:nvSpPr>
        <p:spPr>
          <a:xfrm>
            <a:off x="1193040" y="3751560"/>
            <a:ext cx="4235040" cy="36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*Вводим пароль суперпользователя*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15" name="Прямоугольник: скругленные углы 16"/>
          <p:cNvSpPr/>
          <p:nvPr/>
        </p:nvSpPr>
        <p:spPr>
          <a:xfrm>
            <a:off x="56880" y="5131440"/>
            <a:ext cx="383220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Adduser *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имя пользователя*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416" name="Рисунок 21" descr=""/>
          <p:cNvPicPr/>
          <p:nvPr/>
        </p:nvPicPr>
        <p:blipFill>
          <a:blip r:embed="rId3"/>
          <a:stretch/>
        </p:blipFill>
        <p:spPr>
          <a:xfrm>
            <a:off x="56880" y="5532480"/>
            <a:ext cx="3934080" cy="894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17" name="Рисунок 23" descr=""/>
          <p:cNvPicPr/>
          <p:nvPr/>
        </p:nvPicPr>
        <p:blipFill>
          <a:blip r:embed="rId4"/>
          <a:stretch/>
        </p:blipFill>
        <p:spPr>
          <a:xfrm>
            <a:off x="7425720" y="5023800"/>
            <a:ext cx="2743200" cy="7808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18" name="Прямоугольник: скругленные углы 25"/>
          <p:cNvSpPr/>
          <p:nvPr/>
        </p:nvSpPr>
        <p:spPr>
          <a:xfrm>
            <a:off x="4032720" y="5541840"/>
            <a:ext cx="3033000" cy="90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*Вводим пароль для нового пользователя и подтверждаем его ввод*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19" name="Прямоугольник: скругленные углы 27"/>
          <p:cNvSpPr/>
          <p:nvPr/>
        </p:nvSpPr>
        <p:spPr>
          <a:xfrm>
            <a:off x="7425720" y="5845680"/>
            <a:ext cx="2562120" cy="36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*Подтверждаем ввод*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0" name="TextBox 28"/>
          <p:cNvSpPr/>
          <p:nvPr/>
        </p:nvSpPr>
        <p:spPr>
          <a:xfrm>
            <a:off x="5508000" y="3415680"/>
            <a:ext cx="6683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После подключения надо запретить логин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root</a:t>
            </a: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, для этого создадим пользователя, под которым будем работать. Создаём нового пользователя, задаем пароль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1" name="TextBox 29"/>
          <p:cNvSpPr/>
          <p:nvPr/>
        </p:nvSpPr>
        <p:spPr>
          <a:xfrm>
            <a:off x="5549760" y="4339080"/>
            <a:ext cx="6642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Calibri"/>
              </a:rPr>
              <a:t>По желанию вы можете добавить необходимую информацию о пользователе, в диалоге его создания или опустить её.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58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Первичная настройка сервера с ОС Ubuntu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3" name="TextBox 13"/>
          <p:cNvSpPr/>
          <p:nvPr/>
        </p:nvSpPr>
        <p:spPr>
          <a:xfrm>
            <a:off x="84240" y="1621080"/>
            <a:ext cx="6258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Чтобы от этой учётной записи можно было вести настройку сервера, надо ей дать возможности администратора. Для этого выполняем: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4" name="TextBox 21"/>
          <p:cNvSpPr/>
          <p:nvPr/>
        </p:nvSpPr>
        <p:spPr>
          <a:xfrm>
            <a:off x="84240" y="3043080"/>
            <a:ext cx="6011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После этого, уже есть возможность выполнять команды с правами администратора. Далее необходимо запретить возможность логина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root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по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ssh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. Для этого отредактируем файл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sshd_config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5" name="TextBox 23"/>
          <p:cNvSpPr/>
          <p:nvPr/>
        </p:nvSpPr>
        <p:spPr>
          <a:xfrm>
            <a:off x="84240" y="4787280"/>
            <a:ext cx="601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Ctrl+O, Enter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сохранить изменения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Ctrl+X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– выйти из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интерфейса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26" name="Рисунок 25" descr=""/>
          <p:cNvPicPr/>
          <p:nvPr/>
        </p:nvPicPr>
        <p:blipFill>
          <a:blip r:embed="rId1"/>
          <a:stretch/>
        </p:blipFill>
        <p:spPr>
          <a:xfrm>
            <a:off x="6095880" y="1580400"/>
            <a:ext cx="5505840" cy="4314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27" name="TextBox 28"/>
          <p:cNvSpPr/>
          <p:nvPr/>
        </p:nvSpPr>
        <p:spPr>
          <a:xfrm>
            <a:off x="84240" y="543348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После этого перезапускаем </a:t>
            </a:r>
            <a:r>
              <a:rPr b="0" lang="en-US" sz="1800" spc="-1" strike="noStrike">
                <a:solidFill>
                  <a:srgbClr val="333333"/>
                </a:solidFill>
                <a:latin typeface="Open Sans"/>
              </a:rPr>
              <a:t>ssh-</a:t>
            </a: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сервис.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8" name="Прямоугольник: скругленные углы 10"/>
          <p:cNvSpPr/>
          <p:nvPr/>
        </p:nvSpPr>
        <p:spPr>
          <a:xfrm>
            <a:off x="106560" y="2603880"/>
            <a:ext cx="33865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Usermod –aG sudo superuser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9" name="Прямоугольник: скругленные углы 11"/>
          <p:cNvSpPr/>
          <p:nvPr/>
        </p:nvSpPr>
        <p:spPr>
          <a:xfrm>
            <a:off x="90720" y="432576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sudo nano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30" name="Прямоугольник: скругленные углы 15"/>
          <p:cNvSpPr/>
          <p:nvPr/>
        </p:nvSpPr>
        <p:spPr>
          <a:xfrm>
            <a:off x="94320" y="5804640"/>
            <a:ext cx="2533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service sshd reload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31" name="Прямоугольник 12"/>
          <p:cNvSpPr/>
          <p:nvPr/>
        </p:nvSpPr>
        <p:spPr>
          <a:xfrm>
            <a:off x="5803200" y="1580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58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651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rgbClr val="222222"/>
                </a:solidFill>
                <a:latin typeface="Calibri Light"/>
              </a:rPr>
              <a:t>Первичная настройка сервера с ОС Ubuntu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3" name="TextBox 12"/>
          <p:cNvSpPr/>
          <p:nvPr/>
        </p:nvSpPr>
        <p:spPr>
          <a:xfrm>
            <a:off x="0" y="158040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Fira Sans"/>
              </a:rPr>
              <a:t>▍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Первоначальная настройка фаервола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4" name="TextBox 13"/>
          <p:cNvSpPr/>
          <p:nvPr/>
        </p:nvSpPr>
        <p:spPr>
          <a:xfrm>
            <a:off x="0" y="1907640"/>
            <a:ext cx="6258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Для того, чтобы дополнительного обезопасить сервер, необходимо включить брандмауэр. Можно проверить его работу следующей командой: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5" name="TextBox 21"/>
          <p:cNvSpPr/>
          <p:nvPr/>
        </p:nvSpPr>
        <p:spPr>
          <a:xfrm>
            <a:off x="14760" y="330012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Будет дан, примерно такой вот ответ.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6" name="TextBox 23"/>
          <p:cNvSpPr/>
          <p:nvPr/>
        </p:nvSpPr>
        <p:spPr>
          <a:xfrm>
            <a:off x="0" y="4313880"/>
            <a:ext cx="6095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Для того, чтобы не потерять сервер, во время настройки, необходимо убедиться, что брандмауэр разрешает SSH-соединение. Разрешим это следующей командой: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7" name="TextBox 28"/>
          <p:cNvSpPr/>
          <p:nvPr/>
        </p:nvSpPr>
        <p:spPr>
          <a:xfrm>
            <a:off x="6052320" y="160344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После этого мы можем разрешить его работу.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38" name="Рисунок 7" descr=""/>
          <p:cNvPicPr/>
          <p:nvPr/>
        </p:nvPicPr>
        <p:blipFill>
          <a:blip r:embed="rId1"/>
          <a:stretch/>
        </p:blipFill>
        <p:spPr>
          <a:xfrm>
            <a:off x="160920" y="3755520"/>
            <a:ext cx="1885680" cy="313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39" name="Рисунок 9" descr=""/>
          <p:cNvPicPr/>
          <p:nvPr/>
        </p:nvPicPr>
        <p:blipFill>
          <a:blip r:embed="rId2"/>
          <a:stretch/>
        </p:blipFill>
        <p:spPr>
          <a:xfrm>
            <a:off x="160920" y="5764680"/>
            <a:ext cx="3915000" cy="4377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440" name="Рисунок 11" descr=""/>
          <p:cNvPicPr/>
          <p:nvPr/>
        </p:nvPicPr>
        <p:blipFill>
          <a:blip r:embed="rId3"/>
          <a:stretch/>
        </p:blipFill>
        <p:spPr>
          <a:xfrm>
            <a:off x="6095880" y="2448000"/>
            <a:ext cx="5934600" cy="4856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1" name="TextBox 22"/>
          <p:cNvSpPr/>
          <p:nvPr/>
        </p:nvSpPr>
        <p:spPr>
          <a:xfrm>
            <a:off x="6052320" y="3065040"/>
            <a:ext cx="625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Подтверждаем “Y” или нажатием клавиши “Enter”.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2" name="TextBox 24"/>
          <p:cNvSpPr/>
          <p:nvPr/>
        </p:nvSpPr>
        <p:spPr>
          <a:xfrm>
            <a:off x="6052320" y="3482280"/>
            <a:ext cx="653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После этого можно проверить статус брандмауэра следующей командой: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43" name="Рисунок 18" descr=""/>
          <p:cNvPicPr/>
          <p:nvPr/>
        </p:nvPicPr>
        <p:blipFill>
          <a:blip r:embed="rId4"/>
          <a:stretch/>
        </p:blipFill>
        <p:spPr>
          <a:xfrm>
            <a:off x="7685640" y="4151880"/>
            <a:ext cx="4181760" cy="1476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4" name="TextBox 27"/>
          <p:cNvSpPr/>
          <p:nvPr/>
        </p:nvSpPr>
        <p:spPr>
          <a:xfrm>
            <a:off x="6095880" y="5677200"/>
            <a:ext cx="6095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Open Sans"/>
              </a:rPr>
              <a:t>Этот ответ говорит нам то, что </a:t>
            </a:r>
            <a:r>
              <a:rPr b="1" lang="ru-RU" sz="1800" spc="-1" strike="noStrike">
                <a:solidFill>
                  <a:srgbClr val="333333"/>
                </a:solidFill>
                <a:latin typeface="Open Sans"/>
              </a:rPr>
              <a:t>брандмауэр в настоящее время блокирует все подключения, кроме SSH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5" name="Прямоугольник: скругленные углы 16"/>
          <p:cNvSpPr/>
          <p:nvPr/>
        </p:nvSpPr>
        <p:spPr>
          <a:xfrm>
            <a:off x="169920" y="2879640"/>
            <a:ext cx="167976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Ufw app list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6" name="Прямоугольник: скругленные углы 17"/>
          <p:cNvSpPr/>
          <p:nvPr/>
        </p:nvSpPr>
        <p:spPr>
          <a:xfrm>
            <a:off x="6100920" y="1989360"/>
            <a:ext cx="14360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Ufw enable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7" name="Прямоугольник: скругленные углы 20"/>
          <p:cNvSpPr/>
          <p:nvPr/>
        </p:nvSpPr>
        <p:spPr>
          <a:xfrm>
            <a:off x="6100920" y="4154760"/>
            <a:ext cx="14360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Ufw status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8" name="Прямоугольник: скругленные углы 25"/>
          <p:cNvSpPr/>
          <p:nvPr/>
        </p:nvSpPr>
        <p:spPr>
          <a:xfrm>
            <a:off x="1407240" y="5279400"/>
            <a:ext cx="22892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Ufw allow OpenSSH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9" name="Прямоугольник 19"/>
          <p:cNvSpPr/>
          <p:nvPr/>
        </p:nvSpPr>
        <p:spPr>
          <a:xfrm>
            <a:off x="2047320" y="37681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0" name="Прямоугольник 26"/>
          <p:cNvSpPr/>
          <p:nvPr/>
        </p:nvSpPr>
        <p:spPr>
          <a:xfrm>
            <a:off x="4076280" y="57585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1" name="Прямоугольник 29"/>
          <p:cNvSpPr/>
          <p:nvPr/>
        </p:nvSpPr>
        <p:spPr>
          <a:xfrm>
            <a:off x="5803200" y="26395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2" name="Прямоугольник 30"/>
          <p:cNvSpPr/>
          <p:nvPr/>
        </p:nvSpPr>
        <p:spPr>
          <a:xfrm>
            <a:off x="7395840" y="53427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17"/>
          <p:cNvSpPr/>
          <p:nvPr/>
        </p:nvSpPr>
        <p:spPr>
          <a:xfrm>
            <a:off x="0" y="169128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На машине-клиенте генерируем ключ командой, по умолчанию будет создан ключ «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id_rsa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», если не задать иное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Вводим и подтверждаем дополнительный пароль или дважды нажимаем «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Enter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», чтобы продолжить без него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54" name="Рисунок 16" descr=""/>
          <p:cNvPicPr/>
          <p:nvPr/>
        </p:nvPicPr>
        <p:blipFill>
          <a:blip r:embed="rId1"/>
          <a:stretch/>
        </p:blipFill>
        <p:spPr>
          <a:xfrm>
            <a:off x="2642760" y="2869920"/>
            <a:ext cx="6906240" cy="3619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55" name="TextBox 24"/>
          <p:cNvSpPr/>
          <p:nvPr/>
        </p:nvSpPr>
        <p:spPr>
          <a:xfrm>
            <a:off x="0" y="906480"/>
            <a:ext cx="12125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Логин по ключам имеет две цели: не вводить пароль каждый раз вручную, и просто отключить логин по паролю. Ключи перебрать значительно сложнее, чем пароль по словарям.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6" name="Прямоугольник: скругленные углы 5"/>
          <p:cNvSpPr/>
          <p:nvPr/>
        </p:nvSpPr>
        <p:spPr>
          <a:xfrm>
            <a:off x="5252040" y="2415240"/>
            <a:ext cx="14360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Ssh-keygen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57" name="Прямоугольник 9"/>
          <p:cNvSpPr/>
          <p:nvPr/>
        </p:nvSpPr>
        <p:spPr>
          <a:xfrm>
            <a:off x="2349720" y="28699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Авторизация </a:t>
            </a:r>
            <a:r>
              <a:rPr b="0" lang="en-US" sz="4400" spc="-1" strike="noStrike">
                <a:solidFill>
                  <a:srgbClr val="111111"/>
                </a:solidFill>
                <a:latin typeface="Calibri Light"/>
              </a:rPr>
              <a:t>ssh 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по ключу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Box 17"/>
          <p:cNvSpPr/>
          <p:nvPr/>
        </p:nvSpPr>
        <p:spPr>
          <a:xfrm>
            <a:off x="0" y="92052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Копируем ключ командой, подтверждаем, написав «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yes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60" name="Рисунок 5" descr=""/>
          <p:cNvPicPr/>
          <p:nvPr/>
        </p:nvPicPr>
        <p:blipFill>
          <a:blip r:embed="rId1"/>
          <a:stretch/>
        </p:blipFill>
        <p:spPr>
          <a:xfrm>
            <a:off x="2619000" y="1932480"/>
            <a:ext cx="6953760" cy="23050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61" name="Прямоугольник: скругленные углы 4"/>
          <p:cNvSpPr/>
          <p:nvPr/>
        </p:nvSpPr>
        <p:spPr>
          <a:xfrm>
            <a:off x="3856320" y="1460520"/>
            <a:ext cx="4478760" cy="36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ssh-copy-id superuser@192.168.0.101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62" name="TextBox 7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Авторизация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ssh 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по ключу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3" name="Прямоугольник 8"/>
          <p:cNvSpPr/>
          <p:nvPr/>
        </p:nvSpPr>
        <p:spPr>
          <a:xfrm>
            <a:off x="2325960" y="19324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Box 17"/>
          <p:cNvSpPr/>
          <p:nvPr/>
        </p:nvSpPr>
        <p:spPr>
          <a:xfrm>
            <a:off x="0" y="92052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Проверяем ключ, вводим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ssh superuser@192.168.0.10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5" name="TextBox 6"/>
          <p:cNvSpPr/>
          <p:nvPr/>
        </p:nvSpPr>
        <p:spPr>
          <a:xfrm>
            <a:off x="9268200" y="5060520"/>
            <a:ext cx="2923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После чего можно и вовсе отключить логин по паролю. Если вы единолично используете сервер, то это лучший вариант.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66" name="Рисунок 15" descr=""/>
          <p:cNvPicPr/>
          <p:nvPr/>
        </p:nvPicPr>
        <p:blipFill>
          <a:blip r:embed="rId1"/>
          <a:stretch/>
        </p:blipFill>
        <p:spPr>
          <a:xfrm>
            <a:off x="2562840" y="2212920"/>
            <a:ext cx="6344280" cy="4143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67" name="Прямоугольник: скругленные углы 5"/>
          <p:cNvSpPr/>
          <p:nvPr/>
        </p:nvSpPr>
        <p:spPr>
          <a:xfrm>
            <a:off x="2568600" y="1566360"/>
            <a:ext cx="3503520" cy="36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 superuser@192.168.0.101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68" name="TextBox 8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Авторизация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ssh 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по ключу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9" name="Прямоугольник 9"/>
          <p:cNvSpPr/>
          <p:nvPr/>
        </p:nvSpPr>
        <p:spPr>
          <a:xfrm>
            <a:off x="2270160" y="2210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40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Опции команды </a:t>
            </a: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ssh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TextBox 5"/>
          <p:cNvSpPr/>
          <p:nvPr/>
        </p:nvSpPr>
        <p:spPr>
          <a:xfrm>
            <a:off x="0" y="941040"/>
            <a:ext cx="62787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f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перевести ssh в фоновый режим;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g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разрешить удаленным машинам обращаться к локальным портам;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l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имя пользователя в системе;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n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перенаправить стандартный вывод в /dev/null;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p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порт ssh на удаленной машине;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q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не показывать сообщения об ошибках;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v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режим отладки;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x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отключить перенаправление X11;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X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включить перенаправление Х11;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defTabSz="914400">
              <a:lnSpc>
                <a:spcPct val="100000"/>
              </a:lnSpc>
              <a:buClr>
                <a:srgbClr val="444444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444444"/>
                </a:solidFill>
                <a:latin typeface="inherit"/>
              </a:rPr>
              <a:t>C</a:t>
            </a: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 - включить сжатие.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0" name="TextBox 8"/>
          <p:cNvSpPr/>
          <p:nvPr/>
        </p:nvSpPr>
        <p:spPr>
          <a:xfrm>
            <a:off x="0" y="4080240"/>
            <a:ext cx="121917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▍</a:t>
            </a: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Настройка сервера </a:t>
            </a: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ssh</a:t>
            </a:r>
            <a:endParaRPr b="0" lang="ru-RU" sz="6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1" name="TextBox 9"/>
          <p:cNvSpPr/>
          <p:nvPr/>
        </p:nvSpPr>
        <p:spPr>
          <a:xfrm>
            <a:off x="0" y="509616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Настройки сервера SSH находятся в файле /etc/ssh/sshd_config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44444"/>
                </a:solidFill>
                <a:latin typeface="Open Sans"/>
              </a:rPr>
              <a:t>Вот так будут выглядеть команды для доступа и редактирования файла конфигурации.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2" name="Прямоугольник: скругленные углы 10"/>
          <p:cNvSpPr/>
          <p:nvPr/>
        </p:nvSpPr>
        <p:spPr>
          <a:xfrm>
            <a:off x="4648320" y="6211080"/>
            <a:ext cx="36302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vi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63" name="Прямоугольник: скругленные углы 11"/>
          <p:cNvSpPr/>
          <p:nvPr/>
        </p:nvSpPr>
        <p:spPr>
          <a:xfrm>
            <a:off x="84960" y="621108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nano</a:t>
            </a: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Box 14"/>
          <p:cNvSpPr/>
          <p:nvPr/>
        </p:nvSpPr>
        <p:spPr>
          <a:xfrm>
            <a:off x="78120" y="1083600"/>
            <a:ext cx="633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Редактируем файл: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71" name="Рисунок 4" descr=""/>
          <p:cNvPicPr/>
          <p:nvPr/>
        </p:nvPicPr>
        <p:blipFill>
          <a:blip r:embed="rId1"/>
          <a:stretch/>
        </p:blipFill>
        <p:spPr>
          <a:xfrm>
            <a:off x="117360" y="2147760"/>
            <a:ext cx="10621440" cy="44960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72" name="TextBox 22"/>
          <p:cNvSpPr/>
          <p:nvPr/>
        </p:nvSpPr>
        <p:spPr>
          <a:xfrm>
            <a:off x="0" y="1778400"/>
            <a:ext cx="11995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Находим строку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PasswordAuthentication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, раскомментируем её и ставим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no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3" name="TextBox 24"/>
          <p:cNvSpPr/>
          <p:nvPr/>
        </p:nvSpPr>
        <p:spPr>
          <a:xfrm>
            <a:off x="8421840" y="1452960"/>
            <a:ext cx="3691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Ctrl+O, Enter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сохранить изменения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Ctrl+X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– выйти из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интерфейса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4" name="Прямоугольник: скругленные углы 8"/>
          <p:cNvSpPr/>
          <p:nvPr/>
        </p:nvSpPr>
        <p:spPr>
          <a:xfrm>
            <a:off x="123840" y="145728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nano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75" name="TextBox 9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Авторизация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ssh 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по ключу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6" name="Прямоугольник 10"/>
          <p:cNvSpPr/>
          <p:nvPr/>
        </p:nvSpPr>
        <p:spPr>
          <a:xfrm>
            <a:off x="10739160" y="21445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Box 11"/>
          <p:cNvSpPr/>
          <p:nvPr/>
        </p:nvSpPr>
        <p:spPr>
          <a:xfrm>
            <a:off x="117360" y="1558440"/>
            <a:ext cx="936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 машине-сервере перезапускаем ssh сервис командой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78" name="Рисунок 12" descr=""/>
          <p:cNvPicPr/>
          <p:nvPr/>
        </p:nvPicPr>
        <p:blipFill>
          <a:blip r:embed="rId1"/>
          <a:stretch/>
        </p:blipFill>
        <p:spPr>
          <a:xfrm>
            <a:off x="117360" y="2397960"/>
            <a:ext cx="5001120" cy="16192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79" name="TextBox 17"/>
          <p:cNvSpPr/>
          <p:nvPr/>
        </p:nvSpPr>
        <p:spPr>
          <a:xfrm>
            <a:off x="117360" y="4118400"/>
            <a:ext cx="627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Теперь мы можем заходить без использования пароля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0" name="Прямоугольник: скругленные углы 5"/>
          <p:cNvSpPr/>
          <p:nvPr/>
        </p:nvSpPr>
        <p:spPr>
          <a:xfrm>
            <a:off x="127440" y="1929600"/>
            <a:ext cx="2533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Lucida Console"/>
              </a:rPr>
              <a:t>service ssh </a:t>
            </a: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restart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1" name="TextBox 8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Авторизация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ssh 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по ключу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2" name="Прямоугольник 9"/>
          <p:cNvSpPr/>
          <p:nvPr/>
        </p:nvSpPr>
        <p:spPr>
          <a:xfrm>
            <a:off x="5118840" y="23979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Box 7"/>
          <p:cNvSpPr/>
          <p:nvPr/>
        </p:nvSpPr>
        <p:spPr>
          <a:xfrm>
            <a:off x="0" y="1140840"/>
            <a:ext cx="1208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Пройдемся по основным применениям ssh, кроме банального удалённого доступа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4" name="TextBox 9"/>
          <p:cNvSpPr/>
          <p:nvPr/>
        </p:nvSpPr>
        <p:spPr>
          <a:xfrm>
            <a:off x="-28080" y="1505160"/>
            <a:ext cx="6280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Удалённое выполнение команд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5" name="TextBox 13"/>
          <p:cNvSpPr/>
          <p:nvPr/>
        </p:nvSpPr>
        <p:spPr>
          <a:xfrm>
            <a:off x="-28080" y="1874520"/>
            <a:ext cx="12219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Простейший пример — это выполнить и записать команду сразу после адреса удалённого хоста.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Например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 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через машину-клиент</a:t>
            </a:r>
            <a:r>
              <a:rPr b="0" lang="en-US" sz="1800" spc="-1" strike="noStrike">
                <a:solidFill>
                  <a:srgbClr val="111111"/>
                </a:solidFill>
                <a:latin typeface="-apple-system"/>
              </a:rPr>
              <a:t>: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Вернётся следующая строка: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86" name="Рисунок 15" descr=""/>
          <p:cNvPicPr/>
          <p:nvPr/>
        </p:nvPicPr>
        <p:blipFill>
          <a:blip r:embed="rId1"/>
          <a:stretch/>
        </p:blipFill>
        <p:spPr>
          <a:xfrm>
            <a:off x="83880" y="3057120"/>
            <a:ext cx="7916040" cy="361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87" name="TextBox 17"/>
          <p:cNvSpPr/>
          <p:nvPr/>
        </p:nvSpPr>
        <p:spPr>
          <a:xfrm>
            <a:off x="-28080" y="3438720"/>
            <a:ext cx="1221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Обратите внимание, что grep выполнился уже на стороне машины, с которой мы делали запрос. Это можно увидеть, если добавить вывод, например, ip-адреса: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88" name="Рисунок 19" descr=""/>
          <p:cNvPicPr/>
          <p:nvPr/>
        </p:nvPicPr>
        <p:blipFill>
          <a:blip r:embed="rId2"/>
          <a:stretch/>
        </p:blipFill>
        <p:spPr>
          <a:xfrm>
            <a:off x="83880" y="4085280"/>
            <a:ext cx="8725680" cy="24192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89" name="Прямоугольник: скругленные углы 10"/>
          <p:cNvSpPr/>
          <p:nvPr/>
        </p:nvSpPr>
        <p:spPr>
          <a:xfrm>
            <a:off x="3431520" y="2235240"/>
            <a:ext cx="75319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 superuser@192.168.0.101 cat /etc/passwd | grep superuser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90" name="Прямоугольник 12"/>
          <p:cNvSpPr/>
          <p:nvPr/>
        </p:nvSpPr>
        <p:spPr>
          <a:xfrm>
            <a:off x="8000280" y="30571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1" name="Прямоугольник 14"/>
          <p:cNvSpPr/>
          <p:nvPr/>
        </p:nvSpPr>
        <p:spPr>
          <a:xfrm>
            <a:off x="8809920" y="4085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0" y="-504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Как еще можно применять </a:t>
            </a:r>
            <a:r>
              <a:rPr b="0" lang="en-US" sz="4400" spc="-1" strike="noStrike">
                <a:solidFill>
                  <a:srgbClr val="111111"/>
                </a:solidFill>
                <a:latin typeface="Calibri Light"/>
              </a:rPr>
              <a:t>ssh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?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0"/>
          <p:cNvSpPr/>
          <p:nvPr/>
        </p:nvSpPr>
        <p:spPr>
          <a:xfrm>
            <a:off x="-28080" y="1140840"/>
            <a:ext cx="12219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Если мы хотим, чтобы цепочка команд была выполнена на стороне хоста, то следует брать команды в кавычки.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94" name="Рисунок 4" descr=""/>
          <p:cNvPicPr/>
          <p:nvPr/>
        </p:nvPicPr>
        <p:blipFill>
          <a:blip r:embed="rId1"/>
          <a:stretch/>
        </p:blipFill>
        <p:spPr>
          <a:xfrm>
            <a:off x="66960" y="2063880"/>
            <a:ext cx="8773560" cy="2457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95" name="TextBox 14"/>
          <p:cNvSpPr/>
          <p:nvPr/>
        </p:nvSpPr>
        <p:spPr>
          <a:xfrm>
            <a:off x="-14040" y="4701240"/>
            <a:ext cx="1221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При этом бывает удобно использовать как первый, так и второй вариант. При первом варианте удобно получать выхлоп в свои скрипты, а при втором — делать что-то большое на удалённом сервере.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6" name="Прямоугольник: скругленные углы 6"/>
          <p:cNvSpPr/>
          <p:nvPr/>
        </p:nvSpPr>
        <p:spPr>
          <a:xfrm>
            <a:off x="98280" y="1512000"/>
            <a:ext cx="78976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 superuser@192.0.101 “cat /etc/passwd | grep superuser;ip a”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97" name="Прямоугольник 7"/>
          <p:cNvSpPr/>
          <p:nvPr/>
        </p:nvSpPr>
        <p:spPr>
          <a:xfrm>
            <a:off x="8840880" y="20638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8" name="TextBox 8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Как еще можно применять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ssh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?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Box 7"/>
          <p:cNvSpPr/>
          <p:nvPr/>
        </p:nvSpPr>
        <p:spPr>
          <a:xfrm>
            <a:off x="-42480" y="1926000"/>
            <a:ext cx="12191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 линуксе достаточно банальная операция копирования по протоколу scp, которая осуществляется с помощью команды scp. Данная программа используется точно так же, как и команда cp, с той особенностью, что надо указывать адрес удалённого сервера. Пример использования: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00" name="Рисунок 6" descr=""/>
          <p:cNvPicPr/>
          <p:nvPr/>
        </p:nvPicPr>
        <p:blipFill>
          <a:blip r:embed="rId1"/>
          <a:stretch/>
        </p:blipFill>
        <p:spPr>
          <a:xfrm>
            <a:off x="151560" y="3225600"/>
            <a:ext cx="5343840" cy="704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01" name="TextBox 11"/>
          <p:cNvSpPr/>
          <p:nvPr/>
        </p:nvSpPr>
        <p:spPr>
          <a:xfrm>
            <a:off x="0" y="2849400"/>
            <a:ext cx="627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Создадим файл, проверяем его наличие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02" name="Рисунок 12" descr=""/>
          <p:cNvPicPr/>
          <p:nvPr/>
        </p:nvPicPr>
        <p:blipFill>
          <a:blip r:embed="rId2"/>
          <a:stretch/>
        </p:blipFill>
        <p:spPr>
          <a:xfrm>
            <a:off x="151560" y="5257800"/>
            <a:ext cx="6544080" cy="361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03" name="TextBox 15"/>
          <p:cNvSpPr/>
          <p:nvPr/>
        </p:nvSpPr>
        <p:spPr>
          <a:xfrm>
            <a:off x="0" y="4011120"/>
            <a:ext cx="5646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Копируем его на удалённый хост (в домашнюю папку)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04" name="Рисунок 17" descr=""/>
          <p:cNvPicPr/>
          <p:nvPr/>
        </p:nvPicPr>
        <p:blipFill>
          <a:blip r:embed="rId3"/>
          <a:stretch/>
        </p:blipFill>
        <p:spPr>
          <a:xfrm>
            <a:off x="151560" y="4341960"/>
            <a:ext cx="6201360" cy="380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05" name="TextBox 19"/>
          <p:cNvSpPr/>
          <p:nvPr/>
        </p:nvSpPr>
        <p:spPr>
          <a:xfrm>
            <a:off x="-28080" y="4805640"/>
            <a:ext cx="12177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Проверяем его существование. Аналогично можно копировать и в обратном направлении.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6" name="Прямоугольник 9"/>
          <p:cNvSpPr/>
          <p:nvPr/>
        </p:nvSpPr>
        <p:spPr>
          <a:xfrm>
            <a:off x="5495760" y="32256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7" name="Прямоугольник 10"/>
          <p:cNvSpPr/>
          <p:nvPr/>
        </p:nvSpPr>
        <p:spPr>
          <a:xfrm>
            <a:off x="6353280" y="4343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8" name="Прямоугольник 13"/>
          <p:cNvSpPr/>
          <p:nvPr/>
        </p:nvSpPr>
        <p:spPr>
          <a:xfrm>
            <a:off x="6696000" y="52646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224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Копирование файлов «на» и «с» удалённого хоста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13"/>
          <p:cNvSpPr/>
          <p:nvPr/>
        </p:nvSpPr>
        <p:spPr>
          <a:xfrm>
            <a:off x="-28080" y="114084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Для того чтобы монтировать удалённые папки, нужно установить приложение sshfs.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11" name="Рисунок 4" descr=""/>
          <p:cNvPicPr/>
          <p:nvPr/>
        </p:nvPicPr>
        <p:blipFill>
          <a:blip r:embed="rId1"/>
          <a:stretch/>
        </p:blipFill>
        <p:spPr>
          <a:xfrm>
            <a:off x="95040" y="1980000"/>
            <a:ext cx="6925320" cy="32482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12" name="Прямоугольник: скругленные углы 7"/>
          <p:cNvSpPr/>
          <p:nvPr/>
        </p:nvSpPr>
        <p:spPr>
          <a:xfrm>
            <a:off x="109440" y="1562400"/>
            <a:ext cx="289908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apt install sshfs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13" name="Прямоугольник 6"/>
          <p:cNvSpPr/>
          <p:nvPr/>
        </p:nvSpPr>
        <p:spPr>
          <a:xfrm>
            <a:off x="7020720" y="19800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0" y="828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Монтирование удалённых папок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Box 8"/>
          <p:cNvSpPr/>
          <p:nvPr/>
        </p:nvSpPr>
        <p:spPr>
          <a:xfrm>
            <a:off x="0" y="2717280"/>
            <a:ext cx="5209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 том, что монтирование прошло успешно, можно убедиться командой mount: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16" name="Рисунок 9" descr=""/>
          <p:cNvPicPr/>
          <p:nvPr/>
        </p:nvPicPr>
        <p:blipFill>
          <a:blip r:embed="rId1"/>
          <a:stretch/>
        </p:blipFill>
        <p:spPr>
          <a:xfrm>
            <a:off x="92160" y="3303360"/>
            <a:ext cx="11498040" cy="199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17" name="TextBox 10"/>
          <p:cNvSpPr/>
          <p:nvPr/>
        </p:nvSpPr>
        <p:spPr>
          <a:xfrm>
            <a:off x="0" y="1140840"/>
            <a:ext cx="6278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Теперь можно сделать монтирование удалённой папки. Для этого нужно указать локальную точку монтирования и путь к удалённой папке. Например, смонтируем папку home удалённого сервера — в папку ~/home локальной машины: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8" name="TextBox 14"/>
          <p:cNvSpPr/>
          <p:nvPr/>
        </p:nvSpPr>
        <p:spPr>
          <a:xfrm>
            <a:off x="0" y="3443760"/>
            <a:ext cx="627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Убедимся, что папка не пуста: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19" name="Рисунок 12" descr=""/>
          <p:cNvPicPr/>
          <p:nvPr/>
        </p:nvPicPr>
        <p:blipFill>
          <a:blip r:embed="rId2"/>
          <a:stretch/>
        </p:blipFill>
        <p:spPr>
          <a:xfrm>
            <a:off x="92160" y="3813120"/>
            <a:ext cx="6468120" cy="20574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20" name="Прямоугольник: скругленные углы 13"/>
          <p:cNvSpPr/>
          <p:nvPr/>
        </p:nvSpPr>
        <p:spPr>
          <a:xfrm>
            <a:off x="115920" y="2346840"/>
            <a:ext cx="667836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sshfs superuser@192.168.0.101:/home/superuser/ ~/home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21" name="TextBox 15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Монтирование удалённых папок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2" name="Прямоугольник 11"/>
          <p:cNvSpPr/>
          <p:nvPr/>
        </p:nvSpPr>
        <p:spPr>
          <a:xfrm>
            <a:off x="11590560" y="33033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3" name="Прямоугольник 16"/>
          <p:cNvSpPr/>
          <p:nvPr/>
        </p:nvSpPr>
        <p:spPr>
          <a:xfrm>
            <a:off x="6560640" y="38131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10"/>
          <p:cNvSpPr/>
          <p:nvPr/>
        </p:nvSpPr>
        <p:spPr>
          <a:xfrm>
            <a:off x="5512320" y="1033560"/>
            <a:ext cx="4214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Это называется X11 Forwarding, и для того чтобы продемонстрировать данный функционал, необходимо настроить ssh-демон. Снова на удалённом сервере редактируем файл sshd_config: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25" name="Рисунок 3" descr=""/>
          <p:cNvPicPr/>
          <p:nvPr/>
        </p:nvPicPr>
        <p:blipFill>
          <a:blip r:embed="rId1"/>
          <a:stretch/>
        </p:blipFill>
        <p:spPr>
          <a:xfrm>
            <a:off x="92160" y="1998720"/>
            <a:ext cx="5420160" cy="2971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26" name="Рисунок 13" descr=""/>
          <p:cNvPicPr/>
          <p:nvPr/>
        </p:nvPicPr>
        <p:blipFill>
          <a:blip r:embed="rId2"/>
          <a:stretch/>
        </p:blipFill>
        <p:spPr>
          <a:xfrm>
            <a:off x="92160" y="4974120"/>
            <a:ext cx="4991400" cy="15620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27" name="TextBox 17"/>
          <p:cNvSpPr/>
          <p:nvPr/>
        </p:nvSpPr>
        <p:spPr>
          <a:xfrm>
            <a:off x="5512320" y="3673080"/>
            <a:ext cx="3887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Находим там строку X11Forwarding, раскомментируем её и ставим значение yes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8" name="TextBox 19"/>
          <p:cNvSpPr/>
          <p:nvPr/>
        </p:nvSpPr>
        <p:spPr>
          <a:xfrm>
            <a:off x="5083920" y="5000760"/>
            <a:ext cx="3723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 после — не забываем перезапустить сервис ssh.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9" name="Прямоугольник: скругленные углы 9"/>
          <p:cNvSpPr/>
          <p:nvPr/>
        </p:nvSpPr>
        <p:spPr>
          <a:xfrm>
            <a:off x="5633280" y="2542680"/>
            <a:ext cx="387432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nano /etc/ssh/sshd_config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30" name="Прямоугольник 8"/>
          <p:cNvSpPr/>
          <p:nvPr/>
        </p:nvSpPr>
        <p:spPr>
          <a:xfrm>
            <a:off x="5219280" y="1715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1" name="Прямоугольник 11"/>
          <p:cNvSpPr/>
          <p:nvPr/>
        </p:nvSpPr>
        <p:spPr>
          <a:xfrm>
            <a:off x="5083920" y="62557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0" y="-360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604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Запуск удалённых графических приложений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Box 11"/>
          <p:cNvSpPr/>
          <p:nvPr/>
        </p:nvSpPr>
        <p:spPr>
          <a:xfrm>
            <a:off x="-28080" y="14256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Чтобы показать работу «проброски окошек» — нужно на чистый сервер без «иксов», установить хоть какие-нибудь X-приложения. Для этого я выполнил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4" name="TextBox 12"/>
          <p:cNvSpPr/>
          <p:nvPr/>
        </p:nvSpPr>
        <p:spPr>
          <a:xfrm>
            <a:off x="3391560" y="866520"/>
            <a:ext cx="244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d4d4c"/>
                </a:solidFill>
                <a:latin typeface="Menlo"/>
              </a:rPr>
              <a:t>и подверждаем «</a:t>
            </a:r>
            <a:r>
              <a:rPr b="0" lang="en-US" sz="1800" spc="-1" strike="noStrike">
                <a:solidFill>
                  <a:schemeClr val="dk1"/>
                </a:solidFill>
                <a:latin typeface="Lucida Console"/>
              </a:rPr>
              <a:t>yes</a:t>
            </a:r>
            <a:r>
              <a:rPr b="0" lang="ru-RU" sz="1800" spc="-1" strike="noStrike">
                <a:solidFill>
                  <a:srgbClr val="4d4d4c"/>
                </a:solidFill>
                <a:latin typeface="Menlo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5" name="TextBox 14"/>
          <p:cNvSpPr/>
          <p:nvPr/>
        </p:nvSpPr>
        <p:spPr>
          <a:xfrm>
            <a:off x="-28080" y="123588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Это легковесный пример графических приложений, который для своей установки не требует много места. Отключаемся от удалённого сервера комбинацией клавиш </a:t>
            </a:r>
            <a:r>
              <a:rPr b="0" lang="ru-RU" sz="1800" spc="-1" strike="noStrike">
                <a:solidFill>
                  <a:schemeClr val="dk1"/>
                </a:solidFill>
                <a:latin typeface="Lucida Console"/>
              </a:rPr>
              <a:t>ctrl-d (deattach) 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и подключаемся уже с опцией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36" name="Рисунок 9" descr=""/>
          <p:cNvPicPr/>
          <p:nvPr/>
        </p:nvPicPr>
        <p:blipFill>
          <a:blip r:embed="rId1"/>
          <a:stretch/>
        </p:blipFill>
        <p:spPr>
          <a:xfrm>
            <a:off x="89280" y="2489760"/>
            <a:ext cx="6325200" cy="4152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37" name="Рисунок 16" descr=""/>
          <p:cNvPicPr/>
          <p:nvPr/>
        </p:nvPicPr>
        <p:blipFill>
          <a:blip r:embed="rId2"/>
          <a:stretch/>
        </p:blipFill>
        <p:spPr>
          <a:xfrm>
            <a:off x="7552080" y="2987640"/>
            <a:ext cx="2590920" cy="16570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38" name="TextBox 20"/>
          <p:cNvSpPr/>
          <p:nvPr/>
        </p:nvSpPr>
        <p:spPr>
          <a:xfrm>
            <a:off x="6414840" y="4740480"/>
            <a:ext cx="5776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111111"/>
                </a:solidFill>
                <a:latin typeface="-apple-system"/>
              </a:rPr>
              <a:t>Глазки удалённого сервера следят за вашей мышкой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9" name="Прямоугольник: скругленные углы 13"/>
          <p:cNvSpPr/>
          <p:nvPr/>
        </p:nvSpPr>
        <p:spPr>
          <a:xfrm>
            <a:off x="107640" y="826920"/>
            <a:ext cx="326484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sudo apt install x11-apps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40" name="Прямоугольник: скругленные углы 15"/>
          <p:cNvSpPr/>
          <p:nvPr/>
        </p:nvSpPr>
        <p:spPr>
          <a:xfrm>
            <a:off x="98280" y="2000880"/>
            <a:ext cx="3869280" cy="3693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Ssh superuser@192.168.0.101 -X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41" name="Прямоугольник 10"/>
          <p:cNvSpPr/>
          <p:nvPr/>
        </p:nvSpPr>
        <p:spPr>
          <a:xfrm>
            <a:off x="6414840" y="24840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2" name="Прямоугольник 17"/>
          <p:cNvSpPr/>
          <p:nvPr/>
        </p:nvSpPr>
        <p:spPr>
          <a:xfrm>
            <a:off x="10143000" y="29876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Box 11"/>
          <p:cNvSpPr/>
          <p:nvPr/>
        </p:nvSpPr>
        <p:spPr>
          <a:xfrm>
            <a:off x="0" y="923400"/>
            <a:ext cx="121917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Console"/>
              </a:rPr>
              <a:t>Прокси-сервер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— это компьютер, который используется в качестве посредника между клиентом и другими серверами, с которого клиент может запрашивать ресурсы.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Простой пример этого: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Когда клиент делает онлайн-запросы (например, хочет открыть веб-страницу), он сначала подключается к прокси-серверу;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Затем прокси-сервер проверяет свой локальный дисковый кеш, и, если данные могут быть найдены там, он вернёт данные клиенту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Если они ещё не кэшированы, он сделает запрос от имени клиента, используя IP-адрес прокси (отличный от клиентского), а затем вернёт данные клиенту;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прокси-сервер попытается кэшировать новые данные и будет использовать их для будущих запросов к тому же серверу.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4" name="TextBox 12"/>
          <p:cNvSpPr/>
          <p:nvPr/>
        </p:nvSpPr>
        <p:spPr>
          <a:xfrm>
            <a:off x="0" y="3964320"/>
            <a:ext cx="121917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чего используют прокси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Анонимность в сети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Повышение онлайн-безопасности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Уменьшить время загрузки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Блокировать вредоносный трафик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Вести учёт своей онлайн-активности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Чтобы обойти региональные ограничения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некоторых случаях может снизить использование полосы пропускания (нагрузку на сеть)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Ограничение доступа к определённым ресурсам с гибкой возможностью настройки: введение ограничений только для определённых пользователей, по расписанию, с требованием аутентификации и так далее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"/>
          <p:cNvPicPr/>
          <p:nvPr/>
        </p:nvPicPr>
        <p:blipFill>
          <a:blip r:embed="rId1"/>
          <a:stretch/>
        </p:blipFill>
        <p:spPr>
          <a:xfrm>
            <a:off x="322920" y="1414080"/>
            <a:ext cx="5772600" cy="40291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5" name="TextBox 6"/>
          <p:cNvSpPr/>
          <p:nvPr/>
        </p:nvSpPr>
        <p:spPr>
          <a:xfrm>
            <a:off x="6095880" y="141408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Скачиваем образ </a:t>
            </a:r>
            <a:r>
              <a:rPr b="0" lang="en-US" sz="1800" spc="-1" strike="noStrike">
                <a:solidFill>
                  <a:srgbClr val="111111"/>
                </a:solidFill>
                <a:latin typeface="Ubuntu"/>
              </a:rPr>
              <a:t>Ubuntu Server 22.04.1</a:t>
            </a: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 с официального сайта</a:t>
            </a:r>
            <a:r>
              <a:rPr b="0" lang="en-US" sz="1800" spc="-1" strike="noStrike">
                <a:solidFill>
                  <a:srgbClr val="111111"/>
                </a:solidFill>
                <a:latin typeface="Ubuntu"/>
              </a:rPr>
              <a:t>:</a:t>
            </a: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Ubuntu"/>
                <a:hlinkClick r:id="rId2"/>
              </a:rPr>
              <a:t>https://ubuntu.com/download/server</a:t>
            </a:r>
            <a:r>
              <a:rPr b="0" lang="en-US" sz="1800" spc="-1" strike="noStrike">
                <a:solidFill>
                  <a:srgbClr val="111111"/>
                </a:solidFill>
                <a:latin typeface="Ubuntu"/>
              </a:rPr>
              <a:t>;</a:t>
            </a: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6" name="TextBox 7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Загружаем образ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0" y="-7920"/>
            <a:ext cx="12191760" cy="84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4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Box 5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7" name="TextBox 13"/>
          <p:cNvSpPr/>
          <p:nvPr/>
        </p:nvSpPr>
        <p:spPr>
          <a:xfrm>
            <a:off x="5353920" y="1140840"/>
            <a:ext cx="6280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Сохраняем файл и перезапускаем демон. После этого можно создать канал прокси к нашему серверу следующей командой: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48" name="Рисунок 7" descr=""/>
          <p:cNvPicPr/>
          <p:nvPr/>
        </p:nvPicPr>
        <p:blipFill>
          <a:blip r:embed="rId1"/>
          <a:stretch/>
        </p:blipFill>
        <p:spPr>
          <a:xfrm>
            <a:off x="0" y="1140840"/>
            <a:ext cx="5353560" cy="30862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49" name="Рисунок 10" descr=""/>
          <p:cNvPicPr/>
          <p:nvPr/>
        </p:nvPicPr>
        <p:blipFill>
          <a:blip r:embed="rId2"/>
          <a:stretch/>
        </p:blipFill>
        <p:spPr>
          <a:xfrm>
            <a:off x="0" y="4238280"/>
            <a:ext cx="5019840" cy="15811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50" name="Рисунок 17" descr=""/>
          <p:cNvPicPr/>
          <p:nvPr/>
        </p:nvPicPr>
        <p:blipFill>
          <a:blip r:embed="rId3"/>
          <a:stretch/>
        </p:blipFill>
        <p:spPr>
          <a:xfrm>
            <a:off x="5471280" y="2169720"/>
            <a:ext cx="6325200" cy="41151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51" name="Прямоугольник 6"/>
          <p:cNvSpPr/>
          <p:nvPr/>
        </p:nvSpPr>
        <p:spPr>
          <a:xfrm>
            <a:off x="5060880" y="860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2" name="Прямоугольник 8"/>
          <p:cNvSpPr/>
          <p:nvPr/>
        </p:nvSpPr>
        <p:spPr>
          <a:xfrm>
            <a:off x="4727520" y="58302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3" name="Прямоугольник 9"/>
          <p:cNvSpPr/>
          <p:nvPr/>
        </p:nvSpPr>
        <p:spPr>
          <a:xfrm>
            <a:off x="11488320" y="1889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Box 12"/>
          <p:cNvSpPr/>
          <p:nvPr/>
        </p:nvSpPr>
        <p:spPr>
          <a:xfrm>
            <a:off x="0" y="114084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Где 8888 — локальный порт для прокси. Всё, теперь с данным прокси можно настроить и браузер. Пример настройки для firefox: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55" name="Рисунок 4" descr=""/>
          <p:cNvPicPr/>
          <p:nvPr/>
        </p:nvPicPr>
        <p:blipFill>
          <a:blip r:embed="rId1"/>
          <a:stretch/>
        </p:blipFill>
        <p:spPr>
          <a:xfrm>
            <a:off x="0" y="1841400"/>
            <a:ext cx="9211680" cy="32292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56" name="TextBox 7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7" name="Прямоугольник 5"/>
          <p:cNvSpPr/>
          <p:nvPr/>
        </p:nvSpPr>
        <p:spPr>
          <a:xfrm>
            <a:off x="9212040" y="1841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Рисунок 9" descr=""/>
          <p:cNvPicPr/>
          <p:nvPr/>
        </p:nvPicPr>
        <p:blipFill>
          <a:blip r:embed="rId1"/>
          <a:stretch/>
        </p:blipFill>
        <p:spPr>
          <a:xfrm>
            <a:off x="4216320" y="0"/>
            <a:ext cx="7915320" cy="68576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59" name="TextBox 11"/>
          <p:cNvSpPr/>
          <p:nvPr/>
        </p:nvSpPr>
        <p:spPr>
          <a:xfrm>
            <a:off x="0" y="0"/>
            <a:ext cx="392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Пример настройки прокси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0" name="Прямоугольник 3"/>
          <p:cNvSpPr/>
          <p:nvPr/>
        </p:nvSpPr>
        <p:spPr>
          <a:xfrm>
            <a:off x="3923640" y="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Box 10"/>
          <p:cNvSpPr/>
          <p:nvPr/>
        </p:nvSpPr>
        <p:spPr>
          <a:xfrm>
            <a:off x="-14040" y="114084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С хромом — ещё проще. Достаточно запустить его из командной строки. Но для начала скачаем его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62" name="Рисунок 14" descr=""/>
          <p:cNvPicPr/>
          <p:nvPr/>
        </p:nvPicPr>
        <p:blipFill>
          <a:blip r:embed="rId1"/>
          <a:stretch/>
        </p:blipFill>
        <p:spPr>
          <a:xfrm>
            <a:off x="0" y="1510200"/>
            <a:ext cx="11393280" cy="21430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63" name="Рисунок 17" descr=""/>
          <p:cNvPicPr/>
          <p:nvPr/>
        </p:nvPicPr>
        <p:blipFill>
          <a:blip r:embed="rId2"/>
          <a:stretch/>
        </p:blipFill>
        <p:spPr>
          <a:xfrm>
            <a:off x="0" y="4087440"/>
            <a:ext cx="8725680" cy="14284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64" name="TextBox 18"/>
          <p:cNvSpPr/>
          <p:nvPr/>
        </p:nvSpPr>
        <p:spPr>
          <a:xfrm>
            <a:off x="0" y="3653640"/>
            <a:ext cx="1208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И установим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5" name="TextBox 9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6" name="Прямоугольник 6"/>
          <p:cNvSpPr/>
          <p:nvPr/>
        </p:nvSpPr>
        <p:spPr>
          <a:xfrm>
            <a:off x="11393640" y="15102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7" name="Прямоугольник 7"/>
          <p:cNvSpPr/>
          <p:nvPr/>
        </p:nvSpPr>
        <p:spPr>
          <a:xfrm>
            <a:off x="8726040" y="40230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8" name="TextBox 8"/>
          <p:cNvSpPr/>
          <p:nvPr/>
        </p:nvSpPr>
        <p:spPr>
          <a:xfrm>
            <a:off x="-14040" y="5580720"/>
            <a:ext cx="244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4d4d4c"/>
                </a:solidFill>
                <a:latin typeface="Menlo"/>
              </a:rPr>
              <a:t>Продолжим командой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9" name="TextBox 11"/>
          <p:cNvSpPr/>
          <p:nvPr/>
        </p:nvSpPr>
        <p:spPr>
          <a:xfrm>
            <a:off x="-14040" y="6014160"/>
            <a:ext cx="12219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Если теперь перейти на сайт myip.ru, то там будет отображаться адрес вашего сервера: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0" name="Прямоугольник: скругленные углы 12"/>
          <p:cNvSpPr/>
          <p:nvPr/>
        </p:nvSpPr>
        <p:spPr>
          <a:xfrm>
            <a:off x="2451600" y="5582520"/>
            <a:ext cx="6800400" cy="3700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lt1"/>
                </a:solidFill>
                <a:latin typeface="Lucida Console"/>
              </a:rPr>
              <a:t>google-chrome --proxy-server="socks5://localhost:8888”</a:t>
            </a:r>
            <a:endParaRPr b="0" lang="ru-RU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71" name="TextBox 13"/>
          <p:cNvSpPr/>
          <p:nvPr/>
        </p:nvSpPr>
        <p:spPr>
          <a:xfrm>
            <a:off x="-14040" y="6383520"/>
            <a:ext cx="929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Еще работоспособность прокси можно проверить другим способом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Box 5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73" name="Рисунок 4" descr=""/>
          <p:cNvPicPr/>
          <p:nvPr/>
        </p:nvPicPr>
        <p:blipFill>
          <a:blip r:embed="rId1"/>
          <a:stretch/>
        </p:blipFill>
        <p:spPr>
          <a:xfrm>
            <a:off x="293760" y="923400"/>
            <a:ext cx="9506880" cy="4476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74" name="Рисунок 7" descr=""/>
          <p:cNvPicPr/>
          <p:nvPr/>
        </p:nvPicPr>
        <p:blipFill>
          <a:blip r:embed="rId2"/>
          <a:stretch/>
        </p:blipFill>
        <p:spPr>
          <a:xfrm>
            <a:off x="5320800" y="2330280"/>
            <a:ext cx="6382440" cy="4143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75" name="Прямоугольник 6"/>
          <p:cNvSpPr/>
          <p:nvPr/>
        </p:nvSpPr>
        <p:spPr>
          <a:xfrm>
            <a:off x="0" y="923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6" name="Прямоугольник 8"/>
          <p:cNvSpPr/>
          <p:nvPr/>
        </p:nvSpPr>
        <p:spPr>
          <a:xfrm>
            <a:off x="5320800" y="20494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Box 5"/>
          <p:cNvSpPr/>
          <p:nvPr/>
        </p:nvSpPr>
        <p:spPr>
          <a:xfrm>
            <a:off x="0" y="0"/>
            <a:ext cx="12219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78" name="Рисунок 2" descr=""/>
          <p:cNvPicPr/>
          <p:nvPr/>
        </p:nvPicPr>
        <p:blipFill>
          <a:blip r:embed="rId1"/>
          <a:stretch/>
        </p:blipFill>
        <p:spPr>
          <a:xfrm>
            <a:off x="88920" y="1132920"/>
            <a:ext cx="3171960" cy="380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79" name="Прямоугольник 4"/>
          <p:cNvSpPr/>
          <p:nvPr/>
        </p:nvSpPr>
        <p:spPr>
          <a:xfrm>
            <a:off x="3261240" y="11329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80" name="Рисунок 8" descr=""/>
          <p:cNvPicPr/>
          <p:nvPr/>
        </p:nvPicPr>
        <p:blipFill>
          <a:blip r:embed="rId2"/>
          <a:stretch/>
        </p:blipFill>
        <p:spPr>
          <a:xfrm>
            <a:off x="7241760" y="923400"/>
            <a:ext cx="2066760" cy="24192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81" name="Рисунок 10" descr=""/>
          <p:cNvPicPr/>
          <p:nvPr/>
        </p:nvPicPr>
        <p:blipFill>
          <a:blip r:embed="rId3"/>
          <a:stretch/>
        </p:blipFill>
        <p:spPr>
          <a:xfrm>
            <a:off x="88920" y="1600200"/>
            <a:ext cx="6896880" cy="4124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82" name="Рисунок 12" descr=""/>
          <p:cNvPicPr/>
          <p:nvPr/>
        </p:nvPicPr>
        <p:blipFill>
          <a:blip r:embed="rId4"/>
          <a:stretch/>
        </p:blipFill>
        <p:spPr>
          <a:xfrm>
            <a:off x="5103000" y="2669760"/>
            <a:ext cx="6868080" cy="4152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83" name="Прямоугольник 13"/>
          <p:cNvSpPr/>
          <p:nvPr/>
        </p:nvSpPr>
        <p:spPr>
          <a:xfrm>
            <a:off x="6693120" y="13197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4" name="Прямоугольник 14"/>
          <p:cNvSpPr/>
          <p:nvPr/>
        </p:nvSpPr>
        <p:spPr>
          <a:xfrm>
            <a:off x="9308880" y="923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5" name="Прямоугольник 15"/>
          <p:cNvSpPr/>
          <p:nvPr/>
        </p:nvSpPr>
        <p:spPr>
          <a:xfrm>
            <a:off x="11678400" y="23893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6" name="TextBox 17"/>
          <p:cNvSpPr/>
          <p:nvPr/>
        </p:nvSpPr>
        <p:spPr>
          <a:xfrm>
            <a:off x="88920" y="5790240"/>
            <a:ext cx="5013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Мы видим подключение по 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SSH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. А теперь включим прокси.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Рисунок 6" descr=""/>
          <p:cNvPicPr/>
          <p:nvPr/>
        </p:nvPicPr>
        <p:blipFill>
          <a:blip r:embed="rId1"/>
          <a:stretch/>
        </p:blipFill>
        <p:spPr>
          <a:xfrm>
            <a:off x="66600" y="1160280"/>
            <a:ext cx="6363360" cy="4638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88" name="Прямоугольник 4"/>
          <p:cNvSpPr/>
          <p:nvPr/>
        </p:nvSpPr>
        <p:spPr>
          <a:xfrm>
            <a:off x="6136920" y="8798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89" name="Рисунок 7" descr=""/>
          <p:cNvPicPr/>
          <p:nvPr/>
        </p:nvPicPr>
        <p:blipFill>
          <a:blip r:embed="rId2"/>
          <a:stretch/>
        </p:blipFill>
        <p:spPr>
          <a:xfrm>
            <a:off x="6531480" y="1188000"/>
            <a:ext cx="3171960" cy="380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90" name="Прямоугольник 8"/>
          <p:cNvSpPr/>
          <p:nvPr/>
        </p:nvSpPr>
        <p:spPr>
          <a:xfrm>
            <a:off x="9410760" y="92340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91" name="Рисунок 3" descr=""/>
          <p:cNvPicPr/>
          <p:nvPr/>
        </p:nvPicPr>
        <p:blipFill>
          <a:blip r:embed="rId3"/>
          <a:stretch/>
        </p:blipFill>
        <p:spPr>
          <a:xfrm>
            <a:off x="5287680" y="2305080"/>
            <a:ext cx="6858720" cy="4143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92" name="Прямоугольник 9"/>
          <p:cNvSpPr/>
          <p:nvPr/>
        </p:nvSpPr>
        <p:spPr>
          <a:xfrm>
            <a:off x="11832480" y="20242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3" name="TextBox 10"/>
          <p:cNvSpPr/>
          <p:nvPr/>
        </p:nvSpPr>
        <p:spPr>
          <a:xfrm>
            <a:off x="88920" y="5790240"/>
            <a:ext cx="5013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Вводим нужную команду, повторяем те же самые действия, что и на прошлом слайде и видим, как выглядит подключение с прокси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0" y="1476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Проксирование трафика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Box 4"/>
          <p:cNvSpPr/>
          <p:nvPr/>
        </p:nvSpPr>
        <p:spPr>
          <a:xfrm>
            <a:off x="0" y="92052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Поскольку Windows не имеет собственного Windows X-сервера, его следует предварительно установить.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6" name="TextBox 6"/>
          <p:cNvSpPr/>
          <p:nvPr/>
        </p:nvSpPr>
        <p:spPr>
          <a:xfrm>
            <a:off x="0" y="1289880"/>
            <a:ext cx="6278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Используем 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1"/>
              </a:rPr>
              <a:t>VcXsrv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2"/>
              </a:rPr>
              <a:t> 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3"/>
              </a:rPr>
              <a:t>Windows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4"/>
              </a:rPr>
              <a:t> X </a:t>
            </a:r>
            <a:r>
              <a:rPr b="0" lang="ru-RU" sz="1800" spc="-1" strike="noStrike">
                <a:solidFill>
                  <a:srgbClr val="0563c1"/>
                </a:solidFill>
                <a:latin typeface="Calibri"/>
                <a:hlinkClick r:id="rId5"/>
              </a:rPr>
              <a:t>Server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Перейдем к установке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97" name="Рисунок 8" descr=""/>
          <p:cNvPicPr/>
          <p:nvPr/>
        </p:nvPicPr>
        <p:blipFill>
          <a:blip r:embed="rId6"/>
          <a:stretch/>
        </p:blipFill>
        <p:spPr>
          <a:xfrm>
            <a:off x="247320" y="2140200"/>
            <a:ext cx="4029120" cy="2781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98" name="Рисунок 10" descr=""/>
          <p:cNvPicPr/>
          <p:nvPr/>
        </p:nvPicPr>
        <p:blipFill>
          <a:blip r:embed="rId7"/>
          <a:stretch/>
        </p:blipFill>
        <p:spPr>
          <a:xfrm>
            <a:off x="4618080" y="2140200"/>
            <a:ext cx="4029120" cy="27338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99" name="TextBox 12"/>
          <p:cNvSpPr/>
          <p:nvPr/>
        </p:nvSpPr>
        <p:spPr>
          <a:xfrm>
            <a:off x="247320" y="4991400"/>
            <a:ext cx="6278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После установки запускаем и не забываем установить номер дисплея равный нулю: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0" name="Прямоугольник 7"/>
          <p:cNvSpPr/>
          <p:nvPr/>
        </p:nvSpPr>
        <p:spPr>
          <a:xfrm>
            <a:off x="3984120" y="18651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1" name="Прямоугольник 9"/>
          <p:cNvSpPr/>
          <p:nvPr/>
        </p:nvSpPr>
        <p:spPr>
          <a:xfrm>
            <a:off x="8354880" y="18435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0" y="612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400" spc="-1" strike="noStrike">
                <a:solidFill>
                  <a:srgbClr val="111111"/>
                </a:solidFill>
                <a:latin typeface="Calibri Light"/>
              </a:rPr>
              <a:t>А как же </a:t>
            </a:r>
            <a:r>
              <a:rPr b="0" lang="en-US" sz="4400" spc="-1" strike="noStrike">
                <a:solidFill>
                  <a:srgbClr val="111111"/>
                </a:solidFill>
                <a:latin typeface="Calibri Light"/>
              </a:rPr>
              <a:t>Windows?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Box 4"/>
          <p:cNvSpPr/>
          <p:nvPr/>
        </p:nvSpPr>
        <p:spPr>
          <a:xfrm>
            <a:off x="0" y="92052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После установки запускаем и не забываем установить номер дисплея равный нулю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04" name="Рисунок 3" descr=""/>
          <p:cNvPicPr/>
          <p:nvPr/>
        </p:nvPicPr>
        <p:blipFill>
          <a:blip r:embed="rId1"/>
          <a:stretch/>
        </p:blipFill>
        <p:spPr>
          <a:xfrm>
            <a:off x="157320" y="1384560"/>
            <a:ext cx="4762800" cy="37530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05" name="Рисунок 11" descr=""/>
          <p:cNvPicPr/>
          <p:nvPr/>
        </p:nvPicPr>
        <p:blipFill>
          <a:blip r:embed="rId2"/>
          <a:stretch/>
        </p:blipFill>
        <p:spPr>
          <a:xfrm>
            <a:off x="5166720" y="1408320"/>
            <a:ext cx="4743720" cy="37054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06" name="Прямоугольник 5"/>
          <p:cNvSpPr/>
          <p:nvPr/>
        </p:nvSpPr>
        <p:spPr>
          <a:xfrm>
            <a:off x="4632480" y="51379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7" name="Прямоугольник 6"/>
          <p:cNvSpPr/>
          <p:nvPr/>
        </p:nvSpPr>
        <p:spPr>
          <a:xfrm>
            <a:off x="9618120" y="51379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8" name="Заголовок 1"/>
          <p:cNvSpPr/>
          <p:nvPr/>
        </p:nvSpPr>
        <p:spPr>
          <a:xfrm>
            <a:off x="0" y="0"/>
            <a:ext cx="1219176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49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900" spc="-1" strike="noStrike">
                <a:solidFill>
                  <a:srgbClr val="111111"/>
                </a:solidFill>
                <a:latin typeface="Calibri Light"/>
              </a:rPr>
              <a:t>А как же </a:t>
            </a:r>
            <a:r>
              <a:rPr b="0" lang="en-US" sz="4900" spc="-1" strike="noStrike">
                <a:solidFill>
                  <a:srgbClr val="111111"/>
                </a:solidFill>
                <a:latin typeface="Calibri Light"/>
              </a:rPr>
              <a:t>Windows?</a:t>
            </a:r>
            <a:endParaRPr b="0" lang="ru-RU" sz="49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Box 4"/>
          <p:cNvSpPr/>
          <p:nvPr/>
        </p:nvSpPr>
        <p:spPr>
          <a:xfrm>
            <a:off x="0" y="92052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Далее всё по умолчанию, разве что стоит отключить opengl: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10" name="Рисунок 5" descr=""/>
          <p:cNvPicPr/>
          <p:nvPr/>
        </p:nvPicPr>
        <p:blipFill>
          <a:blip r:embed="rId1"/>
          <a:stretch/>
        </p:blipFill>
        <p:spPr>
          <a:xfrm>
            <a:off x="257040" y="1469520"/>
            <a:ext cx="4781880" cy="3733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11" name="Рисунок 7" descr=""/>
          <p:cNvPicPr/>
          <p:nvPr/>
        </p:nvPicPr>
        <p:blipFill>
          <a:blip r:embed="rId2"/>
          <a:stretch/>
        </p:blipFill>
        <p:spPr>
          <a:xfrm>
            <a:off x="5342040" y="1433880"/>
            <a:ext cx="4762800" cy="37054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12" name="TextBox 10"/>
          <p:cNvSpPr/>
          <p:nvPr/>
        </p:nvSpPr>
        <p:spPr>
          <a:xfrm>
            <a:off x="421560" y="5752800"/>
            <a:ext cx="627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Щёлкаем далее и готово</a:t>
            </a: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3" name="Прямоугольник 6"/>
          <p:cNvSpPr/>
          <p:nvPr/>
        </p:nvSpPr>
        <p:spPr>
          <a:xfrm>
            <a:off x="4746240" y="52059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4" name="Прямоугольник 8"/>
          <p:cNvSpPr/>
          <p:nvPr/>
        </p:nvSpPr>
        <p:spPr>
          <a:xfrm>
            <a:off x="9812160" y="51397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5" name="Заголовок 1"/>
          <p:cNvSpPr/>
          <p:nvPr/>
        </p:nvSpPr>
        <p:spPr>
          <a:xfrm>
            <a:off x="0" y="0"/>
            <a:ext cx="1219176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defTabSz="914400">
              <a:lnSpc>
                <a:spcPct val="90000"/>
              </a:lnSpc>
            </a:pPr>
            <a:r>
              <a:rPr b="0" lang="ru-RU" sz="49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4900" spc="-1" strike="noStrike">
                <a:solidFill>
                  <a:srgbClr val="111111"/>
                </a:solidFill>
                <a:latin typeface="Calibri Light"/>
              </a:rPr>
              <a:t>А как же </a:t>
            </a:r>
            <a:r>
              <a:rPr b="0" lang="en-US" sz="4900" spc="-1" strike="noStrike">
                <a:solidFill>
                  <a:srgbClr val="111111"/>
                </a:solidFill>
                <a:latin typeface="Calibri Light"/>
              </a:rPr>
              <a:t>Windows?</a:t>
            </a:r>
            <a:endParaRPr b="0" lang="ru-RU" sz="49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8" descr=""/>
          <p:cNvPicPr/>
          <p:nvPr/>
        </p:nvPicPr>
        <p:blipFill>
          <a:blip r:embed="rId1"/>
          <a:stretch/>
        </p:blipFill>
        <p:spPr>
          <a:xfrm>
            <a:off x="1023120" y="1231920"/>
            <a:ext cx="10145160" cy="16477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0" name="TextBox 6"/>
          <p:cNvSpPr/>
          <p:nvPr/>
        </p:nvSpPr>
        <p:spPr>
          <a:xfrm>
            <a:off x="4809240" y="131760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Создадим виртуальную машину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1" name="TextBox 7"/>
          <p:cNvSpPr/>
          <p:nvPr/>
        </p:nvSpPr>
        <p:spPr>
          <a:xfrm>
            <a:off x="0" y="843480"/>
            <a:ext cx="121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-apple-system"/>
              </a:rPr>
              <a:t>Создание виртуальной машины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2" name="Рисунок 10" descr=""/>
          <p:cNvPicPr/>
          <p:nvPr/>
        </p:nvPicPr>
        <p:blipFill>
          <a:blip r:embed="rId2"/>
          <a:stretch/>
        </p:blipFill>
        <p:spPr>
          <a:xfrm>
            <a:off x="1023120" y="3042360"/>
            <a:ext cx="4362840" cy="35719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3" name="Прямоугольник 11"/>
          <p:cNvSpPr/>
          <p:nvPr/>
        </p:nvSpPr>
        <p:spPr>
          <a:xfrm>
            <a:off x="613440" y="1193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4" name="Прямоугольник 12"/>
          <p:cNvSpPr/>
          <p:nvPr/>
        </p:nvSpPr>
        <p:spPr>
          <a:xfrm>
            <a:off x="613440" y="30279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5" name="Рисунок 14" descr=""/>
          <p:cNvPicPr/>
          <p:nvPr/>
        </p:nvPicPr>
        <p:blipFill>
          <a:blip r:embed="rId3"/>
          <a:stretch/>
        </p:blipFill>
        <p:spPr>
          <a:xfrm>
            <a:off x="5705280" y="3032640"/>
            <a:ext cx="4381920" cy="35816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6" name="Прямоугольник 15"/>
          <p:cNvSpPr/>
          <p:nvPr/>
        </p:nvSpPr>
        <p:spPr>
          <a:xfrm>
            <a:off x="10185120" y="3009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7" name="TextBox 16"/>
          <p:cNvSpPr/>
          <p:nvPr/>
        </p:nvSpPr>
        <p:spPr>
          <a:xfrm>
            <a:off x="10185120" y="3318120"/>
            <a:ext cx="1834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Ubuntu"/>
              </a:rPr>
              <a:t>Укажем имя, тип ОС и выберем папку установки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Box 4"/>
          <p:cNvSpPr/>
          <p:nvPr/>
        </p:nvSpPr>
        <p:spPr>
          <a:xfrm>
            <a:off x="0" y="920520"/>
            <a:ext cx="12191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В 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P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utty необходимо разрешить перенаправление иксов. В сессии, которую вы создали и сохранили для вашего удалённого сервера необходимо пойти в настройки, и найти вкладку X11, и там включить X11-перенаправление. Это выглядит так: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17" name="Рисунок 3" descr=""/>
          <p:cNvPicPr/>
          <p:nvPr/>
        </p:nvPicPr>
        <p:blipFill>
          <a:blip r:embed="rId1"/>
          <a:stretch/>
        </p:blipFill>
        <p:spPr>
          <a:xfrm>
            <a:off x="376560" y="1921680"/>
            <a:ext cx="4324680" cy="41720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18" name="Прямоугольник 5"/>
          <p:cNvSpPr/>
          <p:nvPr/>
        </p:nvSpPr>
        <p:spPr>
          <a:xfrm>
            <a:off x="4701600" y="19216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76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 как же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Windows?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Box 11"/>
          <p:cNvSpPr/>
          <p:nvPr/>
        </p:nvSpPr>
        <p:spPr>
          <a:xfrm>
            <a:off x="0" y="920520"/>
            <a:ext cx="1219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Давайте подключимся к серверу через 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Putty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. Мы включим назад авторизацию по паролю.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Логинимся на сервер</a:t>
            </a:r>
            <a:r>
              <a:rPr b="0" lang="en-US" sz="1800" spc="-1" strike="noStrike">
                <a:solidFill>
                  <a:srgbClr val="111111"/>
                </a:solidFill>
                <a:latin typeface="Calibri"/>
              </a:rPr>
              <a:t>;</a:t>
            </a: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 Смотрим на глазки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21" name="Рисунок 18" descr=""/>
          <p:cNvPicPr/>
          <p:nvPr/>
        </p:nvPicPr>
        <p:blipFill>
          <a:blip r:embed="rId1"/>
          <a:stretch/>
        </p:blipFill>
        <p:spPr>
          <a:xfrm>
            <a:off x="296280" y="1969560"/>
            <a:ext cx="4334040" cy="42483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22" name="Рисунок 20" descr=""/>
          <p:cNvPicPr/>
          <p:nvPr/>
        </p:nvPicPr>
        <p:blipFill>
          <a:blip r:embed="rId2"/>
          <a:stretch/>
        </p:blipFill>
        <p:spPr>
          <a:xfrm>
            <a:off x="5063400" y="1626480"/>
            <a:ext cx="5706000" cy="45914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23" name="Прямоугольник 5"/>
          <p:cNvSpPr/>
          <p:nvPr/>
        </p:nvSpPr>
        <p:spPr>
          <a:xfrm>
            <a:off x="4630680" y="19695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4" name="Прямоугольник 6"/>
          <p:cNvSpPr/>
          <p:nvPr/>
        </p:nvSpPr>
        <p:spPr>
          <a:xfrm>
            <a:off x="10769400" y="162648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А как же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Windows?</a:t>
            </a:r>
            <a:br>
              <a:rPr sz="4400"/>
            </a:b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Рисунок 2" descr=""/>
          <p:cNvPicPr/>
          <p:nvPr/>
        </p:nvPicPr>
        <p:blipFill>
          <a:blip r:embed="rId1"/>
          <a:stretch/>
        </p:blipFill>
        <p:spPr>
          <a:xfrm>
            <a:off x="250200" y="1626480"/>
            <a:ext cx="3486240" cy="151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27" name="Рисунок 5" descr=""/>
          <p:cNvPicPr/>
          <p:nvPr/>
        </p:nvPicPr>
        <p:blipFill>
          <a:blip r:embed="rId2"/>
          <a:stretch/>
        </p:blipFill>
        <p:spPr>
          <a:xfrm>
            <a:off x="250200" y="1886040"/>
            <a:ext cx="8744760" cy="26002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28" name="Рисунок 9" descr=""/>
          <p:cNvPicPr/>
          <p:nvPr/>
        </p:nvPicPr>
        <p:blipFill>
          <a:blip r:embed="rId3"/>
          <a:stretch/>
        </p:blipFill>
        <p:spPr>
          <a:xfrm>
            <a:off x="250200" y="4658040"/>
            <a:ext cx="6248880" cy="7808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29" name="Рисунок 11" descr=""/>
          <p:cNvPicPr/>
          <p:nvPr/>
        </p:nvPicPr>
        <p:blipFill>
          <a:blip r:embed="rId4"/>
          <a:stretch/>
        </p:blipFill>
        <p:spPr>
          <a:xfrm>
            <a:off x="250200" y="5536800"/>
            <a:ext cx="8744760" cy="199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30" name="Рисунок 13" descr=""/>
          <p:cNvPicPr/>
          <p:nvPr/>
        </p:nvPicPr>
        <p:blipFill>
          <a:blip r:embed="rId5"/>
          <a:stretch/>
        </p:blipFill>
        <p:spPr>
          <a:xfrm>
            <a:off x="250200" y="5834520"/>
            <a:ext cx="8506800" cy="8092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31" name="Прямоугольник 14"/>
          <p:cNvSpPr/>
          <p:nvPr/>
        </p:nvSpPr>
        <p:spPr>
          <a:xfrm>
            <a:off x="3736800" y="14954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2" name="Прямоугольник 15"/>
          <p:cNvSpPr/>
          <p:nvPr/>
        </p:nvSpPr>
        <p:spPr>
          <a:xfrm>
            <a:off x="8995320" y="18889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3" name="Прямоугольник 16"/>
          <p:cNvSpPr/>
          <p:nvPr/>
        </p:nvSpPr>
        <p:spPr>
          <a:xfrm>
            <a:off x="6499440" y="4656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4" name="Прямоугольник 17"/>
          <p:cNvSpPr/>
          <p:nvPr/>
        </p:nvSpPr>
        <p:spPr>
          <a:xfrm>
            <a:off x="8702640" y="525636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5" name="Прямоугольник 18"/>
          <p:cNvSpPr/>
          <p:nvPr/>
        </p:nvSpPr>
        <p:spPr>
          <a:xfrm>
            <a:off x="8757360" y="583452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6" name="TextBox 19"/>
          <p:cNvSpPr/>
          <p:nvPr/>
        </p:nvSpPr>
        <p:spPr>
          <a:xfrm>
            <a:off x="4029840" y="1450800"/>
            <a:ext cx="81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Segoe UI"/>
              </a:rPr>
              <a:t>Обновимся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7" name="TextBox 20"/>
          <p:cNvSpPr/>
          <p:nvPr/>
        </p:nvSpPr>
        <p:spPr>
          <a:xfrm>
            <a:off x="9288360" y="1849320"/>
            <a:ext cx="277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Calibri"/>
              </a:rPr>
              <a:t>Установим службу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8" name="TextBox 22"/>
          <p:cNvSpPr/>
          <p:nvPr/>
        </p:nvSpPr>
        <p:spPr>
          <a:xfrm>
            <a:off x="9141840" y="5514840"/>
            <a:ext cx="2968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Монтируем удалённую папку home в wsl, и затем открываю её в Visual Studio Code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9" name="TextBox 21"/>
          <p:cNvSpPr/>
          <p:nvPr/>
        </p:nvSpPr>
        <p:spPr>
          <a:xfrm>
            <a:off x="0" y="920520"/>
            <a:ext cx="637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71717"/>
                </a:solidFill>
                <a:latin typeface="Segoe UI"/>
              </a:rPr>
              <a:t>Используем </a:t>
            </a:r>
            <a:r>
              <a:rPr b="0" lang="en-US" sz="1800" spc="-1" strike="noStrike">
                <a:solidFill>
                  <a:srgbClr val="171717"/>
                </a:solidFill>
                <a:latin typeface="Segoe UI"/>
              </a:rPr>
              <a:t>WSL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Монтируем папку для работы в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VSC</a:t>
            </a:r>
            <a:br>
              <a:rPr sz="4400"/>
            </a:b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Рисунок 3" descr=""/>
          <p:cNvPicPr/>
          <p:nvPr/>
        </p:nvPicPr>
        <p:blipFill>
          <a:blip r:embed="rId1"/>
          <a:stretch/>
        </p:blipFill>
        <p:spPr>
          <a:xfrm>
            <a:off x="706680" y="1209240"/>
            <a:ext cx="2943360" cy="4438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42" name="Рисунок 6" descr=""/>
          <p:cNvPicPr/>
          <p:nvPr/>
        </p:nvPicPr>
        <p:blipFill>
          <a:blip r:embed="rId2"/>
          <a:stretch/>
        </p:blipFill>
        <p:spPr>
          <a:xfrm>
            <a:off x="4727520" y="1209240"/>
            <a:ext cx="723600" cy="7617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43" name="Рисунок 10" descr=""/>
          <p:cNvPicPr/>
          <p:nvPr/>
        </p:nvPicPr>
        <p:blipFill>
          <a:blip r:embed="rId3"/>
          <a:stretch/>
        </p:blipFill>
        <p:spPr>
          <a:xfrm>
            <a:off x="6959880" y="1214280"/>
            <a:ext cx="2952720" cy="36673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44" name="TextBox 14"/>
          <p:cNvSpPr/>
          <p:nvPr/>
        </p:nvSpPr>
        <p:spPr>
          <a:xfrm>
            <a:off x="6959880" y="4888080"/>
            <a:ext cx="4525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111111"/>
                </a:solidFill>
                <a:latin typeface="Calibri"/>
              </a:rPr>
              <a:t>Мы успешно открыли Visual Studio Code с удалённой папкой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5" name="Прямоугольник 15"/>
          <p:cNvSpPr/>
          <p:nvPr/>
        </p:nvSpPr>
        <p:spPr>
          <a:xfrm>
            <a:off x="3650040" y="1209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6" name="Прямоугольник 16"/>
          <p:cNvSpPr/>
          <p:nvPr/>
        </p:nvSpPr>
        <p:spPr>
          <a:xfrm>
            <a:off x="5451480" y="1209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7" name="Прямоугольник 17"/>
          <p:cNvSpPr/>
          <p:nvPr/>
        </p:nvSpPr>
        <p:spPr>
          <a:xfrm>
            <a:off x="6649560" y="1209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8" name="Прямоугольник 18"/>
          <p:cNvSpPr/>
          <p:nvPr/>
        </p:nvSpPr>
        <p:spPr>
          <a:xfrm>
            <a:off x="1333080" y="2452680"/>
            <a:ext cx="2118960" cy="27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9" name="TextBox 19"/>
          <p:cNvSpPr/>
          <p:nvPr/>
        </p:nvSpPr>
        <p:spPr>
          <a:xfrm>
            <a:off x="680760" y="5691600"/>
            <a:ext cx="2968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Открываем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VS Code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 добавляем нашу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.ssh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 папку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▍</a:t>
            </a:r>
            <a:r>
              <a:rPr b="0" lang="ru-RU" sz="5400" spc="-1" strike="noStrike">
                <a:solidFill>
                  <a:srgbClr val="111111"/>
                </a:solidFill>
                <a:latin typeface="Calibri Light"/>
              </a:rPr>
              <a:t>Монтируем папку для работы в </a:t>
            </a:r>
            <a:r>
              <a:rPr b="0" lang="en-US" sz="5400" spc="-1" strike="noStrike">
                <a:solidFill>
                  <a:srgbClr val="111111"/>
                </a:solidFill>
                <a:latin typeface="Calibri Light"/>
              </a:rPr>
              <a:t>VSC</a:t>
            </a:r>
            <a:br>
              <a:rPr sz="4400"/>
            </a:b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3" descr=""/>
          <p:cNvPicPr/>
          <p:nvPr/>
        </p:nvPicPr>
        <p:blipFill>
          <a:blip r:embed="rId1"/>
          <a:stretch/>
        </p:blipFill>
        <p:spPr>
          <a:xfrm>
            <a:off x="1008720" y="1212840"/>
            <a:ext cx="4381920" cy="35719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0" name="Прямоугольник 11"/>
          <p:cNvSpPr/>
          <p:nvPr/>
        </p:nvSpPr>
        <p:spPr>
          <a:xfrm>
            <a:off x="613440" y="1193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1" name="Рисунок 5" descr=""/>
          <p:cNvPicPr/>
          <p:nvPr/>
        </p:nvPicPr>
        <p:blipFill>
          <a:blip r:embed="rId2"/>
          <a:stretch/>
        </p:blipFill>
        <p:spPr>
          <a:xfrm>
            <a:off x="5926320" y="1193040"/>
            <a:ext cx="5105880" cy="4248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2" name="Прямоугольник 17"/>
          <p:cNvSpPr/>
          <p:nvPr/>
        </p:nvSpPr>
        <p:spPr>
          <a:xfrm>
            <a:off x="5531040" y="1193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843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5400" spc="-1" strike="noStrike">
                <a:solidFill>
                  <a:srgbClr val="111111"/>
                </a:solidFill>
                <a:latin typeface="Fira Sans"/>
              </a:rPr>
              <a:t>▍</a:t>
            </a:r>
            <a:r>
              <a:rPr b="0" lang="ru-RU" sz="5400" spc="-1" strike="noStrike">
                <a:solidFill>
                  <a:srgbClr val="222222"/>
                </a:solidFill>
                <a:latin typeface="Calibri Light"/>
              </a:rPr>
              <a:t>Установка </a:t>
            </a:r>
            <a:r>
              <a:rPr b="0" lang="en-US" sz="5400" spc="-1" strike="noStrike">
                <a:solidFill>
                  <a:srgbClr val="222222"/>
                </a:solidFill>
                <a:latin typeface="Calibri Light"/>
              </a:rPr>
              <a:t>Ubuntu Server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4" name="Прямоугольник 11"/>
          <p:cNvSpPr/>
          <p:nvPr/>
        </p:nvSpPr>
        <p:spPr>
          <a:xfrm>
            <a:off x="613440" y="11930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5" name="Прямоугольник 17"/>
          <p:cNvSpPr/>
          <p:nvPr/>
        </p:nvSpPr>
        <p:spPr>
          <a:xfrm>
            <a:off x="6447240" y="1173240"/>
            <a:ext cx="292680" cy="280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6" name="Рисунок 4" descr=""/>
          <p:cNvPicPr/>
          <p:nvPr/>
        </p:nvPicPr>
        <p:blipFill>
          <a:blip r:embed="rId1"/>
          <a:stretch/>
        </p:blipFill>
        <p:spPr>
          <a:xfrm>
            <a:off x="975960" y="1212840"/>
            <a:ext cx="5124960" cy="41911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7" name="TextBox 12"/>
          <p:cNvSpPr/>
          <p:nvPr/>
        </p:nvSpPr>
        <p:spPr>
          <a:xfrm>
            <a:off x="6447240" y="5662080"/>
            <a:ext cx="5506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Указываем размер виртуального диска. Лучше ставить 20 или больше гигабайт, 10 мало для системы.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8" name="Рисунок 10" descr=""/>
          <p:cNvPicPr/>
          <p:nvPr/>
        </p:nvPicPr>
        <p:blipFill>
          <a:blip r:embed="rId2"/>
          <a:stretch/>
        </p:blipFill>
        <p:spPr>
          <a:xfrm>
            <a:off x="6809760" y="1212840"/>
            <a:ext cx="5143680" cy="427680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Application>LibreOffice/7.6.0.3$Linux_X86_64 LibreOffice_project/60$Build-3</Application>
  <AppVersion>15.0000</AppVersion>
  <Words>3358</Words>
  <Paragraphs>464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2022-08-28T13:33:20Z</dcterms:created>
  <dc:creator>Timof Soler</dc:creator>
  <dc:description/>
  <dc:language>ru-RU</dc:language>
  <cp:lastModifiedBy/>
  <dcterms:modified xsi:type="dcterms:W3CDTF">2023-10-03T17:25:27Z</dcterms:modified>
  <cp:revision>145</cp:revision>
  <dc:subject/>
  <dc:title>SSH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73</vt:i4>
  </property>
</Properties>
</file>